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509" r:id="rId2"/>
    <p:sldId id="510" r:id="rId3"/>
    <p:sldId id="399" r:id="rId4"/>
    <p:sldId id="401" r:id="rId5"/>
    <p:sldId id="403" r:id="rId6"/>
    <p:sldId id="404" r:id="rId7"/>
    <p:sldId id="430" r:id="rId8"/>
    <p:sldId id="500" r:id="rId9"/>
    <p:sldId id="429" r:id="rId10"/>
    <p:sldId id="431" r:id="rId11"/>
    <p:sldId id="428" r:id="rId12"/>
    <p:sldId id="406" r:id="rId13"/>
    <p:sldId id="407" r:id="rId14"/>
    <p:sldId id="409" r:id="rId15"/>
    <p:sldId id="501" r:id="rId16"/>
    <p:sldId id="508" r:id="rId17"/>
    <p:sldId id="505" r:id="rId18"/>
    <p:sldId id="410" r:id="rId19"/>
    <p:sldId id="51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known Us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78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notesMaster" Target="notesMasters/notes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commentAuthors" Target="commentAuthor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1BE02-6381-4DE7-A072-563F14E04B43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86E2A-9619-4BBB-B83C-19CD10EF9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86E2A-9619-4BBB-B83C-19CD10EF91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09C-4BFC-4D8E-8B54-12729D9FED4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59AE-F7A5-464E-A25C-0BC5605B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09C-4BFC-4D8E-8B54-12729D9FED4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59AE-F7A5-464E-A25C-0BC5605B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09C-4BFC-4D8E-8B54-12729D9FED4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59AE-F7A5-464E-A25C-0BC5605B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09C-4BFC-4D8E-8B54-12729D9FED4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59AE-F7A5-464E-A25C-0BC5605B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09C-4BFC-4D8E-8B54-12729D9FED4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59AE-F7A5-464E-A25C-0BC5605B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09C-4BFC-4D8E-8B54-12729D9FED4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59AE-F7A5-464E-A25C-0BC5605B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09C-4BFC-4D8E-8B54-12729D9FED4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59AE-F7A5-464E-A25C-0BC5605B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09C-4BFC-4D8E-8B54-12729D9FED4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59AE-F7A5-464E-A25C-0BC5605B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09C-4BFC-4D8E-8B54-12729D9FED4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59AE-F7A5-464E-A25C-0BC5605B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09C-4BFC-4D8E-8B54-12729D9FED4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59AE-F7A5-464E-A25C-0BC5605B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09C-4BFC-4D8E-8B54-12729D9FED4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59AE-F7A5-464E-A25C-0BC5605B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509C-4BFC-4D8E-8B54-12729D9FED4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B59AE-F7A5-464E-A25C-0BC5605B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C909-E57F-A649-B70F-455C8A987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A450E75-A757-A34C-ADE7-1C688BA94A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054" y="1102179"/>
            <a:ext cx="7341746" cy="536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883091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424126"/>
              </p:ext>
            </p:extLst>
          </p:nvPr>
        </p:nvGraphicFramePr>
        <p:xfrm>
          <a:off x="5649912" y="4038600"/>
          <a:ext cx="2655888" cy="2362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82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X=A+B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7570694" y="4760709"/>
            <a:ext cx="340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84302" y="5216679"/>
            <a:ext cx="340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594312" y="5638800"/>
            <a:ext cx="48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594312" y="6019800"/>
            <a:ext cx="48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50" name="Group 9"/>
          <p:cNvGrpSpPr>
            <a:grpSpLocks/>
          </p:cNvGrpSpPr>
          <p:nvPr/>
        </p:nvGrpSpPr>
        <p:grpSpPr bwMode="auto">
          <a:xfrm>
            <a:off x="685800" y="4669381"/>
            <a:ext cx="4144736" cy="1535476"/>
            <a:chOff x="2109" y="867"/>
            <a:chExt cx="3175" cy="821"/>
          </a:xfrm>
        </p:grpSpPr>
        <p:sp>
          <p:nvSpPr>
            <p:cNvPr id="51" name="Text Box 10"/>
            <p:cNvSpPr txBox="1">
              <a:spLocks noChangeArrowheads="1"/>
            </p:cNvSpPr>
            <p:nvPr/>
          </p:nvSpPr>
          <p:spPr bwMode="auto">
            <a:xfrm>
              <a:off x="2112" y="869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sz="28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" name="Text Box 11"/>
            <p:cNvSpPr txBox="1">
              <a:spLocks noChangeArrowheads="1"/>
            </p:cNvSpPr>
            <p:nvPr/>
          </p:nvSpPr>
          <p:spPr bwMode="auto">
            <a:xfrm>
              <a:off x="2109" y="1284"/>
              <a:ext cx="3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  <a:endParaRPr lang="en-US" sz="28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4604" y="1071"/>
              <a:ext cx="6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A+B</a:t>
              </a:r>
              <a:endParaRPr lang="en-US" sz="28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54" name="Group 13"/>
            <p:cNvGrpSpPr>
              <a:grpSpLocks/>
            </p:cNvGrpSpPr>
            <p:nvPr/>
          </p:nvGrpSpPr>
          <p:grpSpPr bwMode="auto">
            <a:xfrm>
              <a:off x="2437" y="867"/>
              <a:ext cx="2086" cy="783"/>
              <a:chOff x="2437" y="867"/>
              <a:chExt cx="2086" cy="783"/>
            </a:xfrm>
          </p:grpSpPr>
          <p:sp>
            <p:nvSpPr>
              <p:cNvPr id="55" name="Line 14"/>
              <p:cNvSpPr>
                <a:spLocks noChangeShapeType="1"/>
              </p:cNvSpPr>
              <p:nvPr/>
            </p:nvSpPr>
            <p:spPr bwMode="auto">
              <a:xfrm>
                <a:off x="2437" y="1051"/>
                <a:ext cx="6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0000FF"/>
                  </a:solidFill>
                </a:endParaRPr>
              </a:p>
            </p:txBody>
          </p:sp>
          <p:sp>
            <p:nvSpPr>
              <p:cNvPr id="56" name="Line 15"/>
              <p:cNvSpPr>
                <a:spLocks noChangeShapeType="1"/>
              </p:cNvSpPr>
              <p:nvPr/>
            </p:nvSpPr>
            <p:spPr bwMode="auto">
              <a:xfrm>
                <a:off x="2437" y="1464"/>
                <a:ext cx="6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0000FF"/>
                  </a:solidFill>
                </a:endParaRPr>
              </a:p>
            </p:txBody>
          </p:sp>
          <p:sp>
            <p:nvSpPr>
              <p:cNvPr id="57" name="Line 16"/>
              <p:cNvSpPr>
                <a:spLocks noChangeShapeType="1"/>
              </p:cNvSpPr>
              <p:nvPr/>
            </p:nvSpPr>
            <p:spPr bwMode="auto">
              <a:xfrm>
                <a:off x="3843" y="1262"/>
                <a:ext cx="6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0000FF"/>
                  </a:solidFill>
                </a:endParaRPr>
              </a:p>
            </p:txBody>
          </p:sp>
          <p:sp>
            <p:nvSpPr>
              <p:cNvPr id="58" name="AutoShape 17"/>
              <p:cNvSpPr>
                <a:spLocks noChangeArrowheads="1"/>
              </p:cNvSpPr>
              <p:nvPr/>
            </p:nvSpPr>
            <p:spPr bwMode="auto">
              <a:xfrm flipH="1">
                <a:off x="3016" y="867"/>
                <a:ext cx="817" cy="783"/>
              </a:xfrm>
              <a:prstGeom prst="moon">
                <a:avLst>
                  <a:gd name="adj" fmla="val 82130"/>
                </a:avLst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sz="2800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1345B8C-A3AD-6848-AB84-775D4EE7FA35}"/>
              </a:ext>
            </a:extLst>
          </p:cNvPr>
          <p:cNvSpPr txBox="1"/>
          <p:nvPr/>
        </p:nvSpPr>
        <p:spPr>
          <a:xfrm>
            <a:off x="3099645" y="2896274"/>
            <a:ext cx="5636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/>
              <a:t>যে গেইটে দুই বা তথোধিক ইনপুট থাকে আউটপুট থাকে একটি,যেকোন একটি ইনপুট সত্য হলে আউটপুট সত্য হবে থাকে অর গেইট বলে।</a:t>
            </a:r>
            <a:endParaRPr lang="en-US" b="1"/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01F39A79-8845-5246-B2BB-42A12BB0C3A5}"/>
              </a:ext>
            </a:extLst>
          </p:cNvPr>
          <p:cNvSpPr/>
          <p:nvPr/>
        </p:nvSpPr>
        <p:spPr>
          <a:xfrm>
            <a:off x="3278127" y="1186721"/>
            <a:ext cx="4462816" cy="153714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/>
              <a:t>অর গেইট</a:t>
            </a:r>
            <a:endParaRPr lang="en-US" sz="4400" b="1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9" y="3265715"/>
            <a:ext cx="4585607" cy="28983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49F7563-496A-9741-9839-CA3D5A3FBB7C}"/>
              </a:ext>
            </a:extLst>
          </p:cNvPr>
          <p:cNvSpPr txBox="1"/>
          <p:nvPr/>
        </p:nvSpPr>
        <p:spPr>
          <a:xfrm>
            <a:off x="5297957" y="3429000"/>
            <a:ext cx="34017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/>
              <a:t>A=0,B=0 হলে X=0</a:t>
            </a:r>
          </a:p>
          <a:p>
            <a:pPr algn="l"/>
            <a:r>
              <a:rPr lang="en-GB" sz="3200" b="1"/>
              <a:t>A=0,B=1 হলে X=1</a:t>
            </a:r>
          </a:p>
          <a:p>
            <a:pPr algn="l"/>
            <a:r>
              <a:rPr lang="en-GB" sz="3200" b="1"/>
              <a:t>A=1,B=0  হলে X=1</a:t>
            </a:r>
          </a:p>
          <a:p>
            <a:pPr algn="l"/>
            <a:r>
              <a:rPr lang="en-GB" sz="3200" b="1"/>
              <a:t>A=1,B=1 হলে X=1</a:t>
            </a:r>
            <a:endParaRPr lang="en-US" sz="3200" b="1"/>
          </a:p>
        </p:txBody>
      </p:sp>
      <p:sp>
        <p:nvSpPr>
          <p:cNvPr id="3" name="Flowchart: Predefined Process 2">
            <a:extLst>
              <a:ext uri="{FF2B5EF4-FFF2-40B4-BE49-F238E27FC236}">
                <a16:creationId xmlns:a16="http://schemas.microsoft.com/office/drawing/2014/main" id="{835399DD-847A-BF43-819E-95180AEF75B8}"/>
              </a:ext>
            </a:extLst>
          </p:cNvPr>
          <p:cNvSpPr/>
          <p:nvPr/>
        </p:nvSpPr>
        <p:spPr>
          <a:xfrm>
            <a:off x="3523585" y="1265464"/>
            <a:ext cx="3946736" cy="1837291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>
                <a:solidFill>
                  <a:srgbClr val="FF00FF"/>
                </a:solidFill>
              </a:rPr>
              <a:t>OR GATE </a:t>
            </a:r>
            <a:endParaRPr lang="en-US" sz="3600" b="1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11"/>
          <p:cNvGrpSpPr>
            <a:grpSpLocks/>
          </p:cNvGrpSpPr>
          <p:nvPr/>
        </p:nvGrpSpPr>
        <p:grpSpPr bwMode="auto">
          <a:xfrm>
            <a:off x="296011" y="4764855"/>
            <a:ext cx="3789363" cy="1556257"/>
            <a:chOff x="2109" y="869"/>
            <a:chExt cx="3011" cy="819"/>
          </a:xfrm>
        </p:grpSpPr>
        <p:grpSp>
          <p:nvGrpSpPr>
            <p:cNvPr id="17" name="Group 112"/>
            <p:cNvGrpSpPr>
              <a:grpSpLocks/>
            </p:cNvGrpSpPr>
            <p:nvPr/>
          </p:nvGrpSpPr>
          <p:grpSpPr bwMode="auto">
            <a:xfrm>
              <a:off x="2437" y="935"/>
              <a:ext cx="2086" cy="681"/>
              <a:chOff x="2437" y="935"/>
              <a:chExt cx="2086" cy="681"/>
            </a:xfrm>
          </p:grpSpPr>
          <p:sp>
            <p:nvSpPr>
              <p:cNvPr id="21" name="AutoShape 113"/>
              <p:cNvSpPr>
                <a:spLocks noChangeArrowheads="1"/>
              </p:cNvSpPr>
              <p:nvPr/>
            </p:nvSpPr>
            <p:spPr bwMode="auto">
              <a:xfrm>
                <a:off x="3132" y="935"/>
                <a:ext cx="725" cy="681"/>
              </a:xfrm>
              <a:prstGeom prst="flowChartDelay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sz="2800"/>
              </a:p>
            </p:txBody>
          </p:sp>
          <p:sp>
            <p:nvSpPr>
              <p:cNvPr id="22" name="Line 114"/>
              <p:cNvSpPr>
                <a:spLocks noChangeShapeType="1"/>
              </p:cNvSpPr>
              <p:nvPr/>
            </p:nvSpPr>
            <p:spPr bwMode="auto">
              <a:xfrm>
                <a:off x="2437" y="1071"/>
                <a:ext cx="6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3" name="Line 115"/>
              <p:cNvSpPr>
                <a:spLocks noChangeShapeType="1"/>
              </p:cNvSpPr>
              <p:nvPr/>
            </p:nvSpPr>
            <p:spPr bwMode="auto">
              <a:xfrm>
                <a:off x="2437" y="1484"/>
                <a:ext cx="6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4" name="Line 116"/>
              <p:cNvSpPr>
                <a:spLocks noChangeShapeType="1"/>
              </p:cNvSpPr>
              <p:nvPr/>
            </p:nvSpPr>
            <p:spPr bwMode="auto">
              <a:xfrm>
                <a:off x="3843" y="1262"/>
                <a:ext cx="6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18" name="Text Box 117"/>
            <p:cNvSpPr txBox="1">
              <a:spLocks noChangeArrowheads="1"/>
            </p:cNvSpPr>
            <p:nvPr/>
          </p:nvSpPr>
          <p:spPr bwMode="auto">
            <a:xfrm>
              <a:off x="2112" y="869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sz="28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" name="Text Box 118"/>
            <p:cNvSpPr txBox="1">
              <a:spLocks noChangeArrowheads="1"/>
            </p:cNvSpPr>
            <p:nvPr/>
          </p:nvSpPr>
          <p:spPr bwMode="auto">
            <a:xfrm>
              <a:off x="2109" y="1284"/>
              <a:ext cx="3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  <a:endParaRPr lang="en-US" sz="28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" name="Text Box 119"/>
            <p:cNvSpPr txBox="1">
              <a:spLocks noChangeArrowheads="1"/>
            </p:cNvSpPr>
            <p:nvPr/>
          </p:nvSpPr>
          <p:spPr bwMode="auto">
            <a:xfrm>
              <a:off x="4604" y="1071"/>
              <a:ext cx="5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AB</a:t>
              </a:r>
              <a:endParaRPr lang="en-US" sz="28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444607"/>
              </p:ext>
            </p:extLst>
          </p:nvPr>
        </p:nvGraphicFramePr>
        <p:xfrm>
          <a:off x="4715470" y="3660320"/>
          <a:ext cx="3993101" cy="2721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6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7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3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53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53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53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53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570694" y="4608309"/>
            <a:ext cx="340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84302" y="5064279"/>
            <a:ext cx="340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94312" y="5486400"/>
            <a:ext cx="48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94312" y="5867400"/>
            <a:ext cx="48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38EA7B-F527-2B43-BB13-A79126B58160}"/>
              </a:ext>
            </a:extLst>
          </p:cNvPr>
          <p:cNvSpPr txBox="1"/>
          <p:nvPr/>
        </p:nvSpPr>
        <p:spPr>
          <a:xfrm>
            <a:off x="1986643" y="2217300"/>
            <a:ext cx="6721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/>
              <a:t>যে গেইটে দুই বা তথোধিক ইনপুট থাকবে আউটপুট  থাকবে একটি, সবগুলো ইনপুট সত্য হলে আউটপুট সত্য হবে থাকে এন্ড গেইট বলে।</a:t>
            </a:r>
            <a:endParaRPr lang="en-US" sz="24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2B1799-BDE5-C549-B5FB-C303C310AB88}"/>
              </a:ext>
            </a:extLst>
          </p:cNvPr>
          <p:cNvSpPr txBox="1"/>
          <p:nvPr/>
        </p:nvSpPr>
        <p:spPr>
          <a:xfrm>
            <a:off x="3876297" y="3553660"/>
            <a:ext cx="1690007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49D82D-0407-074D-B566-B8135DFF8E00}"/>
              </a:ext>
            </a:extLst>
          </p:cNvPr>
          <p:cNvSpPr txBox="1"/>
          <p:nvPr/>
        </p:nvSpPr>
        <p:spPr>
          <a:xfrm>
            <a:off x="6946721" y="400094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X=A.B</a:t>
            </a:r>
            <a:endParaRPr lang="en-US"/>
          </a:p>
        </p:txBody>
      </p:sp>
      <p:sp>
        <p:nvSpPr>
          <p:cNvPr id="6" name="Flowchart: Predefined Process 5">
            <a:extLst>
              <a:ext uri="{FF2B5EF4-FFF2-40B4-BE49-F238E27FC236}">
                <a16:creationId xmlns:a16="http://schemas.microsoft.com/office/drawing/2014/main" id="{0FCA3859-B779-F74D-90AF-96EE41CB23AF}"/>
              </a:ext>
            </a:extLst>
          </p:cNvPr>
          <p:cNvSpPr/>
          <p:nvPr/>
        </p:nvSpPr>
        <p:spPr>
          <a:xfrm>
            <a:off x="3721144" y="476250"/>
            <a:ext cx="3825818" cy="138411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/>
              <a:t>এন্ড গেইট</a:t>
            </a:r>
            <a:endParaRPr lang="en-US" sz="3200" b="1"/>
          </a:p>
        </p:txBody>
      </p:sp>
    </p:spTree>
  </p:cSld>
  <p:clrMapOvr>
    <a:masterClrMapping/>
  </p:clrMapOvr>
  <p:transition spd="med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530927" y="2346903"/>
            <a:ext cx="4449537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bn-BD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GATE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729" y="3524250"/>
            <a:ext cx="4201258" cy="291465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0C10673-A3EA-584A-A775-2CE93842E1CC}"/>
              </a:ext>
            </a:extLst>
          </p:cNvPr>
          <p:cNvSpPr txBox="1"/>
          <p:nvPr/>
        </p:nvSpPr>
        <p:spPr>
          <a:xfrm>
            <a:off x="4395107" y="3918856"/>
            <a:ext cx="31160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/>
              <a:t>A=0,B=0,X=0</a:t>
            </a:r>
          </a:p>
          <a:p>
            <a:pPr algn="l"/>
            <a:r>
              <a:rPr lang="en-GB" sz="3200" b="1"/>
              <a:t>A=0,B=1,X=0</a:t>
            </a:r>
          </a:p>
          <a:p>
            <a:pPr algn="l"/>
            <a:r>
              <a:rPr lang="en-GB" sz="3200" b="1"/>
              <a:t>A=1,B=0,X=0</a:t>
            </a:r>
          </a:p>
          <a:p>
            <a:pPr algn="l"/>
            <a:r>
              <a:rPr lang="en-GB" sz="3200" b="1"/>
              <a:t>A=1,B=1,X=1</a:t>
            </a:r>
            <a:endParaRPr lang="en-US" sz="3200" b="1"/>
          </a:p>
        </p:txBody>
      </p:sp>
    </p:spTree>
  </p:cSld>
  <p:clrMapOvr>
    <a:masterClrMapping/>
  </p:clrMapOvr>
  <p:transition spd="slow" advTm="3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32"/>
          <p:cNvGrpSpPr>
            <a:grpSpLocks/>
          </p:cNvGrpSpPr>
          <p:nvPr/>
        </p:nvGrpSpPr>
        <p:grpSpPr bwMode="auto">
          <a:xfrm>
            <a:off x="876298" y="4268154"/>
            <a:ext cx="4204607" cy="1637914"/>
            <a:chOff x="2381" y="890"/>
            <a:chExt cx="2434" cy="726"/>
          </a:xfrm>
        </p:grpSpPr>
        <p:grpSp>
          <p:nvGrpSpPr>
            <p:cNvPr id="21" name="Group 133"/>
            <p:cNvGrpSpPr>
              <a:grpSpLocks/>
            </p:cNvGrpSpPr>
            <p:nvPr/>
          </p:nvGrpSpPr>
          <p:grpSpPr bwMode="auto">
            <a:xfrm>
              <a:off x="2789" y="890"/>
              <a:ext cx="1633" cy="726"/>
              <a:chOff x="2789" y="890"/>
              <a:chExt cx="1633" cy="726"/>
            </a:xfrm>
          </p:grpSpPr>
          <p:sp>
            <p:nvSpPr>
              <p:cNvPr id="31" name="AutoShape 134"/>
              <p:cNvSpPr>
                <a:spLocks noChangeArrowheads="1"/>
              </p:cNvSpPr>
              <p:nvPr/>
            </p:nvSpPr>
            <p:spPr bwMode="auto">
              <a:xfrm rot="5400000">
                <a:off x="3268" y="972"/>
                <a:ext cx="726" cy="562"/>
              </a:xfrm>
              <a:prstGeom prst="triangle">
                <a:avLst>
                  <a:gd name="adj" fmla="val 50000"/>
                </a:avLst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sz="2800"/>
              </a:p>
            </p:txBody>
          </p:sp>
          <p:sp>
            <p:nvSpPr>
              <p:cNvPr id="32" name="Line 135"/>
              <p:cNvSpPr>
                <a:spLocks noChangeShapeType="1"/>
              </p:cNvSpPr>
              <p:nvPr/>
            </p:nvSpPr>
            <p:spPr bwMode="auto">
              <a:xfrm flipH="1">
                <a:off x="2789" y="1253"/>
                <a:ext cx="59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33" name="Line 136"/>
              <p:cNvSpPr>
                <a:spLocks noChangeShapeType="1"/>
              </p:cNvSpPr>
              <p:nvPr/>
            </p:nvSpPr>
            <p:spPr bwMode="auto">
              <a:xfrm flipH="1">
                <a:off x="4104" y="1253"/>
                <a:ext cx="31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34" name="Oval 137"/>
              <p:cNvSpPr>
                <a:spLocks noChangeArrowheads="1"/>
              </p:cNvSpPr>
              <p:nvPr/>
            </p:nvSpPr>
            <p:spPr bwMode="auto">
              <a:xfrm>
                <a:off x="3931" y="1162"/>
                <a:ext cx="181" cy="181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sz="2800"/>
              </a:p>
            </p:txBody>
          </p:sp>
        </p:grpSp>
        <p:sp>
          <p:nvSpPr>
            <p:cNvPr id="29" name="Text Box 138"/>
            <p:cNvSpPr txBox="1">
              <a:spLocks noChangeArrowheads="1"/>
            </p:cNvSpPr>
            <p:nvPr/>
          </p:nvSpPr>
          <p:spPr bwMode="auto">
            <a:xfrm>
              <a:off x="4468" y="1010"/>
              <a:ext cx="34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Ā</a:t>
              </a:r>
              <a:endParaRPr lang="en-US" sz="28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" name="Text Box 139"/>
            <p:cNvSpPr txBox="1">
              <a:spLocks noChangeArrowheads="1"/>
            </p:cNvSpPr>
            <p:nvPr/>
          </p:nvSpPr>
          <p:spPr bwMode="auto">
            <a:xfrm>
              <a:off x="2381" y="1026"/>
              <a:ext cx="34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sz="28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14191"/>
              </p:ext>
            </p:extLst>
          </p:nvPr>
        </p:nvGraphicFramePr>
        <p:xfrm>
          <a:off x="5882640" y="3730751"/>
          <a:ext cx="2743200" cy="249006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45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270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INPUT</a:t>
                      </a:r>
                      <a:endParaRPr lang="en-US" sz="4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OUTPUT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83333" t="-140000" b="-233684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7727375" y="5087111"/>
            <a:ext cx="540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13515" y="5569136"/>
            <a:ext cx="540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982B7E-748E-D845-A782-244D0816AD8C}"/>
              </a:ext>
            </a:extLst>
          </p:cNvPr>
          <p:cNvSpPr txBox="1"/>
          <p:nvPr/>
        </p:nvSpPr>
        <p:spPr>
          <a:xfrm>
            <a:off x="2638338" y="2574702"/>
            <a:ext cx="5927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/>
              <a:t>যে গেইটে একটি  ইনপুট ও একটি  আউটপুট থাকবে,আউটপুট হবে ইনপুটের বিপরীত থাকে নট গেইট  বলে।</a:t>
            </a:r>
            <a:endParaRPr lang="en-US" sz="2400" b="1"/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D52A2B4E-0787-C840-A8D9-136ECC894C2F}"/>
              </a:ext>
            </a:extLst>
          </p:cNvPr>
          <p:cNvSpPr/>
          <p:nvPr/>
        </p:nvSpPr>
        <p:spPr>
          <a:xfrm>
            <a:off x="3490183" y="710849"/>
            <a:ext cx="4223332" cy="159607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/>
              <a:t>নট গেইট</a:t>
            </a:r>
            <a:endParaRPr lang="en-US" sz="4400" b="1"/>
          </a:p>
        </p:txBody>
      </p:sp>
    </p:spTree>
  </p:cSld>
  <p:clrMapOvr>
    <a:masterClrMapping/>
  </p:clrMapOvr>
  <p:transition spd="slow" advTm="3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4320" y="2694214"/>
            <a:ext cx="317119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bn-BD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GATE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810" y="3809719"/>
            <a:ext cx="3171190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D263DD-4D5D-3543-A16F-6208B4DD7217}"/>
              </a:ext>
            </a:extLst>
          </p:cNvPr>
          <p:cNvSpPr txBox="1"/>
          <p:nvPr/>
        </p:nvSpPr>
        <p:spPr>
          <a:xfrm>
            <a:off x="5129168" y="4517290"/>
            <a:ext cx="31711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/>
              <a:t>A=0,X=1</a:t>
            </a:r>
          </a:p>
          <a:p>
            <a:pPr algn="l"/>
            <a:r>
              <a:rPr lang="en-GB" sz="3200" b="1"/>
              <a:t>A=1,X=0</a:t>
            </a:r>
            <a:endParaRPr lang="en-US" sz="3200" b="1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59619-44DE-114B-BDB8-C28FE8324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057" y="3967844"/>
            <a:ext cx="8229600" cy="2277836"/>
          </a:xfrm>
        </p:spPr>
        <p:txBody>
          <a:bodyPr/>
          <a:lstStyle/>
          <a:p>
            <a:r>
              <a:rPr lang="en-GB" b="1"/>
              <a:t>সুইচ গুলো সমান্তরাল থাকলে যে গেইট হয় তার সত্যক সারণি  লিখ।</a:t>
            </a:r>
          </a:p>
          <a:p>
            <a:r>
              <a:rPr lang="en-GB" b="1"/>
              <a:t>সুইচ গুলো একই শ্রেণীতে থাকলে যে গেইট হয় তার বর্ণনা দাও।</a:t>
            </a:r>
            <a:endParaRPr lang="en-US" b="1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5C8730-3AFE-404D-A87E-4FB53EAD8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lowchart: Stored Data 5">
            <a:extLst>
              <a:ext uri="{FF2B5EF4-FFF2-40B4-BE49-F238E27FC236}">
                <a16:creationId xmlns:a16="http://schemas.microsoft.com/office/drawing/2014/main" id="{0F1F9AE1-AF9A-C841-91B9-5BF89DFD283E}"/>
              </a:ext>
            </a:extLst>
          </p:cNvPr>
          <p:cNvSpPr/>
          <p:nvPr/>
        </p:nvSpPr>
        <p:spPr>
          <a:xfrm>
            <a:off x="1850571" y="1417638"/>
            <a:ext cx="5932714" cy="2133826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>
                <a:solidFill>
                  <a:schemeClr val="accent6">
                    <a:lumMod val="75000"/>
                  </a:schemeClr>
                </a:solidFill>
              </a:rPr>
              <a:t>দলীয় কাজ</a:t>
            </a:r>
            <a:endParaRPr lang="en-US" sz="44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93344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9k="/>
          <p:cNvSpPr>
            <a:spLocks noChangeAspect="1" noChangeArrowheads="1"/>
          </p:cNvSpPr>
          <p:nvPr/>
        </p:nvSpPr>
        <p:spPr bwMode="auto">
          <a:xfrm>
            <a:off x="4343400" y="320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AutoShape 8" descr="9k="/>
          <p:cNvSpPr>
            <a:spLocks noChangeAspect="1" noChangeArrowheads="1"/>
          </p:cNvSpPr>
          <p:nvPr/>
        </p:nvSpPr>
        <p:spPr bwMode="auto">
          <a:xfrm>
            <a:off x="4343400" y="320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9" descr="as"/>
          <p:cNvPicPr>
            <a:picLocks noChangeAspect="1" noChangeArrowheads="1"/>
          </p:cNvPicPr>
          <p:nvPr/>
        </p:nvPicPr>
        <p:blipFill>
          <a:blip r:embed="rId2" cstate="print"/>
          <a:srcRect t="6931" b="37624"/>
          <a:stretch>
            <a:fillRect/>
          </a:stretch>
        </p:blipFill>
        <p:spPr bwMode="auto">
          <a:xfrm>
            <a:off x="1227364" y="2939142"/>
            <a:ext cx="8001000" cy="388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F2E224C-EF75-E34C-8825-42B7B13A4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F15CDDE0-5108-8A4F-9BED-E725BFF49AFB}"/>
              </a:ext>
            </a:extLst>
          </p:cNvPr>
          <p:cNvSpPr/>
          <p:nvPr/>
        </p:nvSpPr>
        <p:spPr>
          <a:xfrm>
            <a:off x="2032907" y="1002029"/>
            <a:ext cx="6653893" cy="1806484"/>
          </a:xfrm>
          <a:prstGeom prst="cube">
            <a:avLst>
              <a:gd name="adj" fmla="val 28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/>
              <a:t>মৌলিক গেইটগুলো এক নজরে</a:t>
            </a:r>
            <a:endParaRPr lang="en-US" sz="4800" b="1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762000" y="25908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 লজিক গে</a:t>
            </a: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 এর সত্যক সারণিসহ বৈশিষ্ট্য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সমূহ ব্যাখ্যা কর।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2A248285-E00E-4441-A2AD-8A74926096DA}"/>
              </a:ext>
            </a:extLst>
          </p:cNvPr>
          <p:cNvSpPr/>
          <p:nvPr/>
        </p:nvSpPr>
        <p:spPr>
          <a:xfrm>
            <a:off x="2095500" y="751116"/>
            <a:ext cx="5320393" cy="1839684"/>
          </a:xfrm>
          <a:prstGeom prst="downArrowCallout">
            <a:avLst>
              <a:gd name="adj1" fmla="val 17559"/>
              <a:gd name="adj2" fmla="val 25000"/>
              <a:gd name="adj3" fmla="val 2356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>
                <a:solidFill>
                  <a:srgbClr val="FF00FF"/>
                </a:solidFill>
              </a:rPr>
              <a:t>বাড়ির কাজঃ</a:t>
            </a:r>
            <a:endParaRPr lang="en-US" sz="3200" b="1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spd="slow" advTm="3000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E7237-DA6C-014A-A23F-84E4A747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8052-FE41-5B43-8395-288ED9DE8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xplosion: 8 Points 4">
            <a:extLst>
              <a:ext uri="{FF2B5EF4-FFF2-40B4-BE49-F238E27FC236}">
                <a16:creationId xmlns:a16="http://schemas.microsoft.com/office/drawing/2014/main" id="{BB7071B4-69D8-964A-8D2D-C63FA25CEA49}"/>
              </a:ext>
            </a:extLst>
          </p:cNvPr>
          <p:cNvSpPr/>
          <p:nvPr/>
        </p:nvSpPr>
        <p:spPr>
          <a:xfrm>
            <a:off x="816429" y="1672430"/>
            <a:ext cx="7742464" cy="445373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/>
              <a:t>সবাইকে ধন্যবাদ</a:t>
            </a:r>
            <a:endParaRPr lang="en-US" sz="8000" b="1"/>
          </a:p>
        </p:txBody>
      </p:sp>
    </p:spTree>
    <p:extLst>
      <p:ext uri="{BB962C8B-B14F-4D97-AF65-F5344CB8AC3E}">
        <p14:creationId xmlns:p14="http://schemas.microsoft.com/office/powerpoint/2010/main" val="348995263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8608-9A67-1C46-ACBC-DF600267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84D4C-5848-9948-9989-29FD5FAAD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79" y="3429000"/>
            <a:ext cx="8229600" cy="3978729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নামঃ নবেন্দু বিকাশ চক্রবর্তী</a:t>
            </a:r>
          </a:p>
          <a:p>
            <a:pPr marL="0" indent="0">
              <a:buNone/>
            </a:pPr>
            <a:r>
              <a:rPr lang="en-GB" b="1"/>
              <a:t>প্রভাষক,আইসিটি</a:t>
            </a:r>
          </a:p>
          <a:p>
            <a:pPr marL="0" indent="0">
              <a:buNone/>
            </a:pPr>
            <a:r>
              <a:rPr lang="en-GB" b="1"/>
              <a:t>তৈয়বুন্নেছা খানম সরকারি কলেজ,</a:t>
            </a:r>
          </a:p>
          <a:p>
            <a:pPr marL="0" indent="0">
              <a:buNone/>
            </a:pPr>
            <a:r>
              <a:rPr lang="en-GB" b="1"/>
              <a:t>জুড়ি, মৌলভীবাজার। </a:t>
            </a:r>
            <a:endParaRPr lang="en-US" b="1"/>
          </a:p>
        </p:txBody>
      </p:sp>
      <p:sp>
        <p:nvSpPr>
          <p:cNvPr id="4" name="Flow Chart: Alternative Process 3">
            <a:extLst>
              <a:ext uri="{FF2B5EF4-FFF2-40B4-BE49-F238E27FC236}">
                <a16:creationId xmlns:a16="http://schemas.microsoft.com/office/drawing/2014/main" id="{1EB47C0C-D6CB-9C42-B6CB-DCC5012F4583}"/>
              </a:ext>
            </a:extLst>
          </p:cNvPr>
          <p:cNvSpPr/>
          <p:nvPr/>
        </p:nvSpPr>
        <p:spPr>
          <a:xfrm>
            <a:off x="2495551" y="407890"/>
            <a:ext cx="6191249" cy="195975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পরিচিতিঃ</a:t>
            </a:r>
            <a:endParaRPr lang="en-US" sz="5400" b="1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0E5A1FA-9824-BF44-9FC5-E3561516C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893" y="2721429"/>
            <a:ext cx="2490107" cy="350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30564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27339" y="1445950"/>
            <a:ext cx="7526000" cy="1466850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en-US" sz="7200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72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endParaRPr lang="en-US" sz="4800" b="1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FDA09993-5381-0F42-B8F2-0160ACC64237}"/>
              </a:ext>
            </a:extLst>
          </p:cNvPr>
          <p:cNvSpPr/>
          <p:nvPr/>
        </p:nvSpPr>
        <p:spPr>
          <a:xfrm>
            <a:off x="1381124" y="2745921"/>
            <a:ext cx="7388679" cy="35097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/>
              <a:t>বিষয়ঃ আইসিটি</a:t>
            </a:r>
          </a:p>
          <a:p>
            <a:pPr algn="ctr"/>
            <a:r>
              <a:rPr lang="en-GB" sz="4000" b="1"/>
              <a:t>শ্রেণিঃ একাদশ/দ্বাদশ</a:t>
            </a:r>
          </a:p>
          <a:p>
            <a:pPr algn="ctr"/>
            <a:r>
              <a:rPr lang="en-GB" sz="4000" b="1"/>
              <a:t>অধ্যায়ঃ৩য়(২য় অংশ)</a:t>
            </a:r>
            <a:endParaRPr lang="en-US" sz="4000" b="1"/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318" y="2502388"/>
            <a:ext cx="6248400" cy="18532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6" descr="Electric-Gat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5635" y="4667250"/>
            <a:ext cx="6304429" cy="2050630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Ribbon: Tilted Down 1">
            <a:extLst>
              <a:ext uri="{FF2B5EF4-FFF2-40B4-BE49-F238E27FC236}">
                <a16:creationId xmlns:a16="http://schemas.microsoft.com/office/drawing/2014/main" id="{4B6E9B83-6469-354B-91F8-F8C2CF02DC70}"/>
              </a:ext>
            </a:extLst>
          </p:cNvPr>
          <p:cNvSpPr/>
          <p:nvPr/>
        </p:nvSpPr>
        <p:spPr>
          <a:xfrm>
            <a:off x="2694215" y="1227671"/>
            <a:ext cx="5483678" cy="1118898"/>
          </a:xfrm>
          <a:prstGeom prst="ribbon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>
                <a:solidFill>
                  <a:srgbClr val="FFFF00"/>
                </a:solidFill>
              </a:rPr>
              <a:t>ছবিগুলো লক্ষ্য কর</a:t>
            </a:r>
            <a:endParaRPr lang="en-US" sz="36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 advTm="3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75014" y="1666080"/>
            <a:ext cx="7668986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ln w="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</a:p>
        </p:txBody>
      </p:sp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2047E134-D4BF-134D-8D22-70BF5098F6F7}"/>
              </a:ext>
            </a:extLst>
          </p:cNvPr>
          <p:cNvSpPr/>
          <p:nvPr/>
        </p:nvSpPr>
        <p:spPr>
          <a:xfrm>
            <a:off x="2190750" y="4163787"/>
            <a:ext cx="6449787" cy="242207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/>
              <a:t>লজিক গেইট</a:t>
            </a:r>
            <a:endParaRPr lang="en-US" sz="3600" b="1"/>
          </a:p>
        </p:txBody>
      </p:sp>
    </p:spTree>
  </p:cSld>
  <p:clrMapOvr>
    <a:masterClrMapping/>
  </p:clrMapOvr>
  <p:transition spd="slow" advTm="3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0800000" flipV="1">
            <a:off x="2585355" y="2117970"/>
            <a:ext cx="5932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800" b="1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1600" kern="0"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570095-8D5D-D741-9FAE-1C6D63CB27A8}"/>
              </a:ext>
            </a:extLst>
          </p:cNvPr>
          <p:cNvSpPr txBox="1"/>
          <p:nvPr/>
        </p:nvSpPr>
        <p:spPr>
          <a:xfrm>
            <a:off x="2843892" y="3428999"/>
            <a:ext cx="61096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3200" b="1"/>
              <a:t>লজিক গেইট কি তা ব্যাখ্যা করতে পারবে।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3200" b="1"/>
              <a:t>মৌলিক লজিক গেইটগুলো সত্যক সারণি সহ ব্যাখ্যা করতে পারবে।</a:t>
            </a:r>
            <a:endParaRPr lang="en-US" sz="3200" b="1"/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33A2EDB2-BC3E-4745-97D8-3A2B3971A2BD}"/>
              </a:ext>
            </a:extLst>
          </p:cNvPr>
          <p:cNvSpPr/>
          <p:nvPr/>
        </p:nvSpPr>
        <p:spPr>
          <a:xfrm rot="5400000" flipH="1">
            <a:off x="457407" y="3299468"/>
            <a:ext cx="2685832" cy="2304853"/>
          </a:xfrm>
          <a:prstGeom prst="upArrow">
            <a:avLst>
              <a:gd name="adj1" fmla="val 84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3000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5107" y="3974638"/>
            <a:ext cx="81915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>
                <a:latin typeface="NikoshBAN" pitchFamily="2" charset="0"/>
                <a:cs typeface="NikoshBAN" pitchFamily="2" charset="0"/>
              </a:rPr>
              <a:t>লজিক গে</a:t>
            </a:r>
            <a:r>
              <a:rPr lang="en-GB" sz="2800" dirty="0">
                <a:latin typeface="NikoshBAN" pitchFamily="2" charset="0"/>
                <a:cs typeface="NikoshBAN" pitchFamily="2" charset="0"/>
              </a:rPr>
              <a:t>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ট হচ্ছে</a:t>
            </a:r>
            <a:r>
              <a:rPr lang="en-GB" sz="2800" dirty="0">
                <a:latin typeface="NikoshBAN" pitchFamily="2" charset="0"/>
                <a:cs typeface="NikoshBAN" pitchFamily="2" charset="0"/>
              </a:rPr>
              <a:t> যুক্তিনির্ভর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ইলেক্ট্রনিক সার্কিট যা এক বা একাধিক ইনপুট গ্রহণ করে একটি মাত্র আউটপুট প্রদান করে। </a:t>
            </a:r>
          </a:p>
          <a:p>
            <a:pPr algn="just"/>
            <a:endParaRPr lang="en-US" sz="2800" dirty="0"/>
          </a:p>
        </p:txBody>
      </p:sp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E11FAC03-2DD4-5040-A5AC-622652D6A6FA}"/>
              </a:ext>
            </a:extLst>
          </p:cNvPr>
          <p:cNvSpPr/>
          <p:nvPr/>
        </p:nvSpPr>
        <p:spPr>
          <a:xfrm>
            <a:off x="2528205" y="2072376"/>
            <a:ext cx="5214258" cy="1621972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/>
              <a:t>লজিক গেইট</a:t>
            </a:r>
            <a:endParaRPr lang="en-US" sz="3600" b="1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948950" y="4883119"/>
            <a:ext cx="3718799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endParaRPr lang="en-US" sz="1200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যৌগিক লজিক গে</a:t>
            </a:r>
            <a:r>
              <a:rPr lang="en-GB" sz="2800" dirty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ই</a:t>
            </a:r>
            <a:r>
              <a:rPr lang="en-US" sz="2800" dirty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ট</a:t>
            </a:r>
            <a:endParaRPr lang="en-US" sz="2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72461" y="4830536"/>
            <a:ext cx="3858076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endParaRPr lang="en-US" sz="1200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মৌলিক লজিক গে</a:t>
            </a:r>
            <a:r>
              <a:rPr lang="en-GB" sz="2800" dirty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ই</a:t>
            </a:r>
            <a:r>
              <a:rPr lang="en-US" sz="2800" dirty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ট</a:t>
            </a:r>
            <a:endParaRPr lang="en-US" sz="280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5094685" y="3744370"/>
            <a:ext cx="1584397" cy="10861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H="1">
            <a:off x="4014107" y="3666044"/>
            <a:ext cx="1197429" cy="1295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owchart: Preparation 1">
            <a:extLst>
              <a:ext uri="{FF2B5EF4-FFF2-40B4-BE49-F238E27FC236}">
                <a16:creationId xmlns:a16="http://schemas.microsoft.com/office/drawing/2014/main" id="{EBDA71C5-C09B-9A48-8C9F-EFAFB182B5C2}"/>
              </a:ext>
            </a:extLst>
          </p:cNvPr>
          <p:cNvSpPr/>
          <p:nvPr/>
        </p:nvSpPr>
        <p:spPr>
          <a:xfrm>
            <a:off x="2385011" y="2306863"/>
            <a:ext cx="5419348" cy="148738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>
                <a:solidFill>
                  <a:srgbClr val="FF00FF"/>
                </a:solidFill>
              </a:rPr>
              <a:t>লজিক গেইট</a:t>
            </a:r>
            <a:endParaRPr lang="en-US" sz="3600" b="1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16552" y="3203120"/>
            <a:ext cx="70485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4400" b="1" dirty="0">
                <a:latin typeface="NikoshBAN" pitchFamily="2" charset="0"/>
                <a:cs typeface="NikoshBAN" pitchFamily="2" charset="0"/>
              </a:rPr>
              <a:t>মৌলিক গেইট তিন প্রকার-</a:t>
            </a:r>
            <a:endParaRPr lang="pt-BR" sz="4400" b="1" dirty="0">
              <a:latin typeface="NikoshBAN" pitchFamily="2" charset="0"/>
              <a:cs typeface="NikoshBAN" pitchFamily="2" charset="0"/>
            </a:endParaRPr>
          </a:p>
          <a:p>
            <a:pPr algn="just"/>
            <a:endParaRPr lang="pt-BR" sz="32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pt-BR" sz="4800" dirty="0">
                <a:latin typeface="NikoshBAN" pitchFamily="2" charset="0"/>
                <a:cs typeface="NikoshBAN" pitchFamily="2" charset="0"/>
              </a:rPr>
              <a:t>১। অর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(OR)</a:t>
            </a:r>
            <a:r>
              <a:rPr lang="pt-BR" sz="4800" dirty="0">
                <a:latin typeface="NikoshBAN" pitchFamily="2" charset="0"/>
                <a:cs typeface="NikoshBAN" pitchFamily="2" charset="0"/>
              </a:rPr>
              <a:t> গে</a:t>
            </a:r>
            <a:r>
              <a:rPr lang="en-GB" sz="4800" dirty="0">
                <a:latin typeface="NikoshBAN" pitchFamily="2" charset="0"/>
                <a:cs typeface="NikoshBAN" pitchFamily="2" charset="0"/>
              </a:rPr>
              <a:t>ই</a:t>
            </a:r>
            <a:r>
              <a:rPr lang="pt-BR" sz="4800" dirty="0">
                <a:latin typeface="NikoshBAN" pitchFamily="2" charset="0"/>
                <a:cs typeface="NikoshBAN" pitchFamily="2" charset="0"/>
              </a:rPr>
              <a:t>ট।</a:t>
            </a:r>
          </a:p>
          <a:p>
            <a:pPr algn="just"/>
            <a:r>
              <a:rPr lang="pt-BR" sz="4800" dirty="0">
                <a:latin typeface="NikoshBAN" pitchFamily="2" charset="0"/>
                <a:cs typeface="NikoshBAN" pitchFamily="2" charset="0"/>
              </a:rPr>
              <a:t>২। অ্যান্ড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(AND) </a:t>
            </a:r>
            <a:r>
              <a:rPr lang="pt-BR" sz="4800" dirty="0">
                <a:latin typeface="NikoshBAN" pitchFamily="2" charset="0"/>
                <a:cs typeface="NikoshBAN" pitchFamily="2" charset="0"/>
              </a:rPr>
              <a:t>গে</a:t>
            </a:r>
            <a:r>
              <a:rPr lang="en-GB" sz="4800" dirty="0">
                <a:latin typeface="NikoshBAN" pitchFamily="2" charset="0"/>
                <a:cs typeface="NikoshBAN" pitchFamily="2" charset="0"/>
              </a:rPr>
              <a:t>ই</a:t>
            </a:r>
            <a:r>
              <a:rPr lang="pt-BR" sz="4800" dirty="0">
                <a:latin typeface="NikoshBAN" pitchFamily="2" charset="0"/>
                <a:cs typeface="NikoshBAN" pitchFamily="2" charset="0"/>
              </a:rPr>
              <a:t>ট।</a:t>
            </a:r>
          </a:p>
          <a:p>
            <a:pPr algn="just"/>
            <a:r>
              <a:rPr lang="pt-BR" sz="4800" dirty="0">
                <a:latin typeface="NikoshBAN" pitchFamily="2" charset="0"/>
                <a:cs typeface="NikoshBAN" pitchFamily="2" charset="0"/>
              </a:rPr>
              <a:t>৩। নট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(NOT)  </a:t>
            </a:r>
            <a:r>
              <a:rPr lang="pt-BR" sz="4800" dirty="0">
                <a:latin typeface="NikoshBAN" pitchFamily="2" charset="0"/>
                <a:cs typeface="NikoshBAN" pitchFamily="2" charset="0"/>
              </a:rPr>
              <a:t>গে</a:t>
            </a:r>
            <a:r>
              <a:rPr lang="en-GB" sz="4800" dirty="0">
                <a:latin typeface="NikoshBAN" pitchFamily="2" charset="0"/>
                <a:cs typeface="NikoshBAN" pitchFamily="2" charset="0"/>
              </a:rPr>
              <a:t>ই</a:t>
            </a:r>
            <a:r>
              <a:rPr lang="pt-BR" sz="4800" dirty="0">
                <a:latin typeface="NikoshBAN" pitchFamily="2" charset="0"/>
                <a:cs typeface="NikoshBAN" pitchFamily="2" charset="0"/>
              </a:rPr>
              <a:t>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: Bevelled 1">
            <a:extLst>
              <a:ext uri="{FF2B5EF4-FFF2-40B4-BE49-F238E27FC236}">
                <a16:creationId xmlns:a16="http://schemas.microsoft.com/office/drawing/2014/main" id="{3B936AAC-0F22-0040-9F32-06351536CB7D}"/>
              </a:ext>
            </a:extLst>
          </p:cNvPr>
          <p:cNvSpPr/>
          <p:nvPr/>
        </p:nvSpPr>
        <p:spPr>
          <a:xfrm>
            <a:off x="1748517" y="1118288"/>
            <a:ext cx="5646965" cy="208483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>
                <a:solidFill>
                  <a:srgbClr val="FF00FF"/>
                </a:solidFill>
              </a:rPr>
              <a:t>মৌলিক লজিক গেইট</a:t>
            </a:r>
            <a:endParaRPr lang="en-US" sz="3200" b="1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907</Words>
  <Application>Microsoft Office PowerPoint</Application>
  <PresentationFormat>On-screen Show (4:3)</PresentationFormat>
  <Paragraphs>178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WIN</cp:lastModifiedBy>
  <cp:revision>481</cp:revision>
  <dcterms:created xsi:type="dcterms:W3CDTF">2017-12-06T04:48:40Z</dcterms:created>
  <dcterms:modified xsi:type="dcterms:W3CDTF">2020-12-17T13:02:57Z</dcterms:modified>
</cp:coreProperties>
</file>