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5" r:id="rId2"/>
    <p:sldId id="272" r:id="rId3"/>
    <p:sldId id="274" r:id="rId4"/>
    <p:sldId id="276" r:id="rId5"/>
    <p:sldId id="314" r:id="rId6"/>
    <p:sldId id="275" r:id="rId7"/>
    <p:sldId id="302" r:id="rId8"/>
    <p:sldId id="303" r:id="rId9"/>
    <p:sldId id="305" r:id="rId10"/>
    <p:sldId id="304" r:id="rId11"/>
    <p:sldId id="306" r:id="rId12"/>
    <p:sldId id="307" r:id="rId13"/>
    <p:sldId id="308" r:id="rId14"/>
    <p:sldId id="310" r:id="rId15"/>
    <p:sldId id="309" r:id="rId16"/>
    <p:sldId id="312" r:id="rId17"/>
    <p:sldId id="313" r:id="rId18"/>
    <p:sldId id="284" r:id="rId19"/>
    <p:sldId id="290" r:id="rId20"/>
    <p:sldId id="260" r:id="rId21"/>
    <p:sldId id="301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1" autoAdjust="0"/>
    <p:restoredTop sz="92876" autoAdjust="0"/>
  </p:normalViewPr>
  <p:slideViewPr>
    <p:cSldViewPr snapToGrid="0">
      <p:cViewPr varScale="1">
        <p:scale>
          <a:sx n="67" d="100"/>
          <a:sy n="67" d="100"/>
        </p:scale>
        <p:origin x="35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9" d="100"/>
        <a:sy n="16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1AB0A-35AF-4FE4-B160-50B8F77E14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E482E-4B80-471E-B41B-6A0262B4F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5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9970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4815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1653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90269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93810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6744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7596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46805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2650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81216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22504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4F94-6142-4660-8A76-B7F4273E42A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fif"/><Relationship Id="rId5" Type="http://schemas.openxmlformats.org/officeDocument/2006/relationships/image" Target="../media/image7.jfif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621392-A2F4-4392-8F01-58ADA90BE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A34090-D41C-4C64-B782-79D1600D4FA5}"/>
              </a:ext>
            </a:extLst>
          </p:cNvPr>
          <p:cNvSpPr/>
          <p:nvPr/>
        </p:nvSpPr>
        <p:spPr>
          <a:xfrm>
            <a:off x="4714875" y="-71735"/>
            <a:ext cx="57721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179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240"/>
            <a:ext cx="1237996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E0A8F56-C578-4876-BA55-0FA330A69953}"/>
              </a:ext>
            </a:extLst>
          </p:cNvPr>
          <p:cNvSpPr/>
          <p:nvPr/>
        </p:nvSpPr>
        <p:spPr>
          <a:xfrm>
            <a:off x="187960" y="1515725"/>
            <a:ext cx="11816080" cy="1493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4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সমাজবিজ্ঞান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4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বিকাশে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4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অগাষ্ট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4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কোঁতের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 </a:t>
            </a:r>
            <a:r>
              <a:rPr lang="en-US" sz="4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মতবাদ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 ও </a:t>
            </a:r>
            <a:r>
              <a:rPr lang="en-US" sz="48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/>
              </a:rPr>
              <a:t>অবদানসমূহ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41141187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099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9B19A-FEED-4CE8-A2F9-DADBCAC5239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5" t="29629" r="27375" b="19556"/>
          <a:stretch/>
        </p:blipFill>
        <p:spPr>
          <a:xfrm>
            <a:off x="3058160" y="812800"/>
            <a:ext cx="5709920" cy="34848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B79DBA-40CB-468B-8866-F6443AC96EC1}"/>
              </a:ext>
            </a:extLst>
          </p:cNvPr>
          <p:cNvSpPr/>
          <p:nvPr/>
        </p:nvSpPr>
        <p:spPr>
          <a:xfrm>
            <a:off x="2367280" y="812800"/>
            <a:ext cx="690880" cy="64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NikoshBAN" panose="0200000000000000000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69252350"/>
      </p:ext>
    </p:extLst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3C4531-0231-42B5-9943-006A360B6C2C}"/>
              </a:ext>
            </a:extLst>
          </p:cNvPr>
          <p:cNvSpPr/>
          <p:nvPr/>
        </p:nvSpPr>
        <p:spPr>
          <a:xfrm>
            <a:off x="2153920" y="3586480"/>
            <a:ext cx="720344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NikoshBAN" panose="0200000000000000000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NikoshBAN" panose="02000000000000000000"/>
              </a:rPr>
              <a:t>ত্রয়স্তরের</a:t>
            </a:r>
            <a:r>
              <a:rPr lang="en-US" sz="80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NikoshBAN" panose="02000000000000000000"/>
              </a:rPr>
              <a:t>সুত্র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0859FB-9F4A-42B5-ACCC-5EBF578E2CC6}"/>
              </a:ext>
            </a:extLst>
          </p:cNvPr>
          <p:cNvSpPr/>
          <p:nvPr/>
        </p:nvSpPr>
        <p:spPr>
          <a:xfrm>
            <a:off x="1107440" y="1239520"/>
            <a:ext cx="10312400" cy="1447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NikoshBAN" panose="02000000000000000000"/>
                <a:cs typeface="MV Boli" panose="02000500030200090000" pitchFamily="2" charset="0"/>
              </a:rPr>
              <a:t> </a:t>
            </a:r>
            <a:r>
              <a:rPr lang="en-US" sz="8000" dirty="0">
                <a:solidFill>
                  <a:schemeClr val="tx1"/>
                </a:solidFill>
                <a:latin typeface="NikoshBAN" panose="02000000000000000000"/>
                <a:cs typeface="MV Boli" panose="02000500030200090000" pitchFamily="2" charset="0"/>
              </a:rPr>
              <a:t>2.Lows of three Stages</a:t>
            </a:r>
            <a:endParaRPr lang="en-US" sz="8000" dirty="0">
              <a:latin typeface="NikoshBAN" panose="0200000000000000000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6063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CD3A381-A786-4979-B07E-D6DDF29749D3}"/>
              </a:ext>
            </a:extLst>
          </p:cNvPr>
          <p:cNvSpPr/>
          <p:nvPr/>
        </p:nvSpPr>
        <p:spPr>
          <a:xfrm>
            <a:off x="1920240" y="2296160"/>
            <a:ext cx="720344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(খ) </a:t>
            </a:r>
            <a:r>
              <a:rPr lang="en-US" sz="4000" dirty="0" err="1">
                <a:solidFill>
                  <a:schemeClr val="tx1"/>
                </a:solidFill>
              </a:rPr>
              <a:t>অধিবিদ্যা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সম্বন্ধীয়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স্তর</a:t>
            </a:r>
            <a:endParaRPr lang="en-US" sz="4000" dirty="0">
              <a:solidFill>
                <a:schemeClr val="tx1"/>
              </a:solidFill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Metaphysical stage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BC6D0C-4A50-4597-9CEB-5F187DF080DD}"/>
              </a:ext>
            </a:extLst>
          </p:cNvPr>
          <p:cNvSpPr/>
          <p:nvPr/>
        </p:nvSpPr>
        <p:spPr>
          <a:xfrm>
            <a:off x="1920240" y="3916680"/>
            <a:ext cx="720344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(গ) </a:t>
            </a:r>
            <a:r>
              <a:rPr lang="en-US" sz="4400" dirty="0" err="1">
                <a:solidFill>
                  <a:schemeClr val="tx1"/>
                </a:solidFill>
              </a:rPr>
              <a:t>দৃষ্টবাদী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স্তর</a:t>
            </a:r>
            <a:endParaRPr lang="en-US" sz="4400" dirty="0">
              <a:solidFill>
                <a:schemeClr val="tx1"/>
              </a:solidFill>
            </a:endParaRPr>
          </a:p>
          <a:p>
            <a:pPr algn="ctr"/>
            <a:r>
              <a:rPr lang="en-US" sz="4400" dirty="0">
                <a:solidFill>
                  <a:schemeClr val="tx1"/>
                </a:solidFill>
              </a:rPr>
              <a:t>Positive stage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7E0939-5FFD-4EDD-84A4-98437A761AD0}"/>
              </a:ext>
            </a:extLst>
          </p:cNvPr>
          <p:cNvSpPr/>
          <p:nvPr/>
        </p:nvSpPr>
        <p:spPr>
          <a:xfrm>
            <a:off x="9252254" y="598408"/>
            <a:ext cx="2849245" cy="10864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/>
              </a:rPr>
              <a:t>  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/>
              </a:rPr>
              <a:t>বস্তুভক্তিবাদ</a:t>
            </a:r>
            <a:endParaRPr lang="en-US" sz="4000" dirty="0">
              <a:solidFill>
                <a:schemeClr val="tx1"/>
              </a:solidFill>
              <a:latin typeface="NikoshBAN" panose="0200000000000000000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810513-3723-4A91-AD34-3E9C2D790FBA}"/>
              </a:ext>
            </a:extLst>
          </p:cNvPr>
          <p:cNvSpPr/>
          <p:nvPr/>
        </p:nvSpPr>
        <p:spPr>
          <a:xfrm>
            <a:off x="9499284" y="598408"/>
            <a:ext cx="2849245" cy="10864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/>
              </a:rPr>
              <a:t>  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/>
              </a:rPr>
              <a:t>বহুঈশ্বরবাদ</a:t>
            </a:r>
            <a:endParaRPr lang="en-US" sz="4000" dirty="0">
              <a:solidFill>
                <a:schemeClr val="tx1"/>
              </a:solidFill>
              <a:latin typeface="NikoshBAN" panose="0200000000000000000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E18403-4527-4255-8A12-B0DE9DC7084A}"/>
              </a:ext>
            </a:extLst>
          </p:cNvPr>
          <p:cNvSpPr/>
          <p:nvPr/>
        </p:nvSpPr>
        <p:spPr>
          <a:xfrm>
            <a:off x="2072640" y="443865"/>
            <a:ext cx="720344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(ক)</a:t>
            </a:r>
            <a:r>
              <a:rPr lang="en-US" sz="4400" dirty="0"/>
              <a:t> </a:t>
            </a:r>
            <a:r>
              <a:rPr lang="en-US" sz="4400" dirty="0" err="1">
                <a:solidFill>
                  <a:schemeClr val="tx1"/>
                </a:solidFill>
              </a:rPr>
              <a:t>ধর্মতত্ত্ব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সম্বন্ধীয়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স্তর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400" dirty="0">
                <a:solidFill>
                  <a:schemeClr val="tx1"/>
                </a:solidFill>
              </a:rPr>
              <a:t>Theological stage</a:t>
            </a:r>
            <a:endParaRPr lang="en-US" sz="4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6B3B70-5C55-4464-AB19-28FEC3A4E63A}"/>
              </a:ext>
            </a:extLst>
          </p:cNvPr>
          <p:cNvSpPr/>
          <p:nvPr/>
        </p:nvSpPr>
        <p:spPr>
          <a:xfrm>
            <a:off x="9309417" y="561022"/>
            <a:ext cx="2849245" cy="10864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/>
              </a:rPr>
              <a:t>  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/>
              </a:rPr>
              <a:t>একেশ্বরবাদ</a:t>
            </a:r>
            <a:endParaRPr lang="en-US" sz="4000" dirty="0">
              <a:solidFill>
                <a:schemeClr val="tx1"/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35748353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EA6A68-84B2-466A-BC4D-A7864BBF14AD}"/>
              </a:ext>
            </a:extLst>
          </p:cNvPr>
          <p:cNvSpPr/>
          <p:nvPr/>
        </p:nvSpPr>
        <p:spPr>
          <a:xfrm>
            <a:off x="2280755" y="103239"/>
            <a:ext cx="720344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NikoshBAN" panose="02000000000000000000"/>
              </a:rPr>
              <a:t>3.Hierarchy of Science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053C1B-CB5F-4455-A75D-242AC329009A}"/>
              </a:ext>
            </a:extLst>
          </p:cNvPr>
          <p:cNvSpPr/>
          <p:nvPr/>
        </p:nvSpPr>
        <p:spPr>
          <a:xfrm>
            <a:off x="2280755" y="1617079"/>
            <a:ext cx="720344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/>
              </a:rPr>
              <a:t>বিজ্ঞানের</a:t>
            </a:r>
            <a:r>
              <a:rPr lang="en-US" sz="80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NikoshBAN" panose="02000000000000000000"/>
              </a:rPr>
              <a:t>উচ্চক্রম</a:t>
            </a:r>
            <a:endParaRPr lang="en-US" sz="8000" dirty="0">
              <a:solidFill>
                <a:schemeClr val="tx1"/>
              </a:solidFill>
              <a:latin typeface="NikoshBAN" panose="0200000000000000000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E44186C-503F-49E8-9303-D85B26BF09CA}"/>
              </a:ext>
            </a:extLst>
          </p:cNvPr>
          <p:cNvGrpSpPr/>
          <p:nvPr/>
        </p:nvGrpSpPr>
        <p:grpSpPr>
          <a:xfrm>
            <a:off x="159524" y="3130919"/>
            <a:ext cx="11806251" cy="889000"/>
            <a:chOff x="42849" y="4216400"/>
            <a:chExt cx="11806251" cy="889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5493EE4-EF48-496F-8CC3-5A582D698AD5}"/>
                </a:ext>
              </a:extLst>
            </p:cNvPr>
            <p:cNvSpPr/>
            <p:nvPr/>
          </p:nvSpPr>
          <p:spPr>
            <a:xfrm>
              <a:off x="42849" y="4216400"/>
              <a:ext cx="11806251" cy="889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NikoshBAN" panose="02000000000000000000"/>
                </a:rPr>
                <a:t>  </a:t>
              </a:r>
              <a:r>
                <a:rPr lang="en-US" sz="3600" dirty="0" err="1">
                  <a:solidFill>
                    <a:schemeClr val="tx1"/>
                  </a:solidFill>
                  <a:latin typeface="NikoshBAN" panose="02000000000000000000"/>
                </a:rPr>
                <a:t>অংকশাস্ত্র</a:t>
              </a:r>
              <a:r>
                <a:rPr lang="en-US" sz="3600" dirty="0">
                  <a:solidFill>
                    <a:schemeClr val="tx1"/>
                  </a:solidFill>
                  <a:latin typeface="NikoshBAN" panose="02000000000000000000"/>
                </a:rPr>
                <a:t>    </a:t>
              </a:r>
              <a:r>
                <a:rPr lang="en-US" sz="3600" dirty="0" err="1">
                  <a:solidFill>
                    <a:schemeClr val="tx1"/>
                  </a:solidFill>
                  <a:latin typeface="NikoshBAN" panose="02000000000000000000"/>
                </a:rPr>
                <a:t>জ্যোতিশাস্ত্র</a:t>
              </a:r>
              <a:r>
                <a:rPr lang="en-US" sz="3600" dirty="0">
                  <a:solidFill>
                    <a:schemeClr val="tx1"/>
                  </a:solidFill>
                  <a:latin typeface="NikoshBAN" panose="02000000000000000000"/>
                </a:rPr>
                <a:t>    </a:t>
              </a:r>
              <a:r>
                <a:rPr lang="en-US" sz="3600" dirty="0" err="1">
                  <a:solidFill>
                    <a:schemeClr val="tx1"/>
                  </a:solidFill>
                  <a:latin typeface="NikoshBAN" panose="02000000000000000000"/>
                </a:rPr>
                <a:t>পদার্থবিদ্যা</a:t>
              </a:r>
              <a:r>
                <a:rPr lang="en-US" sz="3600" dirty="0">
                  <a:solidFill>
                    <a:schemeClr val="tx1"/>
                  </a:solidFill>
                  <a:latin typeface="NikoshBAN" panose="02000000000000000000"/>
                </a:rPr>
                <a:t>    </a:t>
              </a:r>
              <a:r>
                <a:rPr lang="en-US" sz="3600" dirty="0" err="1">
                  <a:solidFill>
                    <a:schemeClr val="tx1"/>
                  </a:solidFill>
                  <a:latin typeface="NikoshBAN" panose="02000000000000000000"/>
                </a:rPr>
                <a:t>রসায়নবিদ্যা</a:t>
              </a:r>
              <a:r>
                <a:rPr lang="en-US" sz="3600" dirty="0">
                  <a:solidFill>
                    <a:schemeClr val="tx1"/>
                  </a:solidFill>
                  <a:latin typeface="NikoshBAN" panose="02000000000000000000"/>
                </a:rPr>
                <a:t>   </a:t>
              </a:r>
              <a:r>
                <a:rPr lang="en-US" sz="3600" dirty="0" err="1">
                  <a:solidFill>
                    <a:schemeClr val="tx1"/>
                  </a:solidFill>
                  <a:latin typeface="NikoshBAN" panose="02000000000000000000"/>
                </a:rPr>
                <a:t>জীববিদ্যা</a:t>
              </a:r>
              <a:r>
                <a:rPr lang="en-US" sz="3600" dirty="0">
                  <a:solidFill>
                    <a:schemeClr val="tx1"/>
                  </a:solidFill>
                  <a:latin typeface="NikoshBAN" panose="02000000000000000000"/>
                </a:rPr>
                <a:t>   </a:t>
              </a:r>
              <a:r>
                <a:rPr lang="en-US" sz="3600" dirty="0" err="1">
                  <a:solidFill>
                    <a:schemeClr val="tx1"/>
                  </a:solidFill>
                  <a:latin typeface="NikoshBAN" panose="02000000000000000000"/>
                </a:rPr>
                <a:t>সমাজবিজ্ঞান</a:t>
              </a:r>
              <a:endParaRPr lang="en-US" sz="3600" dirty="0">
                <a:solidFill>
                  <a:schemeClr val="tx1"/>
                </a:solidFill>
                <a:latin typeface="NikoshBAN" panose="02000000000000000000"/>
              </a:endParaRPr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5CD285AA-63DD-4BFF-A6FD-09FA89E9DF70}"/>
                </a:ext>
              </a:extLst>
            </p:cNvPr>
            <p:cNvSpPr/>
            <p:nvPr/>
          </p:nvSpPr>
          <p:spPr>
            <a:xfrm>
              <a:off x="2283611" y="4567236"/>
              <a:ext cx="314325" cy="18097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71EE8805-45ED-4C0E-ADCB-AADB0CB6BFC4}"/>
                </a:ext>
              </a:extLst>
            </p:cNvPr>
            <p:cNvSpPr/>
            <p:nvPr/>
          </p:nvSpPr>
          <p:spPr>
            <a:xfrm>
              <a:off x="4167324" y="4549774"/>
              <a:ext cx="314325" cy="18097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76765D65-F212-4264-AB9B-E842BE85723D}"/>
                </a:ext>
              </a:extLst>
            </p:cNvPr>
            <p:cNvSpPr/>
            <p:nvPr/>
          </p:nvSpPr>
          <p:spPr>
            <a:xfrm>
              <a:off x="5915070" y="4541837"/>
              <a:ext cx="314325" cy="18097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D892F252-F07D-4115-BDEE-9D845609C0E0}"/>
                </a:ext>
              </a:extLst>
            </p:cNvPr>
            <p:cNvSpPr/>
            <p:nvPr/>
          </p:nvSpPr>
          <p:spPr>
            <a:xfrm>
              <a:off x="7710353" y="4541836"/>
              <a:ext cx="314325" cy="18097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D39187D7-6AFB-49A9-B00E-A7A3F1A1D59A}"/>
                </a:ext>
              </a:extLst>
            </p:cNvPr>
            <p:cNvSpPr/>
            <p:nvPr/>
          </p:nvSpPr>
          <p:spPr>
            <a:xfrm>
              <a:off x="9210357" y="4541837"/>
              <a:ext cx="314325" cy="18097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68223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41B13A-2699-47FC-A86F-80A26622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099"/>
            <a:ext cx="12192000" cy="67547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1F0424-3A58-4159-BF2E-BAFB339EBF43}"/>
              </a:ext>
            </a:extLst>
          </p:cNvPr>
          <p:cNvSpPr/>
          <p:nvPr/>
        </p:nvSpPr>
        <p:spPr>
          <a:xfrm>
            <a:off x="2164080" y="1188720"/>
            <a:ext cx="824992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NikoshBAN" panose="02000000000000000000"/>
              </a:rPr>
              <a:t>4.Social Statics and Social Dynamics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1D519A-5D28-47F7-9BCF-10CDCD6FADA6}"/>
              </a:ext>
            </a:extLst>
          </p:cNvPr>
          <p:cNvSpPr/>
          <p:nvPr/>
        </p:nvSpPr>
        <p:spPr>
          <a:xfrm>
            <a:off x="1219201" y="3007361"/>
            <a:ext cx="10972798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/>
              </a:rPr>
              <a:t>সামাজিক</a:t>
            </a:r>
            <a:r>
              <a:rPr lang="en-US" sz="60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/>
              </a:rPr>
              <a:t>স্থিতি</a:t>
            </a:r>
            <a:r>
              <a:rPr lang="en-US" sz="6000" dirty="0">
                <a:solidFill>
                  <a:schemeClr val="tx1"/>
                </a:solidFill>
                <a:latin typeface="NikoshBAN" panose="02000000000000000000"/>
              </a:rPr>
              <a:t> ও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/>
              </a:rPr>
              <a:t>সামাজিক</a:t>
            </a:r>
            <a:r>
              <a:rPr lang="en-US" sz="60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/>
              </a:rPr>
              <a:t>গতিশীলতা</a:t>
            </a:r>
            <a:endParaRPr lang="en-US" sz="6000" dirty="0">
              <a:solidFill>
                <a:schemeClr val="tx1"/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95467363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099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07E3716-1C19-410D-A144-69B7283AB9EC}"/>
              </a:ext>
            </a:extLst>
          </p:cNvPr>
          <p:cNvSpPr/>
          <p:nvPr/>
        </p:nvSpPr>
        <p:spPr>
          <a:xfrm>
            <a:off x="2164080" y="1188720"/>
            <a:ext cx="720344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NikoshBAN" panose="02000000000000000000"/>
              </a:rPr>
              <a:t>5.Reearch Methods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44451-29B9-43BC-808A-E6AA910DFA94}"/>
              </a:ext>
            </a:extLst>
          </p:cNvPr>
          <p:cNvSpPr/>
          <p:nvPr/>
        </p:nvSpPr>
        <p:spPr>
          <a:xfrm>
            <a:off x="2164080" y="3007361"/>
            <a:ext cx="720344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/>
              </a:rPr>
              <a:t>গবেষণা</a:t>
            </a:r>
            <a:r>
              <a:rPr lang="en-US" sz="80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NikoshBAN" panose="02000000000000000000"/>
              </a:rPr>
              <a:t>পদ্ধতি</a:t>
            </a:r>
            <a:endParaRPr lang="en-US" sz="8000" dirty="0">
              <a:solidFill>
                <a:schemeClr val="tx1"/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80730614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132708-8987-479F-8003-9115C2E83CCF}"/>
              </a:ext>
            </a:extLst>
          </p:cNvPr>
          <p:cNvSpPr/>
          <p:nvPr/>
        </p:nvSpPr>
        <p:spPr>
          <a:xfrm>
            <a:off x="2164080" y="1188720"/>
            <a:ext cx="7833360" cy="132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NikoshBAN" panose="02000000000000000000"/>
              </a:rPr>
              <a:t>6.Auguste Comte as a Founder of Sociology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9F59FF-1588-4A1D-B601-00EFF58D3718}"/>
              </a:ext>
            </a:extLst>
          </p:cNvPr>
          <p:cNvSpPr/>
          <p:nvPr/>
        </p:nvSpPr>
        <p:spPr>
          <a:xfrm>
            <a:off x="1493520" y="3327400"/>
            <a:ext cx="9804400" cy="1341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anose="02000000000000000000"/>
              </a:rPr>
              <a:t>সমাজবিজ্ঞানের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/>
              </a:rPr>
              <a:t>প্রতিষ্ঠাতা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/>
              </a:rPr>
              <a:t>হিসেবে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/>
              </a:rPr>
              <a:t>অগাষ্ট</a:t>
            </a:r>
            <a:r>
              <a:rPr lang="en-US" sz="54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/>
              </a:rPr>
              <a:t>কোঁ</a:t>
            </a:r>
            <a:r>
              <a:rPr lang="en-US" sz="5400" dirty="0">
                <a:solidFill>
                  <a:schemeClr val="tx1"/>
                </a:solidFill>
                <a:latin typeface="NikoshBAN" panose="02000000000000000000"/>
              </a:rPr>
              <a:t>ৎ</a:t>
            </a:r>
          </a:p>
        </p:txBody>
      </p:sp>
    </p:spTree>
    <p:extLst>
      <p:ext uri="{BB962C8B-B14F-4D97-AF65-F5344CB8AC3E}">
        <p14:creationId xmlns:p14="http://schemas.microsoft.com/office/powerpoint/2010/main" val="17369345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EF8746-0DAB-4FAD-8126-AB222E5D86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64"/>
          <a:stretch/>
        </p:blipFill>
        <p:spPr>
          <a:xfrm>
            <a:off x="966788" y="933449"/>
            <a:ext cx="4152900" cy="4067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65D511-2238-4393-90F7-3D15FF4340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6" t="36768" r="13150" b="2810"/>
          <a:stretch/>
        </p:blipFill>
        <p:spPr>
          <a:xfrm>
            <a:off x="5119688" y="2543175"/>
            <a:ext cx="4276725" cy="24574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AEFF849-75BE-40EA-8E2B-26CE8D801726}"/>
              </a:ext>
            </a:extLst>
          </p:cNvPr>
          <p:cNvSpPr/>
          <p:nvPr/>
        </p:nvSpPr>
        <p:spPr>
          <a:xfrm>
            <a:off x="3762375" y="304801"/>
            <a:ext cx="3800475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latin typeface="NikoshBAN" panose="02000000000000000000"/>
              </a:rPr>
              <a:t>একক</a:t>
            </a:r>
            <a:r>
              <a:rPr lang="en-US" sz="72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/>
              </a:rPr>
              <a:t>কাজ</a:t>
            </a:r>
            <a:endParaRPr lang="en-US" sz="7200" dirty="0">
              <a:solidFill>
                <a:schemeClr val="tx1"/>
              </a:solidFill>
              <a:latin typeface="NikoshBAN" panose="0200000000000000000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EC45FA-E72A-444A-B4C8-462CBD620D01}"/>
              </a:ext>
            </a:extLst>
          </p:cNvPr>
          <p:cNvSpPr txBox="1">
            <a:spLocks/>
          </p:cNvSpPr>
          <p:nvPr/>
        </p:nvSpPr>
        <p:spPr>
          <a:xfrm>
            <a:off x="0" y="5352761"/>
            <a:ext cx="12192001" cy="13255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কোঁতের নির্দেশিত বিজ্ঞানসমূহের ক্রমাধিকারে সমাজবিজ্ঞানের অবস্থান তুলে ধর।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0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41 0.01667 L -0.10859 0.01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94 0.00208 L 0.25 0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286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D9084C5-2519-4F6A-B5E5-8274913FEC9A}"/>
              </a:ext>
            </a:extLst>
          </p:cNvPr>
          <p:cNvSpPr/>
          <p:nvPr/>
        </p:nvSpPr>
        <p:spPr>
          <a:xfrm>
            <a:off x="3067050" y="-53574"/>
            <a:ext cx="4114800" cy="795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6B212C-0A98-4BC7-ACCA-915C76281B81}"/>
              </a:ext>
            </a:extLst>
          </p:cNvPr>
          <p:cNvSpPr/>
          <p:nvPr/>
        </p:nvSpPr>
        <p:spPr>
          <a:xfrm>
            <a:off x="2990851" y="-56286"/>
            <a:ext cx="4400550" cy="798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anose="02000000000000000000"/>
              </a:rPr>
              <a:t>মূল্যায়ন</a:t>
            </a:r>
            <a:endParaRPr lang="en-US" sz="4800" dirty="0">
              <a:solidFill>
                <a:schemeClr val="tx1"/>
              </a:solidFill>
              <a:latin typeface="NikoshBAN" panose="0200000000000000000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48DB1-0464-4E5C-84FF-2331772AF8F1}"/>
              </a:ext>
            </a:extLst>
          </p:cNvPr>
          <p:cNvSpPr txBox="1">
            <a:spLocks/>
          </p:cNvSpPr>
          <p:nvPr/>
        </p:nvSpPr>
        <p:spPr>
          <a:xfrm>
            <a:off x="420922" y="795350"/>
            <a:ext cx="11350155" cy="580453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‘Positive Philosophy’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খন্ডে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৪খন্ডে             (খ) ৫খন্ডে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৬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খন্ডে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(ঘ) ৭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খন্ডে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স্তিতিশীলতা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গতিশীলতা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ডুর্খেইম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(খ)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উইলিয়াম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কোঁৎ       (ঘ) রিচার্ড টি শেফার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মানুষের বুদ্ধিবৃত্তিক বিকাশসংক্রান্ত সূত্রটি কার?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(ক) অগাষ্ট কোঁৎ        (খ) এমিল ডুর্খেইম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(গ) হার্বার্ট স্পেন্সার    (ঘ) ম্যাক্স ওয়েবার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6E92C18-E3BB-40B3-83DD-DB3C2AECF7AF}"/>
              </a:ext>
            </a:extLst>
          </p:cNvPr>
          <p:cNvSpPr/>
          <p:nvPr/>
        </p:nvSpPr>
        <p:spPr>
          <a:xfrm>
            <a:off x="3423920" y="3931920"/>
            <a:ext cx="508000" cy="4978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765888-766F-4932-8054-573439553985}"/>
              </a:ext>
            </a:extLst>
          </p:cNvPr>
          <p:cNvSpPr/>
          <p:nvPr/>
        </p:nvSpPr>
        <p:spPr>
          <a:xfrm>
            <a:off x="3535680" y="5127307"/>
            <a:ext cx="508000" cy="4978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1847D08-31C2-43E1-A91A-61DFFD9AE403}"/>
              </a:ext>
            </a:extLst>
          </p:cNvPr>
          <p:cNvSpPr/>
          <p:nvPr/>
        </p:nvSpPr>
        <p:spPr>
          <a:xfrm>
            <a:off x="4043680" y="2062480"/>
            <a:ext cx="508000" cy="4978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7"/>
          <p:cNvSpPr txBox="1">
            <a:spLocks/>
          </p:cNvSpPr>
          <p:nvPr/>
        </p:nvSpPr>
        <p:spPr>
          <a:xfrm>
            <a:off x="324465" y="239154"/>
            <a:ext cx="11910384" cy="631404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Shonar Bangla" pitchFamily="34" charset="0"/>
                <a:cs typeface="Shonar Bangla" pitchFamily="34" charset="0"/>
              </a:rPr>
              <a:t> 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E86C86-9510-4BAC-8418-8081374FFB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91" y="823487"/>
            <a:ext cx="4091654" cy="51803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FA1DC162-1F62-49D5-B1B9-73B3B0644353}"/>
              </a:ext>
            </a:extLst>
          </p:cNvPr>
          <p:cNvSpPr txBox="1">
            <a:spLocks/>
          </p:cNvSpPr>
          <p:nvPr/>
        </p:nvSpPr>
        <p:spPr>
          <a:xfrm flipH="1">
            <a:off x="5678129" y="823487"/>
            <a:ext cx="5353665" cy="4913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Font typeface="Arial" panose="020B0604020202020204" pitchFamily="34" charset="0"/>
              <a:buNone/>
            </a:pPr>
            <a:endParaRPr lang="en-US" sz="4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প্রভাষক (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1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BE4B39-0176-401F-8764-2E5406D6C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3680"/>
            <a:ext cx="12192000" cy="709168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189514" y="6052458"/>
            <a:ext cx="7132122" cy="805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কোঁতের কর্ম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আলোচনা কর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928" y="0"/>
            <a:ext cx="3164114" cy="1344460"/>
          </a:xfrm>
          <a:noFill/>
        </p:spPr>
        <p:txBody>
          <a:bodyPr>
            <a:normAutofit/>
          </a:bodyPr>
          <a:lstStyle/>
          <a:p>
            <a:r>
              <a:rPr lang="bn-IN" sz="7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 কাজ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080619-B010-4CD8-93AB-697E39A235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5417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142468-86B1-4FBC-B5AA-408DBCCEAC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-101600"/>
            <a:ext cx="12191999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DB1B6-BDAA-41CD-B3CD-9DA624A4D2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2C42AF-14F2-4587-B0D4-AB2CC852A3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679700"/>
            <a:ext cx="98488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488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05894" y="1348137"/>
            <a:ext cx="4677888" cy="1311935"/>
          </a:xfrm>
        </p:spPr>
        <p:txBody>
          <a:bodyPr>
            <a:no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হাফেজ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7130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7"/>
          <p:cNvSpPr txBox="1">
            <a:spLocks/>
          </p:cNvSpPr>
          <p:nvPr/>
        </p:nvSpPr>
        <p:spPr>
          <a:xfrm>
            <a:off x="324465" y="239154"/>
            <a:ext cx="11910384" cy="631404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Shonar Bangla" pitchFamily="34" charset="0"/>
                <a:cs typeface="Shonar Bangla" pitchFamily="34" charset="0"/>
              </a:rPr>
              <a:t> 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শ্রেণি-একাদশ</a:t>
            </a:r>
            <a:endParaRPr lang="bn-IN" sz="5400" dirty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প্রথম</a:t>
            </a: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পত্র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     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তৃতীয়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(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সমাজবিজ্ঞানীদের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মতবাদ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অবদান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bn-IN" sz="5400" dirty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অগাষ্ট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>
                <a:latin typeface="Shonar Bangla" pitchFamily="34" charset="0"/>
                <a:cs typeface="Shonar Bangla" pitchFamily="34" charset="0"/>
              </a:rPr>
              <a:t>কোঁ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ৎ</a:t>
            </a: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9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61D84C-3323-4179-BC7C-58219C1D3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28E741-DB35-4DF9-9A6B-27F522065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25" y="256978"/>
            <a:ext cx="3555856" cy="39217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DB0BF8-039B-44E1-BC3D-49FD039AA0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2" y="256978"/>
            <a:ext cx="3590059" cy="39645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0BBCED-61E7-4582-98A3-9B3DF9E00B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98" y="138131"/>
            <a:ext cx="3921269" cy="42022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18329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602 L 0.35299 0.127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0.65364 0.373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82" y="1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sp>
        <p:nvSpPr>
          <p:cNvPr id="4" name="Title 6"/>
          <p:cNvSpPr txBox="1">
            <a:spLocks/>
          </p:cNvSpPr>
          <p:nvPr/>
        </p:nvSpPr>
        <p:spPr>
          <a:xfrm>
            <a:off x="2864093" y="1725562"/>
            <a:ext cx="5521036" cy="135594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অগাষ্ট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ঁৎ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61D84C-3323-4179-BC7C-58219C1D3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04386"/>
      </p:ext>
    </p:extLst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6307" y="898763"/>
            <a:ext cx="114542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কোঁৎ কে তা বলতে পারবে।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অগাষ্ট কোঁৎএর বিখ্যাত গ্রন্থ সম্পর্কে বলতে পারবে। 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অগাষ্ট কোঁৎএর কর্ম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ব্যাখ্যা করতে পারবে</a:t>
            </a: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81530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EC92D49-38F1-4D17-A058-2239DD515EB8}"/>
              </a:ext>
            </a:extLst>
          </p:cNvPr>
          <p:cNvGrpSpPr/>
          <p:nvPr/>
        </p:nvGrpSpPr>
        <p:grpSpPr>
          <a:xfrm>
            <a:off x="6615292" y="1464439"/>
            <a:ext cx="1863849" cy="1863849"/>
            <a:chOff x="8443986" y="-609073"/>
            <a:chExt cx="1863849" cy="186384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9E1ECCA-E482-4329-8FD4-B8A454A45FB3}"/>
                </a:ext>
              </a:extLst>
            </p:cNvPr>
            <p:cNvSpPr/>
            <p:nvPr/>
          </p:nvSpPr>
          <p:spPr>
            <a:xfrm>
              <a:off x="8443986" y="-609073"/>
              <a:ext cx="1863849" cy="186384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D84CBFD1-752B-4610-ABF8-C24E13A39B5D}"/>
                </a:ext>
              </a:extLst>
            </p:cNvPr>
            <p:cNvSpPr txBox="1"/>
            <p:nvPr/>
          </p:nvSpPr>
          <p:spPr>
            <a:xfrm>
              <a:off x="8769773" y="-336118"/>
              <a:ext cx="1267678" cy="1317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১৯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জানুয়ারি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B140732-FC9A-4104-8817-38098F0FFB77}"/>
              </a:ext>
            </a:extLst>
          </p:cNvPr>
          <p:cNvGrpSpPr/>
          <p:nvPr/>
        </p:nvGrpSpPr>
        <p:grpSpPr>
          <a:xfrm>
            <a:off x="6255765" y="4163572"/>
            <a:ext cx="1904848" cy="1863849"/>
            <a:chOff x="6454965" y="2700416"/>
            <a:chExt cx="1904848" cy="186384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6A45732-B052-4BAA-9053-9333DFBDB996}"/>
                </a:ext>
              </a:extLst>
            </p:cNvPr>
            <p:cNvSpPr/>
            <p:nvPr/>
          </p:nvSpPr>
          <p:spPr>
            <a:xfrm>
              <a:off x="6454965" y="2700416"/>
              <a:ext cx="1863849" cy="186384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6404A793-6A68-4D2F-9F03-B562999CE613}"/>
                </a:ext>
              </a:extLst>
            </p:cNvPr>
            <p:cNvSpPr txBox="1"/>
            <p:nvPr/>
          </p:nvSpPr>
          <p:spPr>
            <a:xfrm>
              <a:off x="6597972" y="2973369"/>
              <a:ext cx="1761841" cy="1317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ফ্রান্সের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মন্টপলিয়ার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276895-8DE6-4EB9-935C-28D2A6E00FFE}"/>
              </a:ext>
            </a:extLst>
          </p:cNvPr>
          <p:cNvGrpSpPr/>
          <p:nvPr/>
        </p:nvGrpSpPr>
        <p:grpSpPr>
          <a:xfrm>
            <a:off x="3675035" y="4476750"/>
            <a:ext cx="1976809" cy="1946489"/>
            <a:chOff x="5289236" y="3876809"/>
            <a:chExt cx="1976809" cy="194648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8125017-7B83-45C4-AEF0-8A40F4236A99}"/>
                </a:ext>
              </a:extLst>
            </p:cNvPr>
            <p:cNvSpPr/>
            <p:nvPr/>
          </p:nvSpPr>
          <p:spPr>
            <a:xfrm>
              <a:off x="5289236" y="3876809"/>
              <a:ext cx="1976809" cy="194648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>
              <a:extLst>
                <a:ext uri="{FF2B5EF4-FFF2-40B4-BE49-F238E27FC236}">
                  <a16:creationId xmlns:a16="http://schemas.microsoft.com/office/drawing/2014/main" id="{D5B78C9A-EDE4-476D-BFB1-43C636350316}"/>
                </a:ext>
              </a:extLst>
            </p:cNvPr>
            <p:cNvSpPr txBox="1"/>
            <p:nvPr/>
          </p:nvSpPr>
          <p:spPr>
            <a:xfrm>
              <a:off x="5578733" y="4135986"/>
              <a:ext cx="1397815" cy="1397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0" kern="1200" dirty="0">
                  <a:latin typeface="NikoshBAN" panose="02000000000000000000"/>
                </a:rPr>
                <a:t>মৃত্যু-১৮৫৭</a:t>
              </a:r>
            </a:p>
          </p:txBody>
        </p:sp>
      </p:grp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28681DE-CA7C-4B6C-A86D-85940D96376E}"/>
              </a:ext>
            </a:extLst>
          </p:cNvPr>
          <p:cNvSpPr/>
          <p:nvPr/>
        </p:nvSpPr>
        <p:spPr>
          <a:xfrm rot="1645338">
            <a:off x="6357418" y="1175565"/>
            <a:ext cx="802313" cy="469977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C2D6D38D-7676-47A8-85E6-383EDABAF3DB}"/>
              </a:ext>
            </a:extLst>
          </p:cNvPr>
          <p:cNvSpPr/>
          <p:nvPr/>
        </p:nvSpPr>
        <p:spPr>
          <a:xfrm rot="6400119">
            <a:off x="7362743" y="3664190"/>
            <a:ext cx="802313" cy="469977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CD4924A-6A59-4012-92DA-8E1EDBB1F280}"/>
              </a:ext>
            </a:extLst>
          </p:cNvPr>
          <p:cNvSpPr/>
          <p:nvPr/>
        </p:nvSpPr>
        <p:spPr>
          <a:xfrm rot="10493629">
            <a:off x="5577136" y="5481279"/>
            <a:ext cx="802313" cy="469977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0BB50491-AA8D-4FB2-85FB-3B004F5E03AD}"/>
              </a:ext>
            </a:extLst>
          </p:cNvPr>
          <p:cNvSpPr/>
          <p:nvPr/>
        </p:nvSpPr>
        <p:spPr>
          <a:xfrm rot="13687370">
            <a:off x="3254785" y="4007640"/>
            <a:ext cx="943418" cy="526768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091BC2E-B5C4-44E3-99B0-63086258A7FD}"/>
              </a:ext>
            </a:extLst>
          </p:cNvPr>
          <p:cNvGrpSpPr/>
          <p:nvPr/>
        </p:nvGrpSpPr>
        <p:grpSpPr>
          <a:xfrm>
            <a:off x="4430422" y="41394"/>
            <a:ext cx="1863849" cy="1981252"/>
            <a:chOff x="3676862" y="-27972"/>
            <a:chExt cx="1863849" cy="198125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8DDAFD0-3CC5-4237-AD0A-23212973D6A2}"/>
                </a:ext>
              </a:extLst>
            </p:cNvPr>
            <p:cNvSpPr/>
            <p:nvPr/>
          </p:nvSpPr>
          <p:spPr>
            <a:xfrm>
              <a:off x="3676862" y="-27972"/>
              <a:ext cx="1863849" cy="198125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4">
              <a:extLst>
                <a:ext uri="{FF2B5EF4-FFF2-40B4-BE49-F238E27FC236}">
                  <a16:creationId xmlns:a16="http://schemas.microsoft.com/office/drawing/2014/main" id="{4F02993F-C91D-47CF-85D7-156348A66633}"/>
                </a:ext>
              </a:extLst>
            </p:cNvPr>
            <p:cNvSpPr txBox="1"/>
            <p:nvPr/>
          </p:nvSpPr>
          <p:spPr>
            <a:xfrm>
              <a:off x="3949816" y="262176"/>
              <a:ext cx="1317941" cy="1400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IN" sz="36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জন্ম-</a:t>
              </a:r>
              <a:r>
                <a:rPr lang="en-US" sz="36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১৭৯৮</a:t>
              </a:r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3DD4A62-BF3E-4168-88F2-0A9BD3B4EE1A}"/>
              </a:ext>
            </a:extLst>
          </p:cNvPr>
          <p:cNvSpPr/>
          <p:nvPr/>
        </p:nvSpPr>
        <p:spPr>
          <a:xfrm>
            <a:off x="2378007" y="1971557"/>
            <a:ext cx="1889521" cy="1889521"/>
          </a:xfrm>
          <a:custGeom>
            <a:avLst/>
            <a:gdLst>
              <a:gd name="connsiteX0" fmla="*/ 0 w 1889521"/>
              <a:gd name="connsiteY0" fmla="*/ 944761 h 1889521"/>
              <a:gd name="connsiteX1" fmla="*/ 944761 w 1889521"/>
              <a:gd name="connsiteY1" fmla="*/ 0 h 1889521"/>
              <a:gd name="connsiteX2" fmla="*/ 1889522 w 1889521"/>
              <a:gd name="connsiteY2" fmla="*/ 944761 h 1889521"/>
              <a:gd name="connsiteX3" fmla="*/ 944761 w 1889521"/>
              <a:gd name="connsiteY3" fmla="*/ 1889522 h 1889521"/>
              <a:gd name="connsiteX4" fmla="*/ 0 w 1889521"/>
              <a:gd name="connsiteY4" fmla="*/ 944761 h 188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521" h="1889521">
                <a:moveTo>
                  <a:pt x="0" y="944761"/>
                </a:moveTo>
                <a:cubicBezTo>
                  <a:pt x="0" y="422984"/>
                  <a:pt x="422984" y="0"/>
                  <a:pt x="944761" y="0"/>
                </a:cubicBezTo>
                <a:cubicBezTo>
                  <a:pt x="1466538" y="0"/>
                  <a:pt x="1889522" y="422984"/>
                  <a:pt x="1889522" y="944761"/>
                </a:cubicBezTo>
                <a:cubicBezTo>
                  <a:pt x="1889522" y="1466538"/>
                  <a:pt x="1466538" y="1889522"/>
                  <a:pt x="944761" y="1889522"/>
                </a:cubicBezTo>
                <a:cubicBezTo>
                  <a:pt x="422984" y="1889522"/>
                  <a:pt x="0" y="1466538"/>
                  <a:pt x="0" y="944761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244" tIns="326244" rIns="326244" bIns="326244" numCol="1" spcCol="1270" anchor="ctr" anchorCtr="0">
            <a:noAutofit/>
          </a:bodyPr>
          <a:lstStyle/>
          <a:p>
            <a:pPr marL="0" lvl="0" indent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endParaRPr lang="en-US" sz="39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CF7107CA-7B78-4BB1-AC68-94534950F784}"/>
              </a:ext>
            </a:extLst>
          </p:cNvPr>
          <p:cNvSpPr/>
          <p:nvPr/>
        </p:nvSpPr>
        <p:spPr>
          <a:xfrm rot="19425378">
            <a:off x="3752910" y="1650460"/>
            <a:ext cx="802313" cy="469977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EEF7F8E-F595-41B9-99CD-5BB8FC80C6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922" y="2453224"/>
            <a:ext cx="2089574" cy="16573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1234084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099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647AE7B8-D131-4AE5-9580-42F3EBB8F297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8040976" cy="1325563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540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কোঁতের গ্রন্থসমূহ</a:t>
            </a:r>
            <a:endParaRPr lang="en-US" sz="5400" dirty="0"/>
          </a:p>
        </p:txBody>
      </p:sp>
      <p:pic>
        <p:nvPicPr>
          <p:cNvPr id="25" name="Content Placeholder 6">
            <a:extLst>
              <a:ext uri="{FF2B5EF4-FFF2-40B4-BE49-F238E27FC236}">
                <a16:creationId xmlns:a16="http://schemas.microsoft.com/office/drawing/2014/main" id="{8E00FAA5-7149-456B-AA6D-DED457FB3C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605"/>
            <a:ext cx="2918185" cy="412251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B09C517-185C-41C2-86B9-C1E5E2E3AC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99" y="2314605"/>
            <a:ext cx="3133292" cy="409401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67856E6-4BF4-4CA9-B391-0E6D59B359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475" y="2314604"/>
            <a:ext cx="3133292" cy="409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5071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54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4D2918-9555-468D-A04E-DC09935A37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6EE51D96-8F20-4CB2-AD26-160671CA47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8352"/>
            <a:ext cx="1800225" cy="2543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048618-4409-43BC-ABCC-7C38E0B4D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3" y="782782"/>
            <a:ext cx="1706272" cy="2743200"/>
          </a:xfrm>
          <a:prstGeom prst="rect">
            <a:avLst/>
          </a:prstGeom>
        </p:spPr>
      </p:pic>
      <p:sp>
        <p:nvSpPr>
          <p:cNvPr id="7" name="Right Arrow 3">
            <a:extLst>
              <a:ext uri="{FF2B5EF4-FFF2-40B4-BE49-F238E27FC236}">
                <a16:creationId xmlns:a16="http://schemas.microsoft.com/office/drawing/2014/main" id="{7C8BDEAB-BF72-41A2-92C1-A5D3A19A9CB2}"/>
              </a:ext>
            </a:extLst>
          </p:cNvPr>
          <p:cNvSpPr/>
          <p:nvPr/>
        </p:nvSpPr>
        <p:spPr>
          <a:xfrm>
            <a:off x="1800224" y="1960418"/>
            <a:ext cx="942109" cy="38792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8BC09813-2198-4DA1-BDCB-5ECBBA2EECB1}"/>
              </a:ext>
            </a:extLst>
          </p:cNvPr>
          <p:cNvSpPr/>
          <p:nvPr/>
        </p:nvSpPr>
        <p:spPr>
          <a:xfrm>
            <a:off x="1800224" y="4672012"/>
            <a:ext cx="942109" cy="38792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CAD252-D59D-4F36-9BBA-42FFA85B0B80}"/>
              </a:ext>
            </a:extLst>
          </p:cNvPr>
          <p:cNvSpPr/>
          <p:nvPr/>
        </p:nvSpPr>
        <p:spPr>
          <a:xfrm>
            <a:off x="2742333" y="1780308"/>
            <a:ext cx="8699358" cy="74814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মোট ছয়টি খন্ডে ১৮৩০ সাল থেকে ১৮৪২ সালের মধ্যে প্রকাশিত হয়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A3D922-F9AF-4068-AF17-DD1C89CA69B5}"/>
              </a:ext>
            </a:extLst>
          </p:cNvPr>
          <p:cNvSpPr/>
          <p:nvPr/>
        </p:nvSpPr>
        <p:spPr>
          <a:xfrm>
            <a:off x="2742333" y="4375654"/>
            <a:ext cx="8865613" cy="875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মোট চারটি খন্ডে ১৮৫১ সাল থেকে ১৮৫৪ সালের মধ্যে প্রকাশিত হয়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78121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330</Words>
  <Application>Microsoft Office PowerPoint</Application>
  <PresentationFormat>Widescreen</PresentationFormat>
  <Paragraphs>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Shonar Bangla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 কাজ</vt:lpstr>
      <vt:lpstr>PowerPoint Presentation</vt:lpstr>
      <vt:lpstr>আল্লাহ হাফেজ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Umma Habiba</cp:lastModifiedBy>
  <cp:revision>34</cp:revision>
  <dcterms:created xsi:type="dcterms:W3CDTF">2020-02-28T04:28:14Z</dcterms:created>
  <dcterms:modified xsi:type="dcterms:W3CDTF">2021-01-15T12:59:12Z</dcterms:modified>
</cp:coreProperties>
</file>