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84" r:id="rId3"/>
    <p:sldId id="256" r:id="rId4"/>
    <p:sldId id="286" r:id="rId5"/>
    <p:sldId id="296" r:id="rId6"/>
    <p:sldId id="275" r:id="rId7"/>
    <p:sldId id="314" r:id="rId8"/>
    <p:sldId id="312" r:id="rId9"/>
    <p:sldId id="287" r:id="rId10"/>
    <p:sldId id="288" r:id="rId11"/>
    <p:sldId id="289" r:id="rId12"/>
    <p:sldId id="290" r:id="rId13"/>
    <p:sldId id="292" r:id="rId14"/>
    <p:sldId id="315" r:id="rId15"/>
    <p:sldId id="293" r:id="rId16"/>
    <p:sldId id="297" r:id="rId17"/>
    <p:sldId id="298" r:id="rId18"/>
    <p:sldId id="299" r:id="rId19"/>
    <p:sldId id="300" r:id="rId20"/>
    <p:sldId id="301" r:id="rId21"/>
    <p:sldId id="302" r:id="rId22"/>
    <p:sldId id="294" r:id="rId23"/>
    <p:sldId id="291" r:id="rId24"/>
    <p:sldId id="310" r:id="rId25"/>
    <p:sldId id="3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74C9-DDFD-464C-ACEA-287C6BD7B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DFDCF-81EF-456D-A884-38050D414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DFB71-EE38-49A7-B156-7B95BDD9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5B8E8-8AF7-4885-89CD-024F9D97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60489-8D3B-4BB7-9A34-99B02960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9999-02C6-480C-9088-AA5715AE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48459-5A8B-4E11-B083-2C4293B7B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47337-6F73-415C-BCCE-2D63066E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87933-470C-446A-9C1B-AB6233FBA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4C530-70DF-47B2-86BE-236D03AC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8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1EBFD-B732-4E19-B3BF-20338082B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8E2A8-75D4-4E95-9F7E-8F6676A0C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3961C-E309-4A21-93F0-755754900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10E5D-EBDC-4D06-B5A7-D408451D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DAB47-EB1C-43CD-BC69-0CF93F0C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6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B61B-C559-49C8-8CC8-396DC7BA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E8FE-87CB-4ED9-84D8-D66DAEDBF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D1C8C-D7D3-4DC9-9271-92F27C6E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8B0CA-BBB2-4454-A872-17D657C5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DB824-1D26-468F-94D2-7C79D843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3558-64E7-4948-A013-4E7B9C6A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FEBCD-FAA4-4EFA-B208-8AA8166E2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D9575-B24E-4DD5-9AD5-7F5B23D8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D2DFF-01E3-46E0-905F-20A9C48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2EE04-0922-4B0A-AC6B-5B19E714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476B-6226-4124-8F82-9E9B8FA0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A1272-EE3A-4B79-A756-D3BE8CE77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6C492-C337-466A-8F8B-8DC28E592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DC2CE-52DB-46BD-A782-8910620E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4BC72-59D8-4276-AB7A-48408B47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87E2D-714A-4F2B-952D-4265EF91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7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8374-DEF9-407C-A4B4-63DA549B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8E9FD-E807-44F3-A618-4CC3F66E6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EA6A0-A8DD-47B7-8A26-82417DE3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F1DC3-9D37-4346-8F00-47D5BA3BE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1A53F-41E8-45A4-B8E9-39A52FACF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424D1-341C-4E15-AB28-3DDF19D5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88D4E-BC6B-4828-A955-8D91BFB4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B44A4-80B5-4004-B92D-49D092ED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D1E3-4CCC-4173-9F48-D302C481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FE4AC-9823-4DEB-9AF0-F9B59A11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8086D-2361-4A53-9257-67B283E31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3266F-7F3E-4019-93CB-0F198F84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1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28FE7-05C4-4D03-9D92-6DEB5680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AC6F5-32DB-43FB-99F2-72E25A18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337E4-2F1A-4A2C-8876-94918A65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29E5-61C8-4B0F-9FDC-6AF95B6A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F6E06-D028-4DA5-AE6B-15F5E2F9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BF47D-4F57-468F-B30C-1FE7E34A0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54FFE-7E58-4C0F-A58A-68AAA3C4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AEC5C-B0AC-4D1B-A5DF-B3A94996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8C0ED-AB8A-41E1-944D-B35D51CC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0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A7B2-96D9-4770-99DA-ED9AA834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F5620-F3D9-4956-8E8B-2D94FA5CA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5779D-D611-44CF-9154-EF13D0683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B9B3E-1EAE-4B8E-AA9A-E40D6BE4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943D1-E0D9-4CEB-83B5-82C73922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30BDC-5324-49E6-8E99-204AEEE3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A63D3-2D76-48D4-AC46-7F128F9F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F9121-EAA2-4B22-B091-C71D0218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CDF3B-DCC2-4EB6-B627-A61245813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F32E-111C-4C0B-8F0A-18AF691108D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4CEE-4C2A-44AE-BDE5-DC9CA8355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483C-3716-4544-AC59-D0F907BF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9E67-4B8E-4035-AB90-9F6228F8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2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42880" y="279337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12" y="357717"/>
            <a:ext cx="5236189" cy="63825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42782" y="281353"/>
            <a:ext cx="839372" cy="520506"/>
            <a:chOff x="5842782" y="281353"/>
            <a:chExt cx="839372" cy="520506"/>
          </a:xfrm>
        </p:grpSpPr>
        <p:sp>
          <p:nvSpPr>
            <p:cNvPr id="4" name="Rectangle 3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7470" y="801859"/>
            <a:ext cx="839372" cy="520506"/>
            <a:chOff x="5842782" y="281353"/>
            <a:chExt cx="839372" cy="520506"/>
          </a:xfrm>
        </p:grpSpPr>
        <p:sp>
          <p:nvSpPr>
            <p:cNvPr id="8" name="Rectangle 7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2158" y="1322365"/>
            <a:ext cx="839372" cy="520506"/>
            <a:chOff x="5842782" y="281353"/>
            <a:chExt cx="839372" cy="520506"/>
          </a:xfrm>
        </p:grpSpPr>
        <p:sp>
          <p:nvSpPr>
            <p:cNvPr id="11" name="Rectangle 10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6846" y="1842871"/>
            <a:ext cx="839372" cy="520506"/>
            <a:chOff x="5842782" y="281353"/>
            <a:chExt cx="839372" cy="520506"/>
          </a:xfrm>
        </p:grpSpPr>
        <p:sp>
          <p:nvSpPr>
            <p:cNvPr id="14" name="Rectangle 13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1534" y="2363377"/>
            <a:ext cx="839372" cy="520506"/>
            <a:chOff x="5842782" y="281353"/>
            <a:chExt cx="839372" cy="520506"/>
          </a:xfrm>
        </p:grpSpPr>
        <p:sp>
          <p:nvSpPr>
            <p:cNvPr id="17" name="Rectangle 16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66222" y="2883883"/>
            <a:ext cx="839372" cy="520506"/>
            <a:chOff x="5842782" y="281353"/>
            <a:chExt cx="839372" cy="520506"/>
          </a:xfrm>
        </p:grpSpPr>
        <p:sp>
          <p:nvSpPr>
            <p:cNvPr id="20" name="Rectangle 19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70910" y="3404389"/>
            <a:ext cx="839372" cy="520506"/>
            <a:chOff x="5842782" y="281353"/>
            <a:chExt cx="839372" cy="520506"/>
          </a:xfrm>
        </p:grpSpPr>
        <p:sp>
          <p:nvSpPr>
            <p:cNvPr id="23" name="Rectangle 22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75598" y="3924895"/>
            <a:ext cx="839372" cy="520506"/>
            <a:chOff x="5842782" y="281353"/>
            <a:chExt cx="839372" cy="520506"/>
          </a:xfrm>
        </p:grpSpPr>
        <p:sp>
          <p:nvSpPr>
            <p:cNvPr id="26" name="Rectangle 25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80286" y="4445401"/>
            <a:ext cx="839372" cy="520506"/>
            <a:chOff x="5842782" y="281353"/>
            <a:chExt cx="839372" cy="520506"/>
          </a:xfrm>
        </p:grpSpPr>
        <p:sp>
          <p:nvSpPr>
            <p:cNvPr id="29" name="Rectangle 28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84974" y="4965907"/>
            <a:ext cx="839372" cy="520506"/>
            <a:chOff x="5842782" y="281353"/>
            <a:chExt cx="839372" cy="520506"/>
          </a:xfrm>
        </p:grpSpPr>
        <p:sp>
          <p:nvSpPr>
            <p:cNvPr id="32" name="Rectangle 31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89662" y="5486413"/>
            <a:ext cx="839372" cy="520506"/>
            <a:chOff x="5842782" y="281353"/>
            <a:chExt cx="839372" cy="520506"/>
          </a:xfrm>
        </p:grpSpPr>
        <p:sp>
          <p:nvSpPr>
            <p:cNvPr id="35" name="Rectangle 34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94350" y="6006919"/>
            <a:ext cx="839372" cy="520506"/>
            <a:chOff x="5842782" y="281353"/>
            <a:chExt cx="839372" cy="520506"/>
          </a:xfrm>
        </p:grpSpPr>
        <p:sp>
          <p:nvSpPr>
            <p:cNvPr id="38" name="Rectangle 37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891997" y="436098"/>
            <a:ext cx="3491345" cy="991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08" y="304410"/>
            <a:ext cx="884061" cy="884061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38F78BB-CBAA-4150-864F-F5D1E1A5F335}"/>
              </a:ext>
            </a:extLst>
          </p:cNvPr>
          <p:cNvSpPr/>
          <p:nvPr/>
        </p:nvSpPr>
        <p:spPr>
          <a:xfrm>
            <a:off x="6602436" y="1243984"/>
            <a:ext cx="3657600" cy="7315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bg1"/>
                </a:solidFill>
              </a:rPr>
              <a:t>স্বাগতম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2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931A1-E4B4-4849-8E57-60E945CF4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965201"/>
            <a:ext cx="3495040" cy="4602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69186A-EE53-4CEA-A91F-EBC4EC05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80" y="965201"/>
            <a:ext cx="3495040" cy="460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BBA896-B4C1-4A59-948F-7B230E062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58" y="3180397"/>
            <a:ext cx="1665923" cy="16659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744DB9-A531-4676-9351-2016006EA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98" y="965201"/>
            <a:ext cx="3535522" cy="4602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AF9A6-D584-44F7-AAC2-92DBDF2242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EC0F48-DB03-4CEC-A610-C2E0A5BC8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" y="924560"/>
            <a:ext cx="3779520" cy="5008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03DD31-BC58-4C22-875A-FA5B00288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4" y="924560"/>
            <a:ext cx="3972559" cy="5008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4444E3-45A9-4EBB-882A-A0000A73A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075" y="924560"/>
            <a:ext cx="3972558" cy="5008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AD75B3-4343-46AC-9567-4DB5A1CD70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DA5E9C-50DD-438D-8534-F58EDFF5C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1" y="1107440"/>
            <a:ext cx="3729035" cy="4500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D75783-12DD-469E-B863-D0F69213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17" y="1107439"/>
            <a:ext cx="3789363" cy="4500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DFDB42-0CD1-4985-9F43-291C99976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38" y="1107438"/>
            <a:ext cx="3931603" cy="4500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C9328-14AD-4634-BEC7-14DC550EA6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CE2F4-F096-4B6C-92C4-C0D465C9D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457200"/>
            <a:ext cx="3464560" cy="4277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E38048-D3F9-4318-B508-6277EBF61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457200"/>
            <a:ext cx="4395470" cy="427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45886B-3BEC-4DE6-A2CD-B3FDE6592D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82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CA4595-0AEB-4E24-962C-F39968A3C847}"/>
              </a:ext>
            </a:extLst>
          </p:cNvPr>
          <p:cNvSpPr/>
          <p:nvPr/>
        </p:nvSpPr>
        <p:spPr>
          <a:xfrm rot="-60000">
            <a:off x="-8313" y="1682294"/>
            <a:ext cx="961506" cy="18756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chemeClr val="bg2">
                <a:lumMod val="90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anose="0200000000000000000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C35A16-7242-402C-9110-F23730DA6D3C}"/>
              </a:ext>
            </a:extLst>
          </p:cNvPr>
          <p:cNvSpPr/>
          <p:nvPr/>
        </p:nvSpPr>
        <p:spPr>
          <a:xfrm>
            <a:off x="568960" y="2183223"/>
            <a:ext cx="11247120" cy="87376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সমাজবিজ্ঞান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বিকাশে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হার্বার্ট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স্পেন্সারের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মতবাদ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ও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অবদান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68139-6775-4C0B-BCDB-D5482604A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CA4595-0AEB-4E24-962C-F39968A3C847}"/>
              </a:ext>
            </a:extLst>
          </p:cNvPr>
          <p:cNvSpPr/>
          <p:nvPr/>
        </p:nvSpPr>
        <p:spPr>
          <a:xfrm rot="-60000">
            <a:off x="1990175" y="1401093"/>
            <a:ext cx="961506" cy="18756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chemeClr val="bg2">
                <a:lumMod val="90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/>
              </a:rPr>
              <a:t>১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C35A16-7242-402C-9110-F23730DA6D3C}"/>
              </a:ext>
            </a:extLst>
          </p:cNvPr>
          <p:cNvSpPr/>
          <p:nvPr/>
        </p:nvSpPr>
        <p:spPr>
          <a:xfrm>
            <a:off x="2682240" y="1899920"/>
            <a:ext cx="8473440" cy="87376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 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বিবর্তনবাদের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সাধারণ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তত্ত্ব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68139-6775-4C0B-BCDB-D5482604A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2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CA4595-0AEB-4E24-962C-F39968A3C847}"/>
              </a:ext>
            </a:extLst>
          </p:cNvPr>
          <p:cNvSpPr/>
          <p:nvPr/>
        </p:nvSpPr>
        <p:spPr>
          <a:xfrm rot="-60000">
            <a:off x="1990175" y="1401093"/>
            <a:ext cx="961506" cy="18756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chemeClr val="bg2">
                <a:lumMod val="90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/>
              </a:rPr>
              <a:t>২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C35A16-7242-402C-9110-F23730DA6D3C}"/>
              </a:ext>
            </a:extLst>
          </p:cNvPr>
          <p:cNvSpPr/>
          <p:nvPr/>
        </p:nvSpPr>
        <p:spPr>
          <a:xfrm>
            <a:off x="2682240" y="1899920"/>
            <a:ext cx="8473440" cy="87376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সামাজিক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বিবর্তনতত্ত্ব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FC101-A0A4-46E1-8DF2-FA8406F8B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35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CA4595-0AEB-4E24-962C-F39968A3C847}"/>
              </a:ext>
            </a:extLst>
          </p:cNvPr>
          <p:cNvSpPr/>
          <p:nvPr/>
        </p:nvSpPr>
        <p:spPr>
          <a:xfrm rot="-60000">
            <a:off x="1990175" y="1401093"/>
            <a:ext cx="961506" cy="18756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chemeClr val="bg2">
                <a:lumMod val="90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/>
              </a:rPr>
              <a:t>৩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C35A16-7242-402C-9110-F23730DA6D3C}"/>
              </a:ext>
            </a:extLst>
          </p:cNvPr>
          <p:cNvSpPr/>
          <p:nvPr/>
        </p:nvSpPr>
        <p:spPr>
          <a:xfrm>
            <a:off x="2682240" y="1899920"/>
            <a:ext cx="8473440" cy="87376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জৈবিক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সাদৃশ্য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তত্ত্ব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0035B-F5F3-4F40-A5FB-B37E7CFE8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CA4595-0AEB-4E24-962C-F39968A3C847}"/>
              </a:ext>
            </a:extLst>
          </p:cNvPr>
          <p:cNvSpPr/>
          <p:nvPr/>
        </p:nvSpPr>
        <p:spPr>
          <a:xfrm rot="-60000">
            <a:off x="1990175" y="1401093"/>
            <a:ext cx="961506" cy="18756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chemeClr val="bg2">
                <a:lumMod val="90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/>
              </a:rPr>
              <a:t>৪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C35A16-7242-402C-9110-F23730DA6D3C}"/>
              </a:ext>
            </a:extLst>
          </p:cNvPr>
          <p:cNvSpPr/>
          <p:nvPr/>
        </p:nvSpPr>
        <p:spPr>
          <a:xfrm>
            <a:off x="2682240" y="1899920"/>
            <a:ext cx="8473440" cy="87376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ধর্ম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সম্পর্কিত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মতবাদ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25157-5571-49E1-9FAD-7DAC677B2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CA4595-0AEB-4E24-962C-F39968A3C847}"/>
              </a:ext>
            </a:extLst>
          </p:cNvPr>
          <p:cNvSpPr/>
          <p:nvPr/>
        </p:nvSpPr>
        <p:spPr>
          <a:xfrm rot="-60000">
            <a:off x="1990175" y="1401093"/>
            <a:ext cx="961506" cy="18756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chemeClr val="bg2">
                <a:lumMod val="90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/>
              </a:rPr>
              <a:t>৫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C35A16-7242-402C-9110-F23730DA6D3C}"/>
              </a:ext>
            </a:extLst>
          </p:cNvPr>
          <p:cNvSpPr/>
          <p:nvPr/>
        </p:nvSpPr>
        <p:spPr>
          <a:xfrm>
            <a:off x="2682240" y="1899920"/>
            <a:ext cx="8473440" cy="87376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জনসংখ্যা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সম্পর্কিত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মতবাদ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195D1-63A8-413E-870A-9153148B3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5"/>
          <p:cNvSpPr txBox="1">
            <a:spLocks/>
          </p:cNvSpPr>
          <p:nvPr/>
        </p:nvSpPr>
        <p:spPr>
          <a:xfrm flipH="1">
            <a:off x="6325740" y="230825"/>
            <a:ext cx="5070177" cy="6379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Font typeface="Arial" panose="020B0604020202020204" pitchFamily="34" charset="0"/>
              <a:buNone/>
            </a:pPr>
            <a:endParaRPr lang="en-US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1" y="823487"/>
            <a:ext cx="4091654" cy="518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954" y="172713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0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-40640"/>
            <a:ext cx="12192000" cy="71323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CA4595-0AEB-4E24-962C-F39968A3C847}"/>
              </a:ext>
            </a:extLst>
          </p:cNvPr>
          <p:cNvSpPr/>
          <p:nvPr/>
        </p:nvSpPr>
        <p:spPr>
          <a:xfrm rot="-60000">
            <a:off x="1990175" y="1401093"/>
            <a:ext cx="961506" cy="18756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chemeClr val="bg2">
                <a:lumMod val="90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/>
              </a:rPr>
              <a:t>৬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C35A16-7242-402C-9110-F23730DA6D3C}"/>
              </a:ext>
            </a:extLst>
          </p:cNvPr>
          <p:cNvSpPr/>
          <p:nvPr/>
        </p:nvSpPr>
        <p:spPr>
          <a:xfrm>
            <a:off x="2682240" y="1899920"/>
            <a:ext cx="8473440" cy="87376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সামাজ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গবেষণা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পদ্ধতি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FC858-24D2-4CFB-82DB-1A51E0CCE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1ABB19-B65C-47A4-B849-F101CDE485B9}"/>
              </a:ext>
            </a:extLst>
          </p:cNvPr>
          <p:cNvGrpSpPr/>
          <p:nvPr/>
        </p:nvGrpSpPr>
        <p:grpSpPr>
          <a:xfrm>
            <a:off x="3373120" y="2890520"/>
            <a:ext cx="4409440" cy="650240"/>
            <a:chOff x="3281680" y="3525520"/>
            <a:chExt cx="4409440" cy="650240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6B66BB11-D8B3-4BA4-B174-4E1176A31224}"/>
                </a:ext>
              </a:extLst>
            </p:cNvPr>
            <p:cNvSpPr/>
            <p:nvPr/>
          </p:nvSpPr>
          <p:spPr>
            <a:xfrm>
              <a:off x="3281680" y="3728720"/>
              <a:ext cx="609600" cy="35560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7C7AF4-E0BF-4250-A813-1907E750FB5D}"/>
                </a:ext>
              </a:extLst>
            </p:cNvPr>
            <p:cNvSpPr/>
            <p:nvPr/>
          </p:nvSpPr>
          <p:spPr>
            <a:xfrm>
              <a:off x="3891280" y="3525520"/>
              <a:ext cx="3799840" cy="6502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NikoshBAN" panose="02000000000000000000"/>
                </a:rPr>
                <a:t> </a:t>
              </a:r>
              <a:r>
                <a:rPr lang="en-US" sz="4800" dirty="0" err="1">
                  <a:latin typeface="NikoshBAN" panose="02000000000000000000"/>
                </a:rPr>
                <a:t>আরোহ</a:t>
              </a:r>
              <a:r>
                <a:rPr lang="en-US" sz="4800" dirty="0">
                  <a:latin typeface="NikoshBAN" panose="02000000000000000000"/>
                </a:rPr>
                <a:t> </a:t>
              </a:r>
              <a:r>
                <a:rPr lang="en-US" sz="4800" dirty="0" err="1">
                  <a:latin typeface="NikoshBAN" panose="02000000000000000000"/>
                </a:rPr>
                <a:t>পদ্ধতি</a:t>
              </a:r>
              <a:endParaRPr lang="en-US" sz="4800" dirty="0">
                <a:latin typeface="NikoshBAN" panose="0200000000000000000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78365A-34A1-41C1-AA31-0FA760573CE7}"/>
              </a:ext>
            </a:extLst>
          </p:cNvPr>
          <p:cNvGrpSpPr/>
          <p:nvPr/>
        </p:nvGrpSpPr>
        <p:grpSpPr>
          <a:xfrm>
            <a:off x="3373120" y="3553461"/>
            <a:ext cx="4409440" cy="650240"/>
            <a:chOff x="3281680" y="3525520"/>
            <a:chExt cx="4409440" cy="650240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8933FA8-FA38-4F3D-AD9B-2E43F6CF8EE1}"/>
                </a:ext>
              </a:extLst>
            </p:cNvPr>
            <p:cNvSpPr/>
            <p:nvPr/>
          </p:nvSpPr>
          <p:spPr>
            <a:xfrm>
              <a:off x="3281680" y="3728720"/>
              <a:ext cx="609600" cy="35560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1DD3D6-D260-4BE9-823D-D5CDF9A2E113}"/>
                </a:ext>
              </a:extLst>
            </p:cNvPr>
            <p:cNvSpPr/>
            <p:nvPr/>
          </p:nvSpPr>
          <p:spPr>
            <a:xfrm>
              <a:off x="3891280" y="3525520"/>
              <a:ext cx="3799840" cy="6502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NikoshBAN" panose="02000000000000000000"/>
                </a:rPr>
                <a:t>অবরোহ</a:t>
              </a:r>
              <a:r>
                <a:rPr lang="en-US" sz="4800" dirty="0">
                  <a:latin typeface="NikoshBAN" panose="02000000000000000000"/>
                </a:rPr>
                <a:t> </a:t>
              </a:r>
              <a:r>
                <a:rPr lang="en-US" sz="4800" dirty="0" err="1">
                  <a:latin typeface="NikoshBAN" panose="02000000000000000000"/>
                </a:rPr>
                <a:t>পদ্ধতি</a:t>
              </a:r>
              <a:endParaRPr lang="en-US" sz="4800" dirty="0">
                <a:latin typeface="NikoshBAN" panose="0200000000000000000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50CD82-1EE6-4330-8D0C-3AB27E4916E7}"/>
              </a:ext>
            </a:extLst>
          </p:cNvPr>
          <p:cNvGrpSpPr/>
          <p:nvPr/>
        </p:nvGrpSpPr>
        <p:grpSpPr>
          <a:xfrm>
            <a:off x="3373120" y="4203701"/>
            <a:ext cx="4409440" cy="650240"/>
            <a:chOff x="3281680" y="3525520"/>
            <a:chExt cx="4409440" cy="650240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BB9388D-69C3-4F3A-9EC7-434FA62D9B4E}"/>
                </a:ext>
              </a:extLst>
            </p:cNvPr>
            <p:cNvSpPr/>
            <p:nvPr/>
          </p:nvSpPr>
          <p:spPr>
            <a:xfrm>
              <a:off x="3281680" y="3728720"/>
              <a:ext cx="609600" cy="35560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9AD9E9-17F2-4A65-AC67-6729FDF1794C}"/>
                </a:ext>
              </a:extLst>
            </p:cNvPr>
            <p:cNvSpPr/>
            <p:nvPr/>
          </p:nvSpPr>
          <p:spPr>
            <a:xfrm>
              <a:off x="3891280" y="3525520"/>
              <a:ext cx="3799840" cy="6502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NikoshBAN" panose="02000000000000000000"/>
                </a:rPr>
                <a:t>ঐতিহাসিক</a:t>
              </a:r>
              <a:r>
                <a:rPr lang="en-US" sz="4800" dirty="0">
                  <a:latin typeface="NikoshBAN" panose="02000000000000000000"/>
                </a:rPr>
                <a:t> </a:t>
              </a:r>
              <a:r>
                <a:rPr lang="en-US" sz="4800" dirty="0" err="1">
                  <a:latin typeface="NikoshBAN" panose="02000000000000000000"/>
                </a:rPr>
                <a:t>পদ্ধতি</a:t>
              </a:r>
              <a:endParaRPr lang="en-US" sz="4800" dirty="0">
                <a:latin typeface="NikoshBAN" panose="0200000000000000000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B3EB94-CE29-442B-9547-F5762B926E61}"/>
              </a:ext>
            </a:extLst>
          </p:cNvPr>
          <p:cNvGrpSpPr/>
          <p:nvPr/>
        </p:nvGrpSpPr>
        <p:grpSpPr>
          <a:xfrm>
            <a:off x="3373120" y="4859022"/>
            <a:ext cx="4409440" cy="650240"/>
            <a:chOff x="3281680" y="3525520"/>
            <a:chExt cx="4409440" cy="650240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BBFDB843-DBF1-4DD3-96D7-BD2558F80C37}"/>
                </a:ext>
              </a:extLst>
            </p:cNvPr>
            <p:cNvSpPr/>
            <p:nvPr/>
          </p:nvSpPr>
          <p:spPr>
            <a:xfrm>
              <a:off x="3281680" y="3728720"/>
              <a:ext cx="609600" cy="35560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53FDF5-F280-4190-B5A7-4DF5B5C33820}"/>
                </a:ext>
              </a:extLst>
            </p:cNvPr>
            <p:cNvSpPr/>
            <p:nvPr/>
          </p:nvSpPr>
          <p:spPr>
            <a:xfrm>
              <a:off x="3891280" y="3525520"/>
              <a:ext cx="3799840" cy="6502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NikoshBAN" panose="02000000000000000000"/>
                </a:rPr>
                <a:t>তুলনামূলক</a:t>
              </a:r>
              <a:r>
                <a:rPr lang="en-US" sz="4800" dirty="0">
                  <a:latin typeface="NikoshBAN" panose="02000000000000000000"/>
                </a:rPr>
                <a:t> </a:t>
              </a:r>
              <a:r>
                <a:rPr lang="en-US" sz="4800" dirty="0" err="1">
                  <a:latin typeface="NikoshBAN" panose="02000000000000000000"/>
                </a:rPr>
                <a:t>পদ্ধতি</a:t>
              </a:r>
              <a:endParaRPr lang="en-US" sz="4800" dirty="0">
                <a:latin typeface="NikoshBAN" panose="0200000000000000000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8FF085-13B6-4BE3-81CD-ED78A6D0D3F2}"/>
              </a:ext>
            </a:extLst>
          </p:cNvPr>
          <p:cNvGrpSpPr/>
          <p:nvPr/>
        </p:nvGrpSpPr>
        <p:grpSpPr>
          <a:xfrm>
            <a:off x="3373120" y="5519424"/>
            <a:ext cx="4409440" cy="650240"/>
            <a:chOff x="3281680" y="3525520"/>
            <a:chExt cx="4409440" cy="650240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8AC42E2-94DB-4B94-A560-CA4F6CA85031}"/>
                </a:ext>
              </a:extLst>
            </p:cNvPr>
            <p:cNvSpPr/>
            <p:nvPr/>
          </p:nvSpPr>
          <p:spPr>
            <a:xfrm>
              <a:off x="3281680" y="3728720"/>
              <a:ext cx="609600" cy="35560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821D1F-E120-457B-839A-23AD894EE0F5}"/>
                </a:ext>
              </a:extLst>
            </p:cNvPr>
            <p:cNvSpPr/>
            <p:nvPr/>
          </p:nvSpPr>
          <p:spPr>
            <a:xfrm>
              <a:off x="3891280" y="3525520"/>
              <a:ext cx="3799840" cy="6502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NikoshBAN" panose="02000000000000000000"/>
                </a:rPr>
                <a:t>যুগপ</a:t>
              </a:r>
              <a:r>
                <a:rPr lang="en-US" sz="4800" dirty="0">
                  <a:latin typeface="NikoshBAN" panose="02000000000000000000"/>
                </a:rPr>
                <a:t>ৎ </a:t>
              </a:r>
              <a:r>
                <a:rPr lang="en-US" sz="4800" dirty="0" err="1">
                  <a:latin typeface="NikoshBAN" panose="02000000000000000000"/>
                </a:rPr>
                <a:t>পরিবর্তন</a:t>
              </a:r>
              <a:endParaRPr lang="en-US" sz="4800" dirty="0">
                <a:latin typeface="NikoshBAN" panose="020000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67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CA4595-0AEB-4E24-962C-F39968A3C847}"/>
              </a:ext>
            </a:extLst>
          </p:cNvPr>
          <p:cNvSpPr/>
          <p:nvPr/>
        </p:nvSpPr>
        <p:spPr>
          <a:xfrm rot="-60000">
            <a:off x="1990175" y="1401093"/>
            <a:ext cx="961506" cy="18756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chemeClr val="bg2">
                <a:lumMod val="90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/>
              </a:rPr>
              <a:t>৭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C35A16-7242-402C-9110-F23730DA6D3C}"/>
              </a:ext>
            </a:extLst>
          </p:cNvPr>
          <p:cNvSpPr/>
          <p:nvPr/>
        </p:nvSpPr>
        <p:spPr>
          <a:xfrm>
            <a:off x="2682240" y="1899920"/>
            <a:ext cx="8473440" cy="87376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আদর্শ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সমাজ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4A826-F759-4A9E-828E-6DF16E6B1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23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-253388" y="0"/>
            <a:ext cx="12445387" cy="7132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CB09BD-16DD-4E9E-BDC1-98F8214AE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6000" y="1381125"/>
            <a:ext cx="3395662" cy="4095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3A6FC4-9C1F-469B-86A0-EF9CAE5C3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700338" y="1381125"/>
            <a:ext cx="3395662" cy="40957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A62ECF-7F7B-4542-8C1D-BAA9647F2C18}"/>
              </a:ext>
            </a:extLst>
          </p:cNvPr>
          <p:cNvSpPr/>
          <p:nvPr/>
        </p:nvSpPr>
        <p:spPr>
          <a:xfrm>
            <a:off x="3762375" y="304801"/>
            <a:ext cx="3800475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/>
              </a:rPr>
              <a:t>একক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2B7B97-2818-4E38-8861-3266BCF4A27A}"/>
              </a:ext>
            </a:extLst>
          </p:cNvPr>
          <p:cNvSpPr txBox="1">
            <a:spLocks/>
          </p:cNvSpPr>
          <p:nvPr/>
        </p:nvSpPr>
        <p:spPr>
          <a:xfrm>
            <a:off x="-126696" y="5476875"/>
            <a:ext cx="12192001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হার্বার্ট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স্পেন্সারের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সামাজিক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গবেষণায়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ব্যবহৃত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পদ্ধতির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একটি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তালিকা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তৈরি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করো</a:t>
            </a:r>
            <a:r>
              <a:rPr lang="en-US" sz="4200" dirty="0">
                <a:latin typeface="NikoshBAN" panose="0200000000000000000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5E65E-F9D0-4DC3-8FDD-120486645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20612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" de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1894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D7FA3-5091-4B3A-BB35-F33BA53B1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NikoshBAN" panose="02000000000000000000"/>
              </a:rPr>
              <a:t> ১</a:t>
            </a:r>
            <a:r>
              <a:rPr lang="en-US" sz="3200" dirty="0">
                <a:latin typeface="NikoshBAN" panose="02000000000000000000"/>
              </a:rPr>
              <a:t>।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বিবর্তনবাদী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মতবাদের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প্রবক্তা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কে</a:t>
            </a:r>
            <a:r>
              <a:rPr lang="en-US" sz="3600" dirty="0">
                <a:latin typeface="NikoshBAN" panose="02000000000000000000"/>
              </a:rPr>
              <a:t> ?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/>
              </a:rPr>
              <a:t> (ক) </a:t>
            </a:r>
            <a:r>
              <a:rPr lang="en-US" sz="3600" dirty="0" err="1">
                <a:latin typeface="NikoshBAN" panose="02000000000000000000"/>
              </a:rPr>
              <a:t>ইবনে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খালদুন</a:t>
            </a:r>
            <a:r>
              <a:rPr lang="en-US" sz="3600" dirty="0">
                <a:latin typeface="NikoshBAN" panose="02000000000000000000"/>
              </a:rPr>
              <a:t>         (খ) </a:t>
            </a:r>
            <a:r>
              <a:rPr lang="en-US" sz="3600" dirty="0" err="1">
                <a:latin typeface="NikoshBAN" panose="02000000000000000000"/>
              </a:rPr>
              <a:t>ম্যাক্স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ওয়েবার</a:t>
            </a:r>
            <a:endParaRPr lang="en-US" sz="3600" dirty="0">
              <a:latin typeface="NikoshBAN" panose="0200000000000000000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/>
              </a:rPr>
              <a:t> (গ) </a:t>
            </a:r>
            <a:r>
              <a:rPr lang="en-US" sz="3600" dirty="0" err="1">
                <a:latin typeface="NikoshBAN" panose="02000000000000000000"/>
              </a:rPr>
              <a:t>অগাষ্ট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কোঁত</a:t>
            </a:r>
            <a:r>
              <a:rPr lang="en-US" sz="3600" dirty="0">
                <a:latin typeface="NikoshBAN" panose="02000000000000000000"/>
              </a:rPr>
              <a:t>           (ঘ) </a:t>
            </a:r>
            <a:r>
              <a:rPr lang="en-US" sz="3600" dirty="0" err="1">
                <a:latin typeface="NikoshBAN" panose="02000000000000000000"/>
              </a:rPr>
              <a:t>হার্বার্ট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স্পেন্সার</a:t>
            </a:r>
            <a:endParaRPr lang="en-US" sz="3600" dirty="0">
              <a:latin typeface="NikoshBAN" panose="0200000000000000000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/>
              </a:rPr>
              <a:t>২। </a:t>
            </a:r>
            <a:r>
              <a:rPr lang="en-US" sz="3600" dirty="0" err="1">
                <a:latin typeface="NikoshBAN" panose="02000000000000000000"/>
              </a:rPr>
              <a:t>হার্বার্ট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স্পেন্সার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কীভাবে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নানা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সমাজের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পরিবর্তনকে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ব্যাখ্যা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করেছেন</a:t>
            </a:r>
            <a:r>
              <a:rPr lang="en-US" sz="3600" dirty="0">
                <a:latin typeface="NikoshBAN" panose="0200000000000000000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/>
              </a:rPr>
              <a:t> (ক) </a:t>
            </a:r>
            <a:r>
              <a:rPr lang="en-US" sz="3600" dirty="0" err="1">
                <a:latin typeface="NikoshBAN" panose="02000000000000000000"/>
              </a:rPr>
              <a:t>জৈবিক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সাদৃশ্যের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তত্ত্বের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মাধ্যম</a:t>
            </a:r>
            <a:r>
              <a:rPr lang="en-US" sz="3600" dirty="0">
                <a:latin typeface="NikoshBAN" panose="02000000000000000000"/>
              </a:rPr>
              <a:t> (খ) </a:t>
            </a:r>
            <a:r>
              <a:rPr lang="en-US" sz="3600" dirty="0" err="1">
                <a:latin typeface="NikoshBAN" panose="02000000000000000000"/>
              </a:rPr>
              <a:t>সামাজিক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বিবর্তন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তত্ত্বের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মাধ্যমে</a:t>
            </a:r>
            <a:endParaRPr lang="en-US" sz="3600" dirty="0">
              <a:latin typeface="NikoshBAN" panose="0200000000000000000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/>
              </a:rPr>
              <a:t> (গ) </a:t>
            </a:r>
            <a:r>
              <a:rPr lang="en-US" sz="3600" dirty="0" err="1">
                <a:latin typeface="NikoshBAN" panose="02000000000000000000"/>
              </a:rPr>
              <a:t>কাম্য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জনসংখ্যা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তত্ত্বের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মাধ্যমে</a:t>
            </a:r>
            <a:r>
              <a:rPr lang="en-US" sz="3600" dirty="0">
                <a:latin typeface="NikoshBAN" panose="02000000000000000000"/>
              </a:rPr>
              <a:t>  (ঘ) </a:t>
            </a:r>
            <a:r>
              <a:rPr lang="en-US" sz="3600" dirty="0" err="1">
                <a:latin typeface="NikoshBAN" panose="02000000000000000000"/>
              </a:rPr>
              <a:t>ম্যালথাসের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জনসংখ্যা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তত্ত্বের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মাধ্যমে</a:t>
            </a:r>
            <a:endParaRPr lang="en-US" sz="3600" dirty="0">
              <a:latin typeface="NikoshBAN" panose="0200000000000000000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/>
              </a:rPr>
              <a:t>৩। ‘The </a:t>
            </a:r>
            <a:r>
              <a:rPr lang="en-US" sz="3600" dirty="0" err="1">
                <a:latin typeface="NikoshBAN" panose="02000000000000000000"/>
              </a:rPr>
              <a:t>Principales</a:t>
            </a:r>
            <a:r>
              <a:rPr lang="en-US" sz="3600" dirty="0">
                <a:latin typeface="NikoshBAN" panose="02000000000000000000"/>
              </a:rPr>
              <a:t> of Sociology’ </a:t>
            </a:r>
            <a:r>
              <a:rPr lang="en-US" sz="3600" dirty="0" err="1">
                <a:latin typeface="NikoshBAN" panose="02000000000000000000"/>
              </a:rPr>
              <a:t>গ্রন্থটির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রচয়িতা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কে</a:t>
            </a:r>
            <a:r>
              <a:rPr lang="en-US" sz="3600" dirty="0">
                <a:latin typeface="NikoshBAN" panose="0200000000000000000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/>
              </a:rPr>
              <a:t> (ক) </a:t>
            </a:r>
            <a:r>
              <a:rPr lang="en-US" sz="3600" dirty="0" err="1">
                <a:latin typeface="NikoshBAN" panose="02000000000000000000"/>
              </a:rPr>
              <a:t>অগাষ্ট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কোঁত</a:t>
            </a:r>
            <a:r>
              <a:rPr lang="en-US" sz="3600" dirty="0">
                <a:latin typeface="NikoshBAN" panose="02000000000000000000"/>
              </a:rPr>
              <a:t>           (খ) </a:t>
            </a:r>
            <a:r>
              <a:rPr lang="en-US" sz="3600" dirty="0" err="1">
                <a:latin typeface="NikoshBAN" panose="02000000000000000000"/>
              </a:rPr>
              <a:t>এমিল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ডুর্খেইম</a:t>
            </a:r>
            <a:endParaRPr lang="en-US" sz="3600" dirty="0">
              <a:latin typeface="NikoshBAN" panose="0200000000000000000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/>
              </a:rPr>
              <a:t> (গ) </a:t>
            </a:r>
            <a:r>
              <a:rPr lang="en-US" sz="3600" dirty="0" err="1">
                <a:latin typeface="NikoshBAN" panose="02000000000000000000"/>
              </a:rPr>
              <a:t>কার্ল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মার্কস</a:t>
            </a:r>
            <a:r>
              <a:rPr lang="en-US" sz="3600" dirty="0">
                <a:latin typeface="NikoshBAN" panose="02000000000000000000"/>
              </a:rPr>
              <a:t>             (ঘ) </a:t>
            </a:r>
            <a:r>
              <a:rPr lang="en-US" sz="3600" dirty="0" err="1">
                <a:latin typeface="NikoshBAN" panose="02000000000000000000"/>
              </a:rPr>
              <a:t>হার্বার্ট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স্পেন্সার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4D7CC8-5F9C-4B38-B604-B6BE8DED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280" y="-101917"/>
            <a:ext cx="4973320" cy="1016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/>
              </a:rPr>
              <a:t>মূল্যায়ন</a:t>
            </a:r>
            <a:endParaRPr lang="en-US" sz="8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D1C7F7-F8F1-4ADF-A7B6-1D694F5B10E7}"/>
              </a:ext>
            </a:extLst>
          </p:cNvPr>
          <p:cNvSpPr/>
          <p:nvPr/>
        </p:nvSpPr>
        <p:spPr>
          <a:xfrm>
            <a:off x="4318000" y="5313997"/>
            <a:ext cx="579120" cy="487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4919CC-8F0C-43E5-9865-80ADCBFF6369}"/>
              </a:ext>
            </a:extLst>
          </p:cNvPr>
          <p:cNvSpPr/>
          <p:nvPr/>
        </p:nvSpPr>
        <p:spPr>
          <a:xfrm>
            <a:off x="5720080" y="3078797"/>
            <a:ext cx="579120" cy="487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D64264-AED3-4278-84B2-C033646A2B01}"/>
              </a:ext>
            </a:extLst>
          </p:cNvPr>
          <p:cNvSpPr/>
          <p:nvPr/>
        </p:nvSpPr>
        <p:spPr>
          <a:xfrm>
            <a:off x="4318000" y="1991360"/>
            <a:ext cx="579120" cy="487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4E697E-B0B5-4302-B318-061845C8C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6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8C420C9-C481-4174-B288-AE0A1854EB55}"/>
              </a:ext>
            </a:extLst>
          </p:cNvPr>
          <p:cNvGrpSpPr/>
          <p:nvPr/>
        </p:nvGrpSpPr>
        <p:grpSpPr>
          <a:xfrm>
            <a:off x="3195320" y="889000"/>
            <a:ext cx="5389880" cy="4394200"/>
            <a:chOff x="3195320" y="889000"/>
            <a:chExt cx="5389880" cy="43942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39EE9C5-FE60-4B40-A5E5-49E3E6176923}"/>
                </a:ext>
              </a:extLst>
            </p:cNvPr>
            <p:cNvSpPr/>
            <p:nvPr/>
          </p:nvSpPr>
          <p:spPr>
            <a:xfrm>
              <a:off x="3195320" y="889000"/>
              <a:ext cx="5389880" cy="211836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82A454-E7A1-4EF4-8E0E-F5642AC7299C}"/>
                </a:ext>
              </a:extLst>
            </p:cNvPr>
            <p:cNvSpPr/>
            <p:nvPr/>
          </p:nvSpPr>
          <p:spPr>
            <a:xfrm>
              <a:off x="3942080" y="3007360"/>
              <a:ext cx="3769360" cy="21183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32163A-19A8-4BF0-A7AB-F6AA149BA35C}"/>
                </a:ext>
              </a:extLst>
            </p:cNvPr>
            <p:cNvSpPr/>
            <p:nvPr/>
          </p:nvSpPr>
          <p:spPr>
            <a:xfrm>
              <a:off x="3738880" y="5125720"/>
              <a:ext cx="4206240" cy="1574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570FCD-68A2-4E74-9A5F-5F2E73435DEA}"/>
                </a:ext>
              </a:extLst>
            </p:cNvPr>
            <p:cNvSpPr/>
            <p:nvPr/>
          </p:nvSpPr>
          <p:spPr>
            <a:xfrm>
              <a:off x="5374640" y="3688081"/>
              <a:ext cx="721360" cy="14376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774268D-3A44-4EC4-AC39-5D8208CDD5DA}"/>
              </a:ext>
            </a:extLst>
          </p:cNvPr>
          <p:cNvSpPr/>
          <p:nvPr/>
        </p:nvSpPr>
        <p:spPr>
          <a:xfrm>
            <a:off x="3762375" y="304801"/>
            <a:ext cx="3800475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/>
              </a:rPr>
              <a:t>বাড়ির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D435DC-ABA0-49A2-9676-FCD15D82633F}"/>
              </a:ext>
            </a:extLst>
          </p:cNvPr>
          <p:cNvSpPr txBox="1">
            <a:spLocks/>
          </p:cNvSpPr>
          <p:nvPr/>
        </p:nvSpPr>
        <p:spPr>
          <a:xfrm>
            <a:off x="-126696" y="5476875"/>
            <a:ext cx="12192001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হার্বার্ট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স্পেন্সারের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সামাজিক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গবেষণায়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ব্যবহৃত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পদ্ধতির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একটি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তালিকা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তৈরি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করো</a:t>
            </a:r>
            <a:r>
              <a:rPr lang="en-US" sz="4200" dirty="0">
                <a:latin typeface="NikoshBAN" panose="0200000000000000000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66BAD2-F10E-4436-9884-04E60D6A3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2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Stored Data 7"/>
          <p:cNvSpPr/>
          <p:nvPr/>
        </p:nvSpPr>
        <p:spPr>
          <a:xfrm rot="10800000">
            <a:off x="1657989" y="633772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495744" y="692445"/>
            <a:ext cx="4697722" cy="898975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ধন্যবাদ</a:t>
            </a: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Flowchart: Stored Data 8"/>
          <p:cNvSpPr/>
          <p:nvPr/>
        </p:nvSpPr>
        <p:spPr>
          <a:xfrm>
            <a:off x="0" y="620421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03923" y="901231"/>
            <a:ext cx="4057966" cy="64633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ardrop 17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77 0.08449 L 0.00977 0.08472 L 0.39323 0.08773 L 0.55899 0.17291 L 0.55404 0.225 L 0.43438 0.22314 L 0.23828 0.22152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77 0.08449 L 0.00977 0.08472 L 0.39323 0.08773 L 0.55899 0.17291 L 0.55404 0.225 L 0.43438 0.22314 L 0.23828 0.22152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7BA7A-EE15-4728-BAA5-F0DE39E3E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9CC8A979-7803-42F2-A53B-8E63C4FFA7E4}"/>
              </a:ext>
            </a:extLst>
          </p:cNvPr>
          <p:cNvSpPr/>
          <p:nvPr/>
        </p:nvSpPr>
        <p:spPr>
          <a:xfrm flipH="1">
            <a:off x="-2584593" y="6582501"/>
            <a:ext cx="308752" cy="275499"/>
          </a:xfrm>
          <a:custGeom>
            <a:avLst/>
            <a:gdLst>
              <a:gd name="connsiteX0" fmla="*/ 10305 w 272872"/>
              <a:gd name="connsiteY0" fmla="*/ 2278759 h 2772069"/>
              <a:gd name="connsiteX1" fmla="*/ 75619 w 272872"/>
              <a:gd name="connsiteY1" fmla="*/ 711216 h 2772069"/>
              <a:gd name="connsiteX2" fmla="*/ 42962 w 272872"/>
              <a:gd name="connsiteY2" fmla="*/ 2507359 h 2772069"/>
              <a:gd name="connsiteX3" fmla="*/ 10305 w 272872"/>
              <a:gd name="connsiteY3" fmla="*/ 2507359 h 2772069"/>
              <a:gd name="connsiteX4" fmla="*/ 238905 w 272872"/>
              <a:gd name="connsiteY4" fmla="*/ 90730 h 2772069"/>
              <a:gd name="connsiteX5" fmla="*/ 140933 w 272872"/>
              <a:gd name="connsiteY5" fmla="*/ 515273 h 2772069"/>
              <a:gd name="connsiteX6" fmla="*/ 271562 w 272872"/>
              <a:gd name="connsiteY6" fmla="*/ 547930 h 2772069"/>
              <a:gd name="connsiteX7" fmla="*/ 42962 w 272872"/>
              <a:gd name="connsiteY7" fmla="*/ 254016 h 2772069"/>
              <a:gd name="connsiteX8" fmla="*/ 238905 w 272872"/>
              <a:gd name="connsiteY8" fmla="*/ 90730 h 27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872" h="2772069">
                <a:moveTo>
                  <a:pt x="10305" y="2278759"/>
                </a:moveTo>
                <a:cubicBezTo>
                  <a:pt x="40240" y="1475937"/>
                  <a:pt x="70176" y="673116"/>
                  <a:pt x="75619" y="711216"/>
                </a:cubicBezTo>
                <a:cubicBezTo>
                  <a:pt x="81062" y="749316"/>
                  <a:pt x="53848" y="2208002"/>
                  <a:pt x="42962" y="2507359"/>
                </a:cubicBezTo>
                <a:cubicBezTo>
                  <a:pt x="32076" y="2806716"/>
                  <a:pt x="-22352" y="2910130"/>
                  <a:pt x="10305" y="2507359"/>
                </a:cubicBezTo>
                <a:cubicBezTo>
                  <a:pt x="42962" y="2104588"/>
                  <a:pt x="217134" y="422744"/>
                  <a:pt x="238905" y="90730"/>
                </a:cubicBezTo>
                <a:cubicBezTo>
                  <a:pt x="260676" y="-241284"/>
                  <a:pt x="135490" y="439073"/>
                  <a:pt x="140933" y="515273"/>
                </a:cubicBezTo>
                <a:cubicBezTo>
                  <a:pt x="146376" y="591473"/>
                  <a:pt x="287891" y="591473"/>
                  <a:pt x="271562" y="547930"/>
                </a:cubicBezTo>
                <a:cubicBezTo>
                  <a:pt x="255233" y="504387"/>
                  <a:pt x="48405" y="330216"/>
                  <a:pt x="42962" y="254016"/>
                </a:cubicBezTo>
                <a:cubicBezTo>
                  <a:pt x="37519" y="177816"/>
                  <a:pt x="138212" y="134273"/>
                  <a:pt x="238905" y="907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CDCDE-BCF4-4F4F-9D98-52881369665E}"/>
              </a:ext>
            </a:extLst>
          </p:cNvPr>
          <p:cNvSpPr txBox="1"/>
          <p:nvPr/>
        </p:nvSpPr>
        <p:spPr>
          <a:xfrm>
            <a:off x="101600" y="1720840"/>
            <a:ext cx="116433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5400" dirty="0">
                <a:latin typeface="Shonar Bangla" pitchFamily="34" charset="0"/>
                <a:cs typeface="Shonar Bangla" pitchFamily="34" charset="0"/>
              </a:rPr>
              <a:t>      শ্রেণি-একাদশ</a:t>
            </a:r>
            <a:endParaRPr lang="bn-IN" sz="5400" dirty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5400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5400" dirty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5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5400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5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bn-IN" sz="5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পত্র</a:t>
            </a:r>
            <a:endParaRPr lang="en-US" sz="5400" dirty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5400" dirty="0">
                <a:latin typeface="Shonar Bangla" pitchFamily="34" charset="0"/>
                <a:cs typeface="Shonar Bangla" pitchFamily="34" charset="0"/>
              </a:rPr>
              <a:t>      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5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তৃতীয়</a:t>
            </a:r>
            <a:r>
              <a:rPr lang="en-US" sz="5400" dirty="0"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সমাজবিজ্ঞানীদের</a:t>
            </a:r>
            <a:r>
              <a:rPr lang="en-US" sz="5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মতবাদ</a:t>
            </a:r>
            <a:r>
              <a:rPr lang="en-US" sz="5400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অবদান</a:t>
            </a:r>
            <a:endParaRPr lang="en-US" sz="5400" dirty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5400" dirty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bn-IN" sz="5400" dirty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en-US" sz="5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হার্বার্ট</a:t>
            </a:r>
            <a:r>
              <a:rPr lang="en-US" sz="5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>
                <a:latin typeface="Shonar Bangla" pitchFamily="34" charset="0"/>
                <a:cs typeface="Shonar Bangla" pitchFamily="34" charset="0"/>
              </a:rPr>
              <a:t>স্পেন্সার</a:t>
            </a:r>
            <a:endParaRPr lang="en-US" sz="54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A52F3-B351-4CBA-86BB-35553F6E3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0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BC3EE-93C7-4ED7-876F-8470E3289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7" y="305117"/>
            <a:ext cx="3306762" cy="396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6DF6F6-8B88-46A3-8705-6F1BDEE37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7" y="175260"/>
            <a:ext cx="3306762" cy="4185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A082DA-CF51-4C3A-9F95-E81342979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305117"/>
            <a:ext cx="3306763" cy="40560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89F9D-3D44-4538-825B-7214285B78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34349 0.19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65599 0.273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9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CA4595-0AEB-4E24-962C-F39968A3C847}"/>
              </a:ext>
            </a:extLst>
          </p:cNvPr>
          <p:cNvSpPr/>
          <p:nvPr/>
        </p:nvSpPr>
        <p:spPr>
          <a:xfrm rot="-60000">
            <a:off x="2231194" y="1398990"/>
            <a:ext cx="720468" cy="18756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chemeClr val="bg2">
                <a:lumMod val="90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C35A16-7242-402C-9110-F23730DA6D3C}"/>
              </a:ext>
            </a:extLst>
          </p:cNvPr>
          <p:cNvSpPr/>
          <p:nvPr/>
        </p:nvSpPr>
        <p:spPr>
          <a:xfrm>
            <a:off x="2682240" y="1899920"/>
            <a:ext cx="6177280" cy="87376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হার্বার্ট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স্পেন্সার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2C187-C9F9-43F0-982C-01D56E155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16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54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307" y="898763"/>
            <a:ext cx="114542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১।হার্বার্ট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স্পেন্সার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কে তা বলতে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হার্বার্ট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স্পেন্সারের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বিখ্যাত গ্রন্থ সম্পর্কে বলতে পারবে।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হার্বার্ট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স্পেন্সারের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ব্যাখ্যা করতে পারবে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D2918-9555-468D-A04E-DC09935A3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81530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54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4D2918-9555-468D-A04E-DC09935A3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EC92D49-38F1-4D17-A058-2239DD515EB8}"/>
              </a:ext>
            </a:extLst>
          </p:cNvPr>
          <p:cNvGrpSpPr/>
          <p:nvPr/>
        </p:nvGrpSpPr>
        <p:grpSpPr>
          <a:xfrm>
            <a:off x="6615292" y="1464439"/>
            <a:ext cx="1863849" cy="1863849"/>
            <a:chOff x="8443986" y="-609073"/>
            <a:chExt cx="1863849" cy="186384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9E1ECCA-E482-4329-8FD4-B8A454A45FB3}"/>
                </a:ext>
              </a:extLst>
            </p:cNvPr>
            <p:cNvSpPr/>
            <p:nvPr/>
          </p:nvSpPr>
          <p:spPr>
            <a:xfrm>
              <a:off x="8443986" y="-609073"/>
              <a:ext cx="1863849" cy="186384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D84CBFD1-752B-4610-ABF8-C24E13A39B5D}"/>
                </a:ext>
              </a:extLst>
            </p:cNvPr>
            <p:cNvSpPr txBox="1"/>
            <p:nvPr/>
          </p:nvSpPr>
          <p:spPr>
            <a:xfrm>
              <a:off x="8769773" y="-336118"/>
              <a:ext cx="1267678" cy="1317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২৭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এপ্রিল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140732-FC9A-4104-8817-38098F0FFB77}"/>
              </a:ext>
            </a:extLst>
          </p:cNvPr>
          <p:cNvGrpSpPr/>
          <p:nvPr/>
        </p:nvGrpSpPr>
        <p:grpSpPr>
          <a:xfrm>
            <a:off x="6255765" y="4163572"/>
            <a:ext cx="1904848" cy="1863849"/>
            <a:chOff x="6454965" y="2700416"/>
            <a:chExt cx="1904848" cy="186384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6A45732-B052-4BAA-9053-9333DFBDB996}"/>
                </a:ext>
              </a:extLst>
            </p:cNvPr>
            <p:cNvSpPr/>
            <p:nvPr/>
          </p:nvSpPr>
          <p:spPr>
            <a:xfrm>
              <a:off x="6454965" y="2700416"/>
              <a:ext cx="1863849" cy="186384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6404A793-6A68-4D2F-9F03-B562999CE613}"/>
                </a:ext>
              </a:extLst>
            </p:cNvPr>
            <p:cNvSpPr txBox="1"/>
            <p:nvPr/>
          </p:nvSpPr>
          <p:spPr>
            <a:xfrm>
              <a:off x="6597972" y="2973369"/>
              <a:ext cx="1761841" cy="1317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ংল্যান্ডের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ডার্বি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276895-8DE6-4EB9-935C-28D2A6E00FFE}"/>
              </a:ext>
            </a:extLst>
          </p:cNvPr>
          <p:cNvGrpSpPr/>
          <p:nvPr/>
        </p:nvGrpSpPr>
        <p:grpSpPr>
          <a:xfrm>
            <a:off x="3675035" y="4476750"/>
            <a:ext cx="1976809" cy="1946489"/>
            <a:chOff x="5289236" y="3876809"/>
            <a:chExt cx="1976809" cy="19464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8125017-7B83-45C4-AEF0-8A40F4236A99}"/>
                </a:ext>
              </a:extLst>
            </p:cNvPr>
            <p:cNvSpPr/>
            <p:nvPr/>
          </p:nvSpPr>
          <p:spPr>
            <a:xfrm>
              <a:off x="5289236" y="3876809"/>
              <a:ext cx="1976809" cy="194648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D5B78C9A-EDE4-476D-BFB1-43C636350316}"/>
                </a:ext>
              </a:extLst>
            </p:cNvPr>
            <p:cNvSpPr txBox="1"/>
            <p:nvPr/>
          </p:nvSpPr>
          <p:spPr>
            <a:xfrm>
              <a:off x="5578733" y="4135986"/>
              <a:ext cx="1397815" cy="1397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latin typeface="NikoshBAN" panose="02000000000000000000"/>
                </a:rPr>
                <a:t>মৃত্যু-১৯০৩</a:t>
              </a:r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28681DE-CA7C-4B6C-A86D-85940D96376E}"/>
              </a:ext>
            </a:extLst>
          </p:cNvPr>
          <p:cNvSpPr/>
          <p:nvPr/>
        </p:nvSpPr>
        <p:spPr>
          <a:xfrm rot="1645338">
            <a:off x="6357418" y="1175565"/>
            <a:ext cx="802313" cy="469977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2D6D38D-7676-47A8-85E6-383EDABAF3DB}"/>
              </a:ext>
            </a:extLst>
          </p:cNvPr>
          <p:cNvSpPr/>
          <p:nvPr/>
        </p:nvSpPr>
        <p:spPr>
          <a:xfrm rot="6400119">
            <a:off x="7362743" y="3664190"/>
            <a:ext cx="802313" cy="469977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CD4924A-6A59-4012-92DA-8E1EDBB1F280}"/>
              </a:ext>
            </a:extLst>
          </p:cNvPr>
          <p:cNvSpPr/>
          <p:nvPr/>
        </p:nvSpPr>
        <p:spPr>
          <a:xfrm rot="10493629">
            <a:off x="5577136" y="5481279"/>
            <a:ext cx="802313" cy="469977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BB50491-AA8D-4FB2-85FB-3B004F5E03AD}"/>
              </a:ext>
            </a:extLst>
          </p:cNvPr>
          <p:cNvSpPr/>
          <p:nvPr/>
        </p:nvSpPr>
        <p:spPr>
          <a:xfrm rot="13687370">
            <a:off x="3254785" y="4007640"/>
            <a:ext cx="943418" cy="526768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91BC2E-B5C4-44E3-99B0-63086258A7FD}"/>
              </a:ext>
            </a:extLst>
          </p:cNvPr>
          <p:cNvGrpSpPr/>
          <p:nvPr/>
        </p:nvGrpSpPr>
        <p:grpSpPr>
          <a:xfrm>
            <a:off x="4430422" y="41394"/>
            <a:ext cx="1863849" cy="1981252"/>
            <a:chOff x="3676862" y="-27972"/>
            <a:chExt cx="1863849" cy="19812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8DDAFD0-3CC5-4237-AD0A-23212973D6A2}"/>
                </a:ext>
              </a:extLst>
            </p:cNvPr>
            <p:cNvSpPr/>
            <p:nvPr/>
          </p:nvSpPr>
          <p:spPr>
            <a:xfrm>
              <a:off x="3676862" y="-27972"/>
              <a:ext cx="1863849" cy="198125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4F02993F-C91D-47CF-85D7-156348A66633}"/>
                </a:ext>
              </a:extLst>
            </p:cNvPr>
            <p:cNvSpPr txBox="1"/>
            <p:nvPr/>
          </p:nvSpPr>
          <p:spPr>
            <a:xfrm>
              <a:off x="3949816" y="262176"/>
              <a:ext cx="1317941" cy="1400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জন্ম-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১৮২০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3DD4A62-BF3E-4168-88F2-0A9BD3B4EE1A}"/>
              </a:ext>
            </a:extLst>
          </p:cNvPr>
          <p:cNvSpPr/>
          <p:nvPr/>
        </p:nvSpPr>
        <p:spPr>
          <a:xfrm>
            <a:off x="2378007" y="1971557"/>
            <a:ext cx="1889521" cy="1889521"/>
          </a:xfrm>
          <a:custGeom>
            <a:avLst/>
            <a:gdLst>
              <a:gd name="connsiteX0" fmla="*/ 0 w 1889521"/>
              <a:gd name="connsiteY0" fmla="*/ 944761 h 1889521"/>
              <a:gd name="connsiteX1" fmla="*/ 944761 w 1889521"/>
              <a:gd name="connsiteY1" fmla="*/ 0 h 1889521"/>
              <a:gd name="connsiteX2" fmla="*/ 1889522 w 1889521"/>
              <a:gd name="connsiteY2" fmla="*/ 944761 h 1889521"/>
              <a:gd name="connsiteX3" fmla="*/ 944761 w 1889521"/>
              <a:gd name="connsiteY3" fmla="*/ 1889522 h 1889521"/>
              <a:gd name="connsiteX4" fmla="*/ 0 w 1889521"/>
              <a:gd name="connsiteY4" fmla="*/ 944761 h 188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521" h="1889521">
                <a:moveTo>
                  <a:pt x="0" y="944761"/>
                </a:moveTo>
                <a:cubicBezTo>
                  <a:pt x="0" y="422984"/>
                  <a:pt x="422984" y="0"/>
                  <a:pt x="944761" y="0"/>
                </a:cubicBezTo>
                <a:cubicBezTo>
                  <a:pt x="1466538" y="0"/>
                  <a:pt x="1889522" y="422984"/>
                  <a:pt x="1889522" y="944761"/>
                </a:cubicBezTo>
                <a:cubicBezTo>
                  <a:pt x="1889522" y="1466538"/>
                  <a:pt x="1466538" y="1889522"/>
                  <a:pt x="944761" y="1889522"/>
                </a:cubicBezTo>
                <a:cubicBezTo>
                  <a:pt x="422984" y="1889522"/>
                  <a:pt x="0" y="1466538"/>
                  <a:pt x="0" y="944761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6244" tIns="326244" rIns="326244" bIns="326244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endParaRPr lang="en-US" sz="39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F7107CA-7B78-4BB1-AC68-94534950F784}"/>
              </a:ext>
            </a:extLst>
          </p:cNvPr>
          <p:cNvSpPr/>
          <p:nvPr/>
        </p:nvSpPr>
        <p:spPr>
          <a:xfrm rot="19425378">
            <a:off x="3752910" y="1650460"/>
            <a:ext cx="802313" cy="469977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2E995A-7B92-4B5B-8359-76E86C339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50" y="2186122"/>
            <a:ext cx="2392198" cy="18895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123408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CA4595-0AEB-4E24-962C-F39968A3C847}"/>
              </a:ext>
            </a:extLst>
          </p:cNvPr>
          <p:cNvSpPr/>
          <p:nvPr/>
        </p:nvSpPr>
        <p:spPr>
          <a:xfrm rot="-60000">
            <a:off x="2231194" y="1398990"/>
            <a:ext cx="720468" cy="18756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chemeClr val="bg2">
                <a:lumMod val="90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C35A16-7242-402C-9110-F23730DA6D3C}"/>
              </a:ext>
            </a:extLst>
          </p:cNvPr>
          <p:cNvSpPr/>
          <p:nvPr/>
        </p:nvSpPr>
        <p:spPr>
          <a:xfrm>
            <a:off x="2682240" y="1899920"/>
            <a:ext cx="6177280" cy="87376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হার্বার্ট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স্পেন্সার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/>
              </a:rPr>
              <a:t>গ্রন্থ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309BF-688C-4CEB-91C5-84B514F86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9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1C170-962E-4480-8F60-C61BB966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D96176-6A0E-4BDD-8C77-04A8E3E06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" y="929640"/>
            <a:ext cx="4024313" cy="5273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E37FF-3BC9-417B-AB98-FE6F10250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58" y="929640"/>
            <a:ext cx="3921760" cy="5273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54F79-D25C-43B4-B115-3354AA2FCB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r="32796"/>
          <a:stretch/>
        </p:blipFill>
        <p:spPr>
          <a:xfrm>
            <a:off x="8478044" y="929640"/>
            <a:ext cx="3536633" cy="5273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82F11-CB4A-4041-BC2C-7D33A1647C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277</Words>
  <Application>Microsoft Office PowerPoint</Application>
  <PresentationFormat>Widescreen</PresentationFormat>
  <Paragraphs>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Umma Habiba</dc:creator>
  <cp:lastModifiedBy>Umma Habiba</cp:lastModifiedBy>
  <cp:revision>4</cp:revision>
  <dcterms:created xsi:type="dcterms:W3CDTF">2021-01-08T12:18:17Z</dcterms:created>
  <dcterms:modified xsi:type="dcterms:W3CDTF">2021-01-15T13:09:08Z</dcterms:modified>
</cp:coreProperties>
</file>