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91" r:id="rId3"/>
    <p:sldId id="292" r:id="rId4"/>
    <p:sldId id="293" r:id="rId5"/>
    <p:sldId id="299" r:id="rId6"/>
    <p:sldId id="294" r:id="rId7"/>
    <p:sldId id="295" r:id="rId8"/>
    <p:sldId id="300" r:id="rId9"/>
    <p:sldId id="301" r:id="rId10"/>
    <p:sldId id="296" r:id="rId11"/>
    <p:sldId id="298" r:id="rId12"/>
  </p:sldIdLst>
  <p:sldSz cx="13004800" cy="7315200"/>
  <p:notesSz cx="6858000" cy="9144000"/>
  <p:defaultTextStyle>
    <a:defPPr>
      <a:defRPr lang="en-US"/>
    </a:defPPr>
    <a:lvl1pPr marL="0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803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5606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8410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1213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4016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6819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9622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2426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50" y="72"/>
      </p:cViewPr>
      <p:guideLst>
        <p:guide orient="horz" pos="2304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1197187"/>
            <a:ext cx="975360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42174"/>
            <a:ext cx="975360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9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0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0" y="389467"/>
            <a:ext cx="2804160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0" y="389467"/>
            <a:ext cx="8249920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6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307" y="1823721"/>
            <a:ext cx="11216640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307" y="4895428"/>
            <a:ext cx="11216640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8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4080" y="1947333"/>
            <a:ext cx="552704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3680" y="1947333"/>
            <a:ext cx="552704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7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389467"/>
            <a:ext cx="1121664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775" y="1793241"/>
            <a:ext cx="5501639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775" y="2672080"/>
            <a:ext cx="5501639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3680" y="1793241"/>
            <a:ext cx="5528734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3680" y="2672080"/>
            <a:ext cx="5528734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7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9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487680"/>
            <a:ext cx="419438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734" y="1053254"/>
            <a:ext cx="6583680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194560"/>
            <a:ext cx="419438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72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774" y="487680"/>
            <a:ext cx="419438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734" y="1053254"/>
            <a:ext cx="6583680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774" y="2194560"/>
            <a:ext cx="419438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4080" y="389467"/>
            <a:ext cx="11216640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80" y="1947333"/>
            <a:ext cx="11216640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4080" y="6780107"/>
            <a:ext cx="29260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7401-48C0-4D40-88B0-E0F49A508970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840" y="6780107"/>
            <a:ext cx="438912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4640" y="6780107"/>
            <a:ext cx="292608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A865-86E6-4DEE-B0F7-91F042A651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5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3916060" y="5709998"/>
            <a:ext cx="8347587" cy="918158"/>
          </a:xfrm>
          <a:prstGeom prst="round2Diag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54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5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(Opportunity Cost)</a:t>
            </a:r>
            <a:endParaRPr lang="en-US" sz="54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786" y="587911"/>
            <a:ext cx="8096137" cy="47657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76335" y="4247535"/>
            <a:ext cx="4070555" cy="4277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5269588" y="5698901"/>
            <a:ext cx="4228192" cy="1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V="1">
            <a:off x="5299630" y="1715913"/>
            <a:ext cx="15052" cy="3982988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9519343" y="5512533"/>
            <a:ext cx="2230099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X </a:t>
            </a:r>
            <a:r>
              <a:rPr lang="en-SG" sz="2489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দ্রব্যের</a:t>
            </a:r>
            <a:r>
              <a:rPr lang="en-SG" sz="2489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489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endParaRPr lang="en-US" sz="2489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8358" y="1152994"/>
            <a:ext cx="2223687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Y </a:t>
            </a:r>
            <a:r>
              <a:rPr lang="en-SG" sz="2489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দ্রব্যের</a:t>
            </a:r>
            <a:r>
              <a:rPr lang="en-SG" sz="2489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489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endParaRPr lang="en-US" sz="2489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09443" y="5503231"/>
            <a:ext cx="415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3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০</a:t>
            </a:r>
            <a:endParaRPr lang="en-US" sz="32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9622" y="2021789"/>
            <a:ext cx="373820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A</a:t>
            </a:r>
            <a:endParaRPr lang="en-US" sz="2489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65682" y="2003290"/>
            <a:ext cx="360996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B</a:t>
            </a:r>
            <a:endParaRPr lang="en-US" sz="2489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55455" y="2782479"/>
            <a:ext cx="356188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C</a:t>
            </a:r>
            <a:endParaRPr lang="en-US" sz="2489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2920060" y="2254331"/>
            <a:ext cx="4744766" cy="6014800"/>
          </a:xfrm>
          <a:prstGeom prst="arc">
            <a:avLst>
              <a:gd name="adj1" fmla="val 16200000"/>
              <a:gd name="adj2" fmla="val 681465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89"/>
          </a:p>
        </p:txBody>
      </p:sp>
      <p:sp>
        <p:nvSpPr>
          <p:cNvPr id="13" name="Rectangle 12"/>
          <p:cNvSpPr/>
          <p:nvPr/>
        </p:nvSpPr>
        <p:spPr>
          <a:xfrm>
            <a:off x="7508195" y="5790489"/>
            <a:ext cx="343364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E</a:t>
            </a:r>
            <a:endParaRPr lang="en-US" sz="2489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99270" y="3128671"/>
            <a:ext cx="175093" cy="1375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9"/>
          </a:p>
        </p:txBody>
      </p:sp>
      <p:sp>
        <p:nvSpPr>
          <p:cNvPr id="15" name="Oval 14"/>
          <p:cNvSpPr/>
          <p:nvPr/>
        </p:nvSpPr>
        <p:spPr>
          <a:xfrm>
            <a:off x="6146684" y="2451339"/>
            <a:ext cx="175093" cy="1375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9"/>
          </a:p>
        </p:txBody>
      </p:sp>
      <p:cxnSp>
        <p:nvCxnSpPr>
          <p:cNvPr id="17" name="Straight Connector 16"/>
          <p:cNvCxnSpPr/>
          <p:nvPr/>
        </p:nvCxnSpPr>
        <p:spPr>
          <a:xfrm>
            <a:off x="6234230" y="2496494"/>
            <a:ext cx="0" cy="3202407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865182" y="2356377"/>
            <a:ext cx="481222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Y</a:t>
            </a:r>
            <a:r>
              <a:rPr lang="en-SG" sz="1778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1</a:t>
            </a:r>
            <a:endParaRPr lang="en-US" sz="1778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5284578" y="2511545"/>
            <a:ext cx="949652" cy="35534"/>
          </a:xfrm>
          <a:prstGeom prst="line">
            <a:avLst/>
          </a:prstGeom>
          <a:ln w="3810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991085" y="5760388"/>
            <a:ext cx="487634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X</a:t>
            </a:r>
            <a:r>
              <a:rPr lang="en-SG" sz="1778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1</a:t>
            </a:r>
            <a:endParaRPr lang="en-US" sz="1778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13572" y="5790489"/>
            <a:ext cx="487634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X</a:t>
            </a:r>
            <a:r>
              <a:rPr lang="en-SG" sz="1778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2</a:t>
            </a:r>
            <a:endParaRPr lang="en-US" sz="1778" dirty="0">
              <a:solidFill>
                <a:srgbClr val="00FFFF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22333" y="3010239"/>
            <a:ext cx="481222" cy="475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Y</a:t>
            </a:r>
            <a:r>
              <a:rPr lang="en-SG" sz="1778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2</a:t>
            </a:r>
            <a:endParaRPr lang="en-US" sz="1778" dirty="0">
              <a:solidFill>
                <a:srgbClr val="00FFFF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6955455" y="3191529"/>
            <a:ext cx="10528" cy="2507372"/>
          </a:xfrm>
          <a:prstGeom prst="line">
            <a:avLst/>
          </a:pr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314682" y="3175942"/>
            <a:ext cx="1672135" cy="31173"/>
          </a:xfrm>
          <a:prstGeom prst="line">
            <a:avLst/>
          </a:pr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ight Arrow 37"/>
          <p:cNvSpPr/>
          <p:nvPr/>
        </p:nvSpPr>
        <p:spPr>
          <a:xfrm>
            <a:off x="6321777" y="5192890"/>
            <a:ext cx="577493" cy="3103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9"/>
          </a:p>
        </p:txBody>
      </p:sp>
      <p:sp>
        <p:nvSpPr>
          <p:cNvPr id="39" name="Down Arrow 38"/>
          <p:cNvSpPr/>
          <p:nvPr/>
        </p:nvSpPr>
        <p:spPr>
          <a:xfrm>
            <a:off x="5569191" y="2634078"/>
            <a:ext cx="332519" cy="49325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9"/>
          </a:p>
        </p:txBody>
      </p:sp>
      <p:sp>
        <p:nvSpPr>
          <p:cNvPr id="40" name="Rectangle 39"/>
          <p:cNvSpPr/>
          <p:nvPr/>
        </p:nvSpPr>
        <p:spPr>
          <a:xfrm>
            <a:off x="7505701" y="1762644"/>
            <a:ext cx="4620176" cy="858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X</a:t>
            </a:r>
            <a:r>
              <a:rPr lang="en-SG" sz="2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1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X</a:t>
            </a:r>
            <a:r>
              <a:rPr lang="en-SG" sz="2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2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489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পরিমাণ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X </a:t>
            </a:r>
            <a:r>
              <a:rPr lang="en-SG" sz="2489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489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উৎপাদনের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pPr algn="ctr"/>
            <a:r>
              <a:rPr lang="en-SG" sz="2489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489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Y</a:t>
            </a:r>
            <a:r>
              <a:rPr lang="en-SG" sz="2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1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Y</a:t>
            </a:r>
            <a:r>
              <a:rPr lang="en-SG" sz="2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2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489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পরিমাণ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Y </a:t>
            </a:r>
            <a:r>
              <a:rPr lang="en-SG" sz="2489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</a:t>
            </a:r>
            <a:r>
              <a:rPr lang="en-SG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2489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2" grpId="0" animBg="1"/>
      <p:bldP spid="13" grpId="0"/>
      <p:bldP spid="14" grpId="0" animBg="1"/>
      <p:bldP spid="15" grpId="0" animBg="1"/>
      <p:bldP spid="21" grpId="0"/>
      <p:bldP spid="20" grpId="0"/>
      <p:bldP spid="22" grpId="0"/>
      <p:bldP spid="23" grpId="0"/>
      <p:bldP spid="38" grpId="0" animBg="1"/>
      <p:bldP spid="39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2615" y="1948025"/>
            <a:ext cx="8564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Classroom for Economics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88076" y="3828027"/>
            <a:ext cx="2936569" cy="1405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8533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endParaRPr lang="en-US" sz="8533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4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4921951" y="1322531"/>
            <a:ext cx="6095999" cy="918158"/>
          </a:xfrm>
          <a:prstGeom prst="round2Diag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3911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3911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(Opportunity Cost)</a:t>
            </a:r>
            <a:endParaRPr lang="en-US" sz="3911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4536" y="2632435"/>
            <a:ext cx="6970831" cy="3347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গেলে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অন্য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দ্রব্যের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যে-পরিমাণ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ত্যাগ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তাকে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উৎপাদিত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দ্রব্যের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ব্যয়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pPr algn="just"/>
            <a:endParaRPr lang="en-SG" sz="3022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just"/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দ্রব্যের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অতিরিক্ত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একক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গেলে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অন্য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দ্রব্যের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যেপরিমাণ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ত্যাগ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তাকে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উৎপাদিত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দ্রব্যের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022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বলে</a:t>
            </a:r>
            <a:r>
              <a:rPr lang="en-SG" sz="3022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3022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4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3" y="1339614"/>
            <a:ext cx="3447861" cy="246788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1689" dirty="0"/>
          </a:p>
        </p:txBody>
      </p:sp>
      <p:sp>
        <p:nvSpPr>
          <p:cNvPr id="4" name="Rectangle 3"/>
          <p:cNvSpPr/>
          <p:nvPr/>
        </p:nvSpPr>
        <p:spPr>
          <a:xfrm>
            <a:off x="4949373" y="2092209"/>
            <a:ext cx="1658390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7111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জমি</a:t>
            </a:r>
            <a:endParaRPr lang="en-US" sz="7111" dirty="0"/>
          </a:p>
        </p:txBody>
      </p:sp>
      <p:sp>
        <p:nvSpPr>
          <p:cNvPr id="5" name="Rectangle 4"/>
          <p:cNvSpPr/>
          <p:nvPr/>
        </p:nvSpPr>
        <p:spPr>
          <a:xfrm>
            <a:off x="8534402" y="1484823"/>
            <a:ext cx="2582758" cy="63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556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ধান</a:t>
            </a:r>
            <a:r>
              <a:rPr lang="en-SG" sz="3556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অথবা</a:t>
            </a:r>
            <a:r>
              <a:rPr lang="en-SG" sz="3556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পাট</a:t>
            </a:r>
            <a:endParaRPr lang="en-US" sz="3556" dirty="0"/>
          </a:p>
        </p:txBody>
      </p:sp>
      <p:sp>
        <p:nvSpPr>
          <p:cNvPr id="6" name="Right Arrow 5"/>
          <p:cNvSpPr/>
          <p:nvPr/>
        </p:nvSpPr>
        <p:spPr>
          <a:xfrm>
            <a:off x="7556030" y="1581925"/>
            <a:ext cx="948267" cy="34472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9"/>
          </a:p>
        </p:txBody>
      </p:sp>
      <p:sp>
        <p:nvSpPr>
          <p:cNvPr id="7" name="Rectangle 6"/>
          <p:cNvSpPr/>
          <p:nvPr/>
        </p:nvSpPr>
        <p:spPr>
          <a:xfrm>
            <a:off x="8059132" y="2354080"/>
            <a:ext cx="223009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ধান</a:t>
            </a:r>
            <a:r>
              <a:rPr lang="en-SG" sz="32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= ৩০ </a:t>
            </a:r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মণ</a:t>
            </a:r>
            <a:endParaRPr lang="en-SG" sz="3200" dirty="0">
              <a:solidFill>
                <a:srgbClr val="FFFF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অথবা</a:t>
            </a:r>
            <a:r>
              <a:rPr lang="en-SG" sz="32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</a:p>
          <a:p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পাট</a:t>
            </a:r>
            <a:r>
              <a:rPr lang="en-SG" sz="32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= ২০ </a:t>
            </a:r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মণ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2429" y="4666076"/>
            <a:ext cx="7146508" cy="14053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2844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২০ </a:t>
            </a:r>
            <a:r>
              <a:rPr lang="en-SG" sz="2844" dirty="0" err="1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মণ</a:t>
            </a:r>
            <a:r>
              <a:rPr lang="en-SG" sz="2844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পাট</a:t>
            </a:r>
            <a:r>
              <a:rPr lang="en-SG" sz="2844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উৎপাদনের</a:t>
            </a:r>
            <a:r>
              <a:rPr lang="en-SG" sz="2844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2844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SG" sz="2844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৩০ </a:t>
            </a:r>
            <a:r>
              <a:rPr lang="en-SG" sz="2844" dirty="0" err="1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মণ</a:t>
            </a:r>
            <a:r>
              <a:rPr lang="en-SG" sz="2844" dirty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ধান</a:t>
            </a:r>
            <a:r>
              <a:rPr lang="en-SG" sz="2844" dirty="0" smtClean="0">
                <a:solidFill>
                  <a:srgbClr val="00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endParaRPr lang="en-SG" sz="2844" dirty="0">
              <a:solidFill>
                <a:srgbClr val="00FFFF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৩০ </a:t>
            </a:r>
            <a:r>
              <a:rPr lang="en-SG" sz="2844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মণ</a:t>
            </a:r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ধান</a:t>
            </a:r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উৎপাদনের</a:t>
            </a:r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২০ </a:t>
            </a:r>
            <a:r>
              <a:rPr lang="en-SG" sz="2844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মণ</a:t>
            </a:r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পাট</a:t>
            </a:r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2844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5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7266" y="1655702"/>
            <a:ext cx="3178038" cy="25841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sz="1689" dirty="0"/>
          </a:p>
        </p:txBody>
      </p:sp>
      <p:sp>
        <p:nvSpPr>
          <p:cNvPr id="3" name="Rectangle 2"/>
          <p:cNvSpPr/>
          <p:nvPr/>
        </p:nvSpPr>
        <p:spPr>
          <a:xfrm>
            <a:off x="4949373" y="2408297"/>
            <a:ext cx="1658390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7111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জমি</a:t>
            </a:r>
            <a:endParaRPr lang="en-US" sz="7111" dirty="0"/>
          </a:p>
        </p:txBody>
      </p:sp>
      <p:sp>
        <p:nvSpPr>
          <p:cNvPr id="4" name="Rectangle 3"/>
          <p:cNvSpPr/>
          <p:nvPr/>
        </p:nvSpPr>
        <p:spPr>
          <a:xfrm>
            <a:off x="8534402" y="1800911"/>
            <a:ext cx="2582758" cy="6395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556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ধান</a:t>
            </a:r>
            <a:r>
              <a:rPr lang="en-SG" sz="3556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অথবা</a:t>
            </a:r>
            <a:r>
              <a:rPr lang="en-SG" sz="3556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পাট</a:t>
            </a:r>
            <a:endParaRPr lang="en-US" sz="3556" dirty="0"/>
          </a:p>
        </p:txBody>
      </p:sp>
      <p:sp>
        <p:nvSpPr>
          <p:cNvPr id="5" name="Right Arrow 4"/>
          <p:cNvSpPr/>
          <p:nvPr/>
        </p:nvSpPr>
        <p:spPr>
          <a:xfrm>
            <a:off x="7556030" y="1898013"/>
            <a:ext cx="948267" cy="34472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9"/>
          </a:p>
        </p:txBody>
      </p:sp>
      <p:sp>
        <p:nvSpPr>
          <p:cNvPr id="6" name="Rectangle 5"/>
          <p:cNvSpPr/>
          <p:nvPr/>
        </p:nvSpPr>
        <p:spPr>
          <a:xfrm>
            <a:off x="8059132" y="2670168"/>
            <a:ext cx="358143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ধান</a:t>
            </a:r>
            <a:r>
              <a:rPr lang="en-SG" sz="32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= ১২০০০/- </a:t>
            </a:r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en-SG" sz="32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</a:p>
          <a:p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অথবা</a:t>
            </a:r>
            <a:r>
              <a:rPr lang="en-SG" sz="32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</a:t>
            </a:r>
          </a:p>
          <a:p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পাট</a:t>
            </a:r>
            <a:r>
              <a:rPr lang="en-SG" sz="32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= ৮০০০/- </a:t>
            </a:r>
            <a:r>
              <a:rPr lang="en-SG" sz="3200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en-SG" sz="3200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62429" y="4982164"/>
            <a:ext cx="7156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2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পাট</a:t>
            </a:r>
            <a:r>
              <a:rPr lang="en-SG" sz="3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উৎপাদনের</a:t>
            </a:r>
            <a:r>
              <a:rPr lang="en-SG" sz="3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3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SG" sz="3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৪০০০/- </a:t>
            </a:r>
            <a:r>
              <a:rPr lang="en-SG" sz="3200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টাকা</a:t>
            </a:r>
            <a:r>
              <a:rPr lang="en-SG" sz="3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427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4721" y="2303541"/>
            <a:ext cx="7676444" cy="2828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SG" sz="3556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অধ্যাপক</a:t>
            </a:r>
            <a:r>
              <a:rPr lang="en-SG" sz="3556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বেনহামের</a:t>
            </a:r>
            <a:r>
              <a:rPr lang="en-SG" sz="3556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মতে</a:t>
            </a:r>
            <a:r>
              <a:rPr lang="en-SG" sz="3556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‘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কোনো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উৎপাদনের</a:t>
            </a:r>
            <a:r>
              <a:rPr lang="en-SG" sz="3556" dirty="0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হচ্ছে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তার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সর্বোত্তম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বিকল্প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দ্রব্যটির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পরিহারের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ব্যয়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যা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একই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পরিমাণ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উপকরণ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ব্যবহার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করে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করা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556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যেত</a:t>
            </a:r>
            <a:r>
              <a:rPr lang="en-SG" sz="3556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।’</a:t>
            </a:r>
            <a:endParaRPr lang="en-US" sz="3556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8253" y="683219"/>
            <a:ext cx="8937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SG" sz="3200" u="sng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3200" u="sng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u="sng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সম্ভাবনা</a:t>
            </a:r>
            <a:r>
              <a:rPr lang="en-SG" sz="3200" u="sng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u="sng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সূচি</a:t>
            </a:r>
            <a:r>
              <a:rPr lang="en-SG" sz="3200" u="sng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u="sng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এবং</a:t>
            </a:r>
            <a:r>
              <a:rPr lang="en-SG" sz="3200" u="sng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u="sng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রেখার</a:t>
            </a:r>
            <a:r>
              <a:rPr lang="en-SG" sz="3200" u="sng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u="sng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সাহায্যে</a:t>
            </a:r>
            <a:r>
              <a:rPr lang="en-SG" sz="3200" u="sng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u="sng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সুযোগব্যয়ের</a:t>
            </a:r>
            <a:r>
              <a:rPr lang="en-SG" sz="3200" u="sng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u="sng" dirty="0" err="1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ব্যাখা</a:t>
            </a:r>
            <a:endParaRPr lang="en-US" sz="3200" u="sn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2996"/>
              </p:ext>
            </p:extLst>
          </p:nvPr>
        </p:nvGraphicFramePr>
        <p:xfrm>
          <a:off x="4538669" y="2346130"/>
          <a:ext cx="7123472" cy="435089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80868">
                  <a:extLst>
                    <a:ext uri="{9D8B030D-6E8A-4147-A177-3AD203B41FA5}">
                      <a16:colId xmlns:a16="http://schemas.microsoft.com/office/drawing/2014/main" val="2807451539"/>
                    </a:ext>
                  </a:extLst>
                </a:gridCol>
                <a:gridCol w="1780868">
                  <a:extLst>
                    <a:ext uri="{9D8B030D-6E8A-4147-A177-3AD203B41FA5}">
                      <a16:colId xmlns:a16="http://schemas.microsoft.com/office/drawing/2014/main" val="3008980792"/>
                    </a:ext>
                  </a:extLst>
                </a:gridCol>
                <a:gridCol w="1780868">
                  <a:extLst>
                    <a:ext uri="{9D8B030D-6E8A-4147-A177-3AD203B41FA5}">
                      <a16:colId xmlns:a16="http://schemas.microsoft.com/office/drawing/2014/main" val="2989509544"/>
                    </a:ext>
                  </a:extLst>
                </a:gridCol>
                <a:gridCol w="1780868">
                  <a:extLst>
                    <a:ext uri="{9D8B030D-6E8A-4147-A177-3AD203B41FA5}">
                      <a16:colId xmlns:a16="http://schemas.microsoft.com/office/drawing/2014/main" val="3825274579"/>
                    </a:ext>
                  </a:extLst>
                </a:gridCol>
              </a:tblGrid>
              <a:tr h="896494">
                <a:tc>
                  <a:txBody>
                    <a:bodyPr/>
                    <a:lstStyle/>
                    <a:p>
                      <a:pPr algn="ctr"/>
                      <a:r>
                        <a:rPr lang="en-SG" sz="250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সংমিশ্রণ</a:t>
                      </a:r>
                      <a:endParaRPr lang="en-US" sz="2500" b="0" u="none" dirty="0">
                        <a:solidFill>
                          <a:srgbClr val="FF0000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500" u="none" dirty="0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X </a:t>
                      </a:r>
                      <a:r>
                        <a:rPr lang="en-SG" sz="250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দ্রব্যের</a:t>
                      </a:r>
                      <a:r>
                        <a:rPr lang="en-SG" sz="2500" u="none" dirty="0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SG" sz="250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উৎপাদন</a:t>
                      </a:r>
                      <a:endParaRPr lang="en-US" sz="2500" b="0" u="none" dirty="0">
                        <a:solidFill>
                          <a:srgbClr val="FF0000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500" u="none" dirty="0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Y </a:t>
                      </a:r>
                      <a:r>
                        <a:rPr lang="en-SG" sz="250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দ্রব্যের</a:t>
                      </a:r>
                      <a:r>
                        <a:rPr lang="en-SG" sz="2500" u="none" dirty="0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SG" sz="250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উৎপাদন</a:t>
                      </a:r>
                      <a:endParaRPr lang="en-US" sz="2500" b="0" u="none" dirty="0">
                        <a:solidFill>
                          <a:srgbClr val="FF0000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80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সুযোগব্যয়</a:t>
                      </a:r>
                      <a:endParaRPr lang="en-US" sz="2500" b="0" u="none" dirty="0">
                        <a:solidFill>
                          <a:srgbClr val="FF0000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2526405171"/>
                  </a:ext>
                </a:extLst>
              </a:tr>
              <a:tr h="663120"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A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০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১২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2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-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1635768010"/>
                  </a:ext>
                </a:extLst>
              </a:tr>
              <a:tr h="663120"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B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১১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2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 </a:t>
                      </a:r>
                      <a:r>
                        <a:rPr lang="en-SG" sz="3200" u="none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একক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2203123315"/>
                  </a:ext>
                </a:extLst>
              </a:tr>
              <a:tr h="663120"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C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২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৯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2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২ </a:t>
                      </a:r>
                      <a:r>
                        <a:rPr lang="en-SG" sz="3200" u="none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একক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4083423303"/>
                  </a:ext>
                </a:extLst>
              </a:tr>
              <a:tr h="663120"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D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৩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৬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2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৩ </a:t>
                      </a:r>
                      <a:r>
                        <a:rPr lang="en-SG" sz="3200" u="none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একক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1543391879"/>
                  </a:ext>
                </a:extLst>
              </a:tr>
              <a:tr h="663120"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E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৪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40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০</a:t>
                      </a:r>
                      <a:endParaRPr lang="en-US" sz="40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32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৬ </a:t>
                      </a:r>
                      <a:r>
                        <a:rPr lang="en-SG" sz="3200" u="none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একক</a:t>
                      </a:r>
                      <a:endParaRPr lang="en-US" sz="32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84324912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74302" y="1542053"/>
            <a:ext cx="6652205" cy="530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2844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সম্ভাবনা</a:t>
            </a:r>
            <a:r>
              <a:rPr lang="en-SG" sz="2844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সূচির</a:t>
            </a:r>
            <a:r>
              <a:rPr lang="en-SG" sz="2844" dirty="0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সাহায্যে</a:t>
            </a:r>
            <a:r>
              <a:rPr lang="en-SG" sz="2844" dirty="0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সুযোগব্যয়ের</a:t>
            </a:r>
            <a:r>
              <a:rPr lang="en-SG" sz="2844" dirty="0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2844" dirty="0" err="1" smtClean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ব্যাখ্যা</a:t>
            </a:r>
            <a:endParaRPr lang="en-US" sz="2844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3542929" y="815512"/>
            <a:ext cx="7392633" cy="5811868"/>
            <a:chOff x="5047678" y="427069"/>
            <a:chExt cx="8316712" cy="6538351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5606484" y="6360461"/>
              <a:ext cx="5317066" cy="0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V="1">
              <a:off x="5623417" y="874064"/>
              <a:ext cx="0" cy="5486398"/>
            </a:xfrm>
            <a:prstGeom prst="straightConnector1">
              <a:avLst/>
            </a:prstGeom>
            <a:ln w="5715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6588618" y="6157262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7503018" y="6140332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8417413" y="6174197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9331823" y="6191133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0246215" y="6174198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V="1">
              <a:off x="5640351" y="5598471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V="1">
              <a:off x="5657286" y="4988876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V="1">
              <a:off x="5657289" y="4379278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V="1">
              <a:off x="5640355" y="3769681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V="1">
              <a:off x="5640358" y="3143148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V="1">
              <a:off x="5657293" y="2550481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V="1">
              <a:off x="5640360" y="1940879"/>
              <a:ext cx="0" cy="40639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10855529" y="6149779"/>
              <a:ext cx="2508861" cy="534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489" dirty="0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X </a:t>
              </a:r>
              <a:r>
                <a:rPr lang="en-SG" sz="2489" dirty="0" err="1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দ্রব্যের</a:t>
              </a:r>
              <a:r>
                <a:rPr lang="en-SG" sz="2489" dirty="0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 </a:t>
              </a:r>
              <a:r>
                <a:rPr lang="en-SG" sz="2489" dirty="0" err="1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উৎপাদন</a:t>
              </a:r>
              <a:endParaRPr lang="en-US" sz="2489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27214" y="427069"/>
              <a:ext cx="2501648" cy="534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489" dirty="0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Y </a:t>
              </a:r>
              <a:r>
                <a:rPr lang="en-SG" sz="2489" dirty="0" err="1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দ্রব্যের</a:t>
              </a:r>
              <a:r>
                <a:rPr lang="en-SG" sz="2489" dirty="0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 </a:t>
              </a:r>
              <a:r>
                <a:rPr lang="en-SG" sz="2489" dirty="0" err="1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উৎপাদন</a:t>
              </a:r>
              <a:endParaRPr lang="en-US" sz="2489" dirty="0">
                <a:solidFill>
                  <a:srgbClr val="FFFF00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84458" y="6140332"/>
              <a:ext cx="467436" cy="6578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3200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০</a:t>
              </a:r>
              <a:endParaRPr lang="en-US" sz="3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47678" y="1923945"/>
              <a:ext cx="541862" cy="4105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778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১৪</a:t>
              </a:r>
            </a:p>
            <a:p>
              <a:endParaRPr lang="en-SG" sz="1778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  <a:p>
              <a:r>
                <a:rPr lang="en-SG" sz="1778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১২</a:t>
              </a:r>
            </a:p>
            <a:p>
              <a:endParaRPr lang="en-SG" sz="1778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  <a:p>
              <a:r>
                <a:rPr lang="en-SG" sz="1778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১০</a:t>
              </a:r>
            </a:p>
            <a:p>
              <a:endParaRPr lang="en-SG" sz="1778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  <a:p>
              <a:r>
                <a:rPr lang="en-SG" sz="1778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৮</a:t>
              </a:r>
            </a:p>
            <a:p>
              <a:endParaRPr lang="en-SG" sz="1778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  <a:p>
              <a:r>
                <a:rPr lang="en-SG" sz="1778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৬</a:t>
              </a:r>
            </a:p>
            <a:p>
              <a:endParaRPr lang="en-SG" sz="1778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  <a:p>
              <a:r>
                <a:rPr lang="en-SG" sz="1778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৪</a:t>
              </a:r>
            </a:p>
            <a:p>
              <a:endParaRPr lang="en-SG" sz="1778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  <a:p>
              <a:r>
                <a:rPr lang="en-SG" sz="1778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২</a:t>
              </a:r>
              <a:endParaRPr lang="en-US" sz="1778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427753" y="6553744"/>
              <a:ext cx="4292594" cy="4116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1778" dirty="0">
                  <a:solidFill>
                    <a:schemeClr val="bg1"/>
                  </a:solidFill>
                </a:rPr>
                <a:t>১              ২            ৩             ৪             ৫</a:t>
              </a:r>
              <a:endParaRPr lang="en-US" sz="1778" dirty="0">
                <a:solidFill>
                  <a:schemeClr val="bg1"/>
                </a:solidFill>
              </a:endParaRPr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5555678" y="2685927"/>
              <a:ext cx="135467" cy="152402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9"/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9264073" y="6292726"/>
              <a:ext cx="135467" cy="152402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9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34892" y="2299056"/>
              <a:ext cx="420547" cy="534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489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A</a:t>
              </a:r>
              <a:endParaRPr lang="en-US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 flipV="1">
              <a:off x="6588618" y="3007665"/>
              <a:ext cx="0" cy="3352795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606484" y="3007665"/>
              <a:ext cx="982134" cy="0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Connector 26"/>
            <p:cNvSpPr/>
            <p:nvPr/>
          </p:nvSpPr>
          <p:spPr>
            <a:xfrm>
              <a:off x="6520882" y="2956864"/>
              <a:ext cx="135467" cy="152402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9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758077" y="2586046"/>
              <a:ext cx="406120" cy="534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489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B</a:t>
              </a:r>
              <a:endParaRPr lang="en-US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7503018" y="3634196"/>
              <a:ext cx="0" cy="2726264"/>
            </a:xfrm>
            <a:prstGeom prst="line">
              <a:avLst/>
            </a:prstGeom>
            <a:ln w="3810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623411" y="3634196"/>
              <a:ext cx="1879607" cy="0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Connector 30"/>
            <p:cNvSpPr/>
            <p:nvPr/>
          </p:nvSpPr>
          <p:spPr>
            <a:xfrm>
              <a:off x="7435279" y="3566462"/>
              <a:ext cx="135467" cy="152402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9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92260" y="3195644"/>
              <a:ext cx="400711" cy="534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489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C</a:t>
              </a:r>
              <a:endParaRPr lang="en-US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 flipV="1">
              <a:off x="8417413" y="4565543"/>
              <a:ext cx="0" cy="1777984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623411" y="4582476"/>
              <a:ext cx="2794002" cy="0"/>
            </a:xfrm>
            <a:prstGeom prst="line">
              <a:avLst/>
            </a:prstGeom>
            <a:ln w="28575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Flowchart: Connector 34"/>
            <p:cNvSpPr/>
            <p:nvPr/>
          </p:nvSpPr>
          <p:spPr>
            <a:xfrm>
              <a:off x="8315809" y="4523208"/>
              <a:ext cx="135467" cy="152402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9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581606" y="4152390"/>
              <a:ext cx="420547" cy="534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489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D</a:t>
              </a:r>
              <a:endParaRPr lang="en-US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414577" y="5837240"/>
              <a:ext cx="386284" cy="5348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489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E</a:t>
              </a:r>
              <a:endParaRPr lang="en-US" sz="2489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5640348" y="2753666"/>
              <a:ext cx="3664596" cy="3589862"/>
            </a:xfrm>
            <a:custGeom>
              <a:avLst/>
              <a:gdLst>
                <a:gd name="connsiteX0" fmla="*/ 0 w 3792662"/>
                <a:gd name="connsiteY0" fmla="*/ 0 h 3770823"/>
                <a:gd name="connsiteX1" fmla="*/ 948266 w 3792662"/>
                <a:gd name="connsiteY1" fmla="*/ 270933 h 3770823"/>
                <a:gd name="connsiteX2" fmla="*/ 1913466 w 3792662"/>
                <a:gd name="connsiteY2" fmla="*/ 897466 h 3770823"/>
                <a:gd name="connsiteX3" fmla="*/ 2777066 w 3792662"/>
                <a:gd name="connsiteY3" fmla="*/ 1845733 h 3770823"/>
                <a:gd name="connsiteX4" fmla="*/ 3708400 w 3792662"/>
                <a:gd name="connsiteY4" fmla="*/ 3606800 h 3770823"/>
                <a:gd name="connsiteX5" fmla="*/ 3691466 w 3792662"/>
                <a:gd name="connsiteY5" fmla="*/ 3589866 h 377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92662" h="3770823">
                  <a:moveTo>
                    <a:pt x="0" y="0"/>
                  </a:moveTo>
                  <a:cubicBezTo>
                    <a:pt x="314677" y="60677"/>
                    <a:pt x="629355" y="121355"/>
                    <a:pt x="948266" y="270933"/>
                  </a:cubicBezTo>
                  <a:cubicBezTo>
                    <a:pt x="1267177" y="420511"/>
                    <a:pt x="1608666" y="634999"/>
                    <a:pt x="1913466" y="897466"/>
                  </a:cubicBezTo>
                  <a:cubicBezTo>
                    <a:pt x="2218266" y="1159933"/>
                    <a:pt x="2477910" y="1394177"/>
                    <a:pt x="2777066" y="1845733"/>
                  </a:cubicBezTo>
                  <a:cubicBezTo>
                    <a:pt x="3076222" y="2297289"/>
                    <a:pt x="3556000" y="3316111"/>
                    <a:pt x="3708400" y="3606800"/>
                  </a:cubicBezTo>
                  <a:cubicBezTo>
                    <a:pt x="3860800" y="3897489"/>
                    <a:pt x="3776133" y="3743677"/>
                    <a:pt x="3691466" y="3589866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89"/>
            </a:p>
          </p:txBody>
        </p:sp>
      </p:grp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65170"/>
              </p:ext>
            </p:extLst>
          </p:nvPr>
        </p:nvGraphicFramePr>
        <p:xfrm>
          <a:off x="7767981" y="813503"/>
          <a:ext cx="4536352" cy="330300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34088">
                  <a:extLst>
                    <a:ext uri="{9D8B030D-6E8A-4147-A177-3AD203B41FA5}">
                      <a16:colId xmlns:a16="http://schemas.microsoft.com/office/drawing/2014/main" val="2807451539"/>
                    </a:ext>
                  </a:extLst>
                </a:gridCol>
                <a:gridCol w="1134088">
                  <a:extLst>
                    <a:ext uri="{9D8B030D-6E8A-4147-A177-3AD203B41FA5}">
                      <a16:colId xmlns:a16="http://schemas.microsoft.com/office/drawing/2014/main" val="3008980792"/>
                    </a:ext>
                  </a:extLst>
                </a:gridCol>
                <a:gridCol w="1134088">
                  <a:extLst>
                    <a:ext uri="{9D8B030D-6E8A-4147-A177-3AD203B41FA5}">
                      <a16:colId xmlns:a16="http://schemas.microsoft.com/office/drawing/2014/main" val="2989509544"/>
                    </a:ext>
                  </a:extLst>
                </a:gridCol>
                <a:gridCol w="1134088">
                  <a:extLst>
                    <a:ext uri="{9D8B030D-6E8A-4147-A177-3AD203B41FA5}">
                      <a16:colId xmlns:a16="http://schemas.microsoft.com/office/drawing/2014/main" val="3825274579"/>
                    </a:ext>
                  </a:extLst>
                </a:gridCol>
              </a:tblGrid>
              <a:tr h="667240">
                <a:tc>
                  <a:txBody>
                    <a:bodyPr/>
                    <a:lstStyle/>
                    <a:p>
                      <a:pPr algn="ctr"/>
                      <a:r>
                        <a:rPr lang="en-SG" sz="2000" b="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সংমিশ্রণ</a:t>
                      </a:r>
                      <a:endParaRPr lang="en-US" sz="2000" b="0" u="none" dirty="0">
                        <a:solidFill>
                          <a:srgbClr val="FF0000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000" b="0" u="none" dirty="0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X </a:t>
                      </a:r>
                      <a:r>
                        <a:rPr lang="en-SG" sz="2000" b="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দ্রব্যের</a:t>
                      </a:r>
                      <a:r>
                        <a:rPr lang="en-SG" sz="2000" b="0" u="none" dirty="0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SG" sz="2000" b="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উৎপাদন</a:t>
                      </a:r>
                      <a:endParaRPr lang="en-US" sz="2000" b="0" u="none" dirty="0">
                        <a:solidFill>
                          <a:srgbClr val="FF0000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000" b="0" u="none" dirty="0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Y </a:t>
                      </a:r>
                      <a:r>
                        <a:rPr lang="en-SG" sz="2000" b="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দ্রব্যের</a:t>
                      </a:r>
                      <a:r>
                        <a:rPr lang="en-SG" sz="2000" b="0" u="none" dirty="0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SG" sz="2000" b="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উৎপাদন</a:t>
                      </a:r>
                      <a:endParaRPr lang="en-US" sz="2000" b="0" u="none" dirty="0">
                        <a:solidFill>
                          <a:srgbClr val="FF0000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000" b="0" u="none" dirty="0" err="1" smtClean="0">
                          <a:solidFill>
                            <a:srgbClr val="FF0000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সুযোগব্যয়</a:t>
                      </a:r>
                      <a:endParaRPr lang="en-US" sz="2000" b="0" u="none" dirty="0">
                        <a:solidFill>
                          <a:srgbClr val="FF0000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 anchor="ctr"/>
                </a:tc>
                <a:extLst>
                  <a:ext uri="{0D108BD9-81ED-4DB2-BD59-A6C34878D82A}">
                    <a16:rowId xmlns:a16="http://schemas.microsoft.com/office/drawing/2014/main" val="2526405171"/>
                  </a:ext>
                </a:extLst>
              </a:tr>
              <a:tr h="522425"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A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০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১২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-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1635768010"/>
                  </a:ext>
                </a:extLst>
              </a:tr>
              <a:tr h="522425"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B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১১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 </a:t>
                      </a:r>
                      <a:r>
                        <a:rPr lang="en-SG" sz="2400" u="none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একক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2203123315"/>
                  </a:ext>
                </a:extLst>
              </a:tr>
              <a:tr h="522425"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C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২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৯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২ </a:t>
                      </a:r>
                      <a:r>
                        <a:rPr lang="en-SG" sz="2400" u="none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একক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4083423303"/>
                  </a:ext>
                </a:extLst>
              </a:tr>
              <a:tr h="522425"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D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৩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৬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৩ </a:t>
                      </a:r>
                      <a:r>
                        <a:rPr lang="en-SG" sz="2400" u="none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একক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1543391879"/>
                  </a:ext>
                </a:extLst>
              </a:tr>
              <a:tr h="522425"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E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৪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০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u="none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৬ </a:t>
                      </a:r>
                      <a:r>
                        <a:rPr lang="en-SG" sz="2400" u="none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একক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 marL="81280" marR="81280" marT="40640" marB="40640"/>
                </a:tc>
                <a:extLst>
                  <a:ext uri="{0D108BD9-81ED-4DB2-BD59-A6C34878D82A}">
                    <a16:rowId xmlns:a16="http://schemas.microsoft.com/office/drawing/2014/main" val="843249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34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4373907" y="828594"/>
            <a:ext cx="7572282" cy="5513212"/>
            <a:chOff x="3621741" y="823666"/>
            <a:chExt cx="8161094" cy="5776270"/>
          </a:xfrm>
        </p:grpSpPr>
        <p:grpSp>
          <p:nvGrpSpPr>
            <p:cNvPr id="52" name="Group 51"/>
            <p:cNvGrpSpPr/>
            <p:nvPr/>
          </p:nvGrpSpPr>
          <p:grpSpPr>
            <a:xfrm>
              <a:off x="3691569" y="823666"/>
              <a:ext cx="8091266" cy="5513217"/>
              <a:chOff x="5837918" y="404028"/>
              <a:chExt cx="8496519" cy="6558437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>
                <a:off x="6248403" y="6536263"/>
                <a:ext cx="5317066" cy="0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V="1">
                <a:off x="6265336" y="1049866"/>
                <a:ext cx="0" cy="5486398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Rectangle 57"/>
              <p:cNvSpPr/>
              <p:nvPr/>
            </p:nvSpPr>
            <p:spPr>
              <a:xfrm>
                <a:off x="11719954" y="6272949"/>
                <a:ext cx="2614483" cy="622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SG" sz="2800" dirty="0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X </a:t>
                </a:r>
                <a:r>
                  <a:rPr lang="en-SG" sz="2800" dirty="0" err="1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দ্রব্যের</a:t>
                </a:r>
                <a:r>
                  <a:rPr lang="en-SG" sz="2800" dirty="0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SG" sz="2800" dirty="0" err="1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উৎপাদন</a:t>
                </a:r>
                <a:endParaRPr lang="en-US" sz="2800" dirty="0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131351" y="404028"/>
                <a:ext cx="2606070" cy="622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SG" sz="2800" dirty="0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Y </a:t>
                </a:r>
                <a:r>
                  <a:rPr lang="en-SG" sz="2800" dirty="0" err="1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দ্রব্যের</a:t>
                </a:r>
                <a:r>
                  <a:rPr lang="en-SG" sz="2800" dirty="0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SG" sz="2800" dirty="0" err="1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উৎপাদন</a:t>
                </a:r>
                <a:endParaRPr lang="en-US" sz="2800" dirty="0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5837918" y="6316134"/>
                <a:ext cx="44435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SG" sz="3600" dirty="0" smtClean="0">
                    <a:solidFill>
                      <a:schemeClr val="bg1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০</a:t>
                </a:r>
                <a:endParaRPr lang="en-US" sz="3600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3621741" y="1897386"/>
              <a:ext cx="529954" cy="621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800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A</a:t>
              </a:r>
              <a:endParaRPr lang="en-US" sz="28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276285" y="5978606"/>
              <a:ext cx="482980" cy="621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800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E</a:t>
              </a:r>
              <a:endParaRPr lang="en-US" sz="28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4135070" y="2224676"/>
              <a:ext cx="3366080" cy="377055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Arrow Connector 60"/>
          <p:cNvCxnSpPr/>
          <p:nvPr/>
        </p:nvCxnSpPr>
        <p:spPr>
          <a:xfrm flipV="1">
            <a:off x="6150077" y="2300748"/>
            <a:ext cx="1133281" cy="1135628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332621" y="1503931"/>
            <a:ext cx="3578513" cy="1077218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সরল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আকৃতির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</a:p>
          <a:p>
            <a:pPr algn="ctr"/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সম্ভাবনা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রেখা</a:t>
            </a:r>
            <a:endParaRPr lang="en-US" sz="32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9114503" y="2669458"/>
            <a:ext cx="14750" cy="697907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299202" y="3563068"/>
            <a:ext cx="3660099" cy="584775"/>
          </a:xfrm>
          <a:prstGeom prst="rect">
            <a:avLst/>
          </a:prstGeom>
          <a:solidFill>
            <a:srgbClr val="FF0066"/>
          </a:solidFill>
        </p:spPr>
        <p:txBody>
          <a:bodyPr wrap="square" rtlCol="0">
            <a:spAutoFit/>
          </a:bodyPr>
          <a:lstStyle/>
          <a:p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স্থির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নির্দেশিত</a:t>
            </a:r>
            <a:endParaRPr lang="en-US" sz="32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59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323835" y="755921"/>
            <a:ext cx="7956218" cy="5811602"/>
            <a:chOff x="4323835" y="755921"/>
            <a:chExt cx="7956218" cy="5811602"/>
          </a:xfrm>
        </p:grpSpPr>
        <p:grpSp>
          <p:nvGrpSpPr>
            <p:cNvPr id="2" name="Group 1"/>
            <p:cNvGrpSpPr/>
            <p:nvPr/>
          </p:nvGrpSpPr>
          <p:grpSpPr>
            <a:xfrm>
              <a:off x="4377233" y="755921"/>
              <a:ext cx="7902820" cy="5464045"/>
              <a:chOff x="5837918" y="462519"/>
              <a:chExt cx="8298635" cy="6499946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6248403" y="6536263"/>
                <a:ext cx="5317066" cy="0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Arrow Connector 3"/>
              <p:cNvCxnSpPr/>
              <p:nvPr/>
            </p:nvCxnSpPr>
            <p:spPr>
              <a:xfrm flipV="1">
                <a:off x="6265336" y="1049866"/>
                <a:ext cx="0" cy="5486398"/>
              </a:xfrm>
              <a:prstGeom prst="straightConnector1">
                <a:avLst/>
              </a:prstGeom>
              <a:ln w="5715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Rectangle 4"/>
              <p:cNvSpPr/>
              <p:nvPr/>
            </p:nvSpPr>
            <p:spPr>
              <a:xfrm>
                <a:off x="11522069" y="6237861"/>
                <a:ext cx="2614484" cy="6224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SG" sz="2800" dirty="0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X </a:t>
                </a:r>
                <a:r>
                  <a:rPr lang="en-SG" sz="2800" dirty="0" err="1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দ্রব্যের</a:t>
                </a:r>
                <a:r>
                  <a:rPr lang="en-SG" sz="2800" dirty="0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SG" sz="2800" dirty="0" err="1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উৎপাদন</a:t>
                </a:r>
                <a:endParaRPr lang="en-US" sz="2800" dirty="0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047896" y="462519"/>
                <a:ext cx="2606070" cy="6224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SG" sz="2800" dirty="0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Y </a:t>
                </a:r>
                <a:r>
                  <a:rPr lang="en-SG" sz="2800" dirty="0" err="1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দ্রব্যের</a:t>
                </a:r>
                <a:r>
                  <a:rPr lang="en-SG" sz="2800" dirty="0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 </a:t>
                </a:r>
                <a:r>
                  <a:rPr lang="en-SG" sz="2800" dirty="0" err="1">
                    <a:solidFill>
                      <a:srgbClr val="FFFF00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উৎপাদন</a:t>
                </a:r>
                <a:endParaRPr lang="en-US" sz="2800" dirty="0">
                  <a:solidFill>
                    <a:srgbClr val="FFFF00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5837918" y="6316134"/>
                <a:ext cx="444352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SG" sz="3600" dirty="0" smtClean="0">
                    <a:solidFill>
                      <a:schemeClr val="bg1"/>
                    </a:solidFill>
                    <a:latin typeface="Kalpurush" panose="02000600000000000000" pitchFamily="2" charset="0"/>
                    <a:cs typeface="Kalpurush" panose="02000600000000000000" pitchFamily="2" charset="0"/>
                  </a:rPr>
                  <a:t>০</a:t>
                </a:r>
                <a:endParaRPr lang="en-US" sz="3600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4323835" y="2050202"/>
              <a:ext cx="529954" cy="621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800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A</a:t>
              </a:r>
              <a:endParaRPr lang="en-US" sz="28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015731" y="5946193"/>
              <a:ext cx="482980" cy="621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SG" sz="2800" dirty="0">
                  <a:solidFill>
                    <a:schemeClr val="bg1"/>
                  </a:solidFill>
                  <a:latin typeface="Kalpurush" panose="02000600000000000000" pitchFamily="2" charset="0"/>
                  <a:cs typeface="Kalpurush" panose="02000600000000000000" pitchFamily="2" charset="0"/>
                </a:rPr>
                <a:t>E</a:t>
              </a:r>
              <a:endParaRPr lang="en-US" sz="28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784265" y="2433484"/>
              <a:ext cx="3430587" cy="3428204"/>
            </a:xfrm>
            <a:custGeom>
              <a:avLst/>
              <a:gdLst>
                <a:gd name="connsiteX0" fmla="*/ 0 w 1799303"/>
                <a:gd name="connsiteY0" fmla="*/ 0 h 2330245"/>
                <a:gd name="connsiteX1" fmla="*/ 501445 w 1799303"/>
                <a:gd name="connsiteY1" fmla="*/ 1519084 h 2330245"/>
                <a:gd name="connsiteX2" fmla="*/ 1799303 w 1799303"/>
                <a:gd name="connsiteY2" fmla="*/ 2330245 h 233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9303" h="2330245">
                  <a:moveTo>
                    <a:pt x="0" y="0"/>
                  </a:moveTo>
                  <a:cubicBezTo>
                    <a:pt x="100780" y="565355"/>
                    <a:pt x="201561" y="1130710"/>
                    <a:pt x="501445" y="1519084"/>
                  </a:cubicBezTo>
                  <a:cubicBezTo>
                    <a:pt x="801329" y="1907458"/>
                    <a:pt x="1300316" y="2118851"/>
                    <a:pt x="1799303" y="233024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V="1">
            <a:off x="5574890" y="3038168"/>
            <a:ext cx="1091381" cy="1203185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32287" y="1822258"/>
            <a:ext cx="5267476" cy="1077218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কেন্দ্রের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দিকে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উত্তল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আকৃতির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উৎপাদন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সম্ভাবনা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রেখা</a:t>
            </a:r>
            <a:endParaRPr lang="en-US" sz="32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804787" y="3058591"/>
            <a:ext cx="25006" cy="969124"/>
          </a:xfrm>
          <a:prstGeom prst="straightConnector1">
            <a:avLst/>
          </a:prstGeom>
          <a:ln w="5715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32287" y="4167752"/>
            <a:ext cx="4764978" cy="584775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ক্রমহ্রাসমান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সুযোগব্যয়</a:t>
            </a:r>
            <a:r>
              <a:rPr lang="en-SG" sz="32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2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নির্দেশিত</a:t>
            </a:r>
            <a:endParaRPr lang="en-US" sz="32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28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308</Words>
  <Application>Microsoft Office PowerPoint</Application>
  <PresentationFormat>Custom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Kalpurush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Lab- 22</dc:creator>
  <cp:lastModifiedBy>HP</cp:lastModifiedBy>
  <cp:revision>174</cp:revision>
  <dcterms:created xsi:type="dcterms:W3CDTF">2017-06-12T04:22:11Z</dcterms:created>
  <dcterms:modified xsi:type="dcterms:W3CDTF">2021-01-13T14:09:33Z</dcterms:modified>
</cp:coreProperties>
</file>