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633363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3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406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15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633107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74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8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08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148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288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24030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3225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CCF40B88-07EC-9743-AB45-4960507D63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4354" y="2360982"/>
            <a:ext cx="5256971" cy="39376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ibbon: Tilted Down 6">
            <a:extLst>
              <a:ext uri="{FF2B5EF4-FFF2-40B4-BE49-F238E27FC236}">
                <a16:creationId xmlns:a16="http://schemas.microsoft.com/office/drawing/2014/main" id="{AD770872-1957-B546-8975-98A50C0BED91}"/>
              </a:ext>
            </a:extLst>
          </p:cNvPr>
          <p:cNvSpPr/>
          <p:nvPr/>
        </p:nvSpPr>
        <p:spPr>
          <a:xfrm rot="10800000" flipV="1">
            <a:off x="3051418" y="262883"/>
            <a:ext cx="6342845" cy="1705893"/>
          </a:xfrm>
          <a:prstGeom prst="ribbon">
            <a:avLst>
              <a:gd name="adj1" fmla="val 27079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>
                <a:solidFill>
                  <a:srgbClr val="FF0000"/>
                </a:solidFill>
              </a:rPr>
              <a:t>WELCOME</a:t>
            </a:r>
            <a:r>
              <a:rPr lang="en-GB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029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llout: Down Arrow 3">
            <a:extLst>
              <a:ext uri="{FF2B5EF4-FFF2-40B4-BE49-F238E27FC236}">
                <a16:creationId xmlns:a16="http://schemas.microsoft.com/office/drawing/2014/main" id="{350ED130-DD35-5747-80A4-5C2F2E1F0167}"/>
              </a:ext>
            </a:extLst>
          </p:cNvPr>
          <p:cNvSpPr/>
          <p:nvPr/>
        </p:nvSpPr>
        <p:spPr>
          <a:xfrm>
            <a:off x="3262218" y="357467"/>
            <a:ext cx="7028517" cy="1603563"/>
          </a:xfrm>
          <a:prstGeom prst="downArrowCallout">
            <a:avLst>
              <a:gd name="adj1" fmla="val 0"/>
              <a:gd name="adj2" fmla="val 25000"/>
              <a:gd name="adj3" fmla="val 44403"/>
              <a:gd name="adj4" fmla="val 64977"/>
            </a:avLst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>
                <a:solidFill>
                  <a:srgbClr val="00B0F0"/>
                </a:solidFill>
              </a:rPr>
              <a:t>Pair work</a:t>
            </a:r>
            <a:endParaRPr lang="en-US" sz="3600" b="1">
              <a:solidFill>
                <a:srgbClr val="00B0F0"/>
              </a:solidFill>
            </a:endParaRPr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D666A603-D3BE-384D-857C-A752AC1F59EF}"/>
              </a:ext>
            </a:extLst>
          </p:cNvPr>
          <p:cNvSpPr/>
          <p:nvPr/>
        </p:nvSpPr>
        <p:spPr>
          <a:xfrm>
            <a:off x="6096001" y="2875212"/>
            <a:ext cx="5464734" cy="2750821"/>
          </a:xfrm>
          <a:prstGeom prst="wedgeRect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>
                <a:solidFill>
                  <a:schemeClr val="accent6">
                    <a:lumMod val="75000"/>
                  </a:schemeClr>
                </a:solidFill>
              </a:rPr>
              <a:t>Read the conversation and act it out in pairs.</a:t>
            </a:r>
            <a:endParaRPr lang="en-US" sz="32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65A96E-A819-9940-8E54-F5343EC64988}"/>
              </a:ext>
            </a:extLst>
          </p:cNvPr>
          <p:cNvSpPr txBox="1"/>
          <p:nvPr/>
        </p:nvSpPr>
        <p:spPr>
          <a:xfrm>
            <a:off x="10655672" y="570380"/>
            <a:ext cx="1536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/>
              <a:t>10 minutes </a:t>
            </a:r>
            <a:endParaRPr lang="en-US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1BC0DC59-2B55-1B4A-91A0-D1374CC6B8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7896" y="2908861"/>
            <a:ext cx="2967691" cy="275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5590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croll: Horizontal 3">
            <a:extLst>
              <a:ext uri="{FF2B5EF4-FFF2-40B4-BE49-F238E27FC236}">
                <a16:creationId xmlns:a16="http://schemas.microsoft.com/office/drawing/2014/main" id="{7C4DE43B-5DCF-384D-B6E2-D407D3E5910E}"/>
              </a:ext>
            </a:extLst>
          </p:cNvPr>
          <p:cNvSpPr/>
          <p:nvPr/>
        </p:nvSpPr>
        <p:spPr>
          <a:xfrm>
            <a:off x="2953309" y="373529"/>
            <a:ext cx="6823823" cy="2174404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>
                <a:solidFill>
                  <a:srgbClr val="00B050"/>
                </a:solidFill>
              </a:rPr>
              <a:t>Now discuss this question with your partner</a:t>
            </a:r>
            <a:endParaRPr lang="en-US" sz="3600" b="1">
              <a:solidFill>
                <a:srgbClr val="00B05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9FC54E-66B4-1741-83CC-895ACDB66483}"/>
              </a:ext>
            </a:extLst>
          </p:cNvPr>
          <p:cNvSpPr txBox="1"/>
          <p:nvPr/>
        </p:nvSpPr>
        <p:spPr>
          <a:xfrm>
            <a:off x="1512795" y="3655973"/>
            <a:ext cx="10085293" cy="156966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4800" b="1">
                <a:solidFill>
                  <a:srgbClr val="FFFF00"/>
                </a:solidFill>
              </a:rPr>
              <a:t>What does the teacher ask the students to do?</a:t>
            </a:r>
            <a:endParaRPr lang="en-US" sz="4800" b="1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11C2B9-BE54-254E-A85E-1F66BD46D98F}"/>
              </a:ext>
            </a:extLst>
          </p:cNvPr>
          <p:cNvSpPr txBox="1"/>
          <p:nvPr/>
        </p:nvSpPr>
        <p:spPr>
          <a:xfrm>
            <a:off x="10337426" y="188863"/>
            <a:ext cx="1746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/>
              <a:t>05 minutes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597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CB23B-8B7D-4B43-B413-A2470AA81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7335" y="247650"/>
            <a:ext cx="9601200" cy="1485900"/>
          </a:xfrm>
        </p:spPr>
        <p:txBody>
          <a:bodyPr/>
          <a:lstStyle/>
          <a:p>
            <a:r>
              <a:rPr lang="en-GB" sz="4800" b="1">
                <a:solidFill>
                  <a:srgbClr val="FF0000"/>
                </a:solidFill>
              </a:rPr>
              <a:t>Evaluation</a:t>
            </a:r>
            <a:r>
              <a:rPr lang="en-GB"/>
              <a:t>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F8D29-6C3F-3D48-8239-FF00F7E4B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540" y="1733550"/>
            <a:ext cx="9965018" cy="5371353"/>
          </a:xfrm>
        </p:spPr>
        <p:txBody>
          <a:bodyPr>
            <a:noAutofit/>
          </a:bodyPr>
          <a:lstStyle/>
          <a:p>
            <a:r>
              <a:rPr lang="en-GB" sz="4400" b="1">
                <a:solidFill>
                  <a:srgbClr val="00B050"/>
                </a:solidFill>
              </a:rPr>
              <a:t>Answer these questions:</a:t>
            </a:r>
          </a:p>
          <a:p>
            <a:r>
              <a:rPr lang="en-GB" sz="4400" b="1">
                <a:solidFill>
                  <a:schemeClr val="accent6">
                    <a:lumMod val="75000"/>
                  </a:schemeClr>
                </a:solidFill>
              </a:rPr>
              <a:t>1, Do you speak English with your teacher?  If you do, when and how often?</a:t>
            </a:r>
          </a:p>
          <a:p>
            <a:r>
              <a:rPr lang="en-GB" sz="4400" b="1">
                <a:solidFill>
                  <a:schemeClr val="accent6">
                    <a:lumMod val="50000"/>
                  </a:schemeClr>
                </a:solidFill>
              </a:rPr>
              <a:t>2, Do you speak English with your friends and classmates?  How often?</a:t>
            </a:r>
            <a:endParaRPr lang="en-US" sz="4400" b="1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A13744-97DD-774B-8E07-ADD1D305F8AD}"/>
              </a:ext>
            </a:extLst>
          </p:cNvPr>
          <p:cNvSpPr txBox="1"/>
          <p:nvPr/>
        </p:nvSpPr>
        <p:spPr>
          <a:xfrm rot="10800000" flipH="1" flipV="1">
            <a:off x="9618382" y="436602"/>
            <a:ext cx="2251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/>
              <a:t>10 minutes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6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E7DB91A-FB0E-A742-8900-5009B9D41652}"/>
              </a:ext>
            </a:extLst>
          </p:cNvPr>
          <p:cNvSpPr/>
          <p:nvPr/>
        </p:nvSpPr>
        <p:spPr>
          <a:xfrm>
            <a:off x="5185796" y="2035736"/>
            <a:ext cx="2640421" cy="171823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>
                <a:solidFill>
                  <a:schemeClr val="accent2">
                    <a:lumMod val="40000"/>
                    <a:lumOff val="60000"/>
                  </a:schemeClr>
                </a:solidFill>
              </a:rPr>
              <a:t>Home work</a:t>
            </a:r>
            <a:endParaRPr lang="en-US" sz="480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225D9958-DD06-1C4D-89B3-28FEE3AC3913}"/>
              </a:ext>
            </a:extLst>
          </p:cNvPr>
          <p:cNvSpPr/>
          <p:nvPr/>
        </p:nvSpPr>
        <p:spPr>
          <a:xfrm>
            <a:off x="4924326" y="0"/>
            <a:ext cx="3163362" cy="2035736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BE96E9-A570-A546-BD2A-582583F0F452}"/>
              </a:ext>
            </a:extLst>
          </p:cNvPr>
          <p:cNvSpPr txBox="1"/>
          <p:nvPr/>
        </p:nvSpPr>
        <p:spPr>
          <a:xfrm rot="10800000" flipV="1">
            <a:off x="2356747" y="4381500"/>
            <a:ext cx="82985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b="1">
                <a:solidFill>
                  <a:srgbClr val="C00000"/>
                </a:solidFill>
              </a:rPr>
              <a:t>Write a dialogue between you and your friend about your feelings of attending in the first class at your school.</a:t>
            </a:r>
            <a:endParaRPr lang="en-US" sz="32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9979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Beveled 4">
            <a:extLst>
              <a:ext uri="{FF2B5EF4-FFF2-40B4-BE49-F238E27FC236}">
                <a16:creationId xmlns:a16="http://schemas.microsoft.com/office/drawing/2014/main" id="{6A085B24-92B9-1C4B-B171-8E65BBB3FB98}"/>
              </a:ext>
            </a:extLst>
          </p:cNvPr>
          <p:cNvSpPr/>
          <p:nvPr/>
        </p:nvSpPr>
        <p:spPr>
          <a:xfrm>
            <a:off x="3431666" y="479716"/>
            <a:ext cx="5328667" cy="1761460"/>
          </a:xfrm>
          <a:prstGeom prst="beve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>
                <a:solidFill>
                  <a:srgbClr val="00B050"/>
                </a:solidFill>
              </a:rPr>
              <a:t>Thank you </a:t>
            </a:r>
            <a:endParaRPr lang="en-US" sz="4800" b="1">
              <a:solidFill>
                <a:srgbClr val="00B050"/>
              </a:solidFill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83B002E9-A161-F743-B65C-688400721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343" y="2705974"/>
            <a:ext cx="5721311" cy="38217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1311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FCD16-F0FC-834F-A484-EE473579C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8365" y="162859"/>
            <a:ext cx="9601200" cy="1485900"/>
          </a:xfrm>
        </p:spPr>
        <p:txBody>
          <a:bodyPr>
            <a:normAutofit/>
          </a:bodyPr>
          <a:lstStyle/>
          <a:p>
            <a:r>
              <a:rPr lang="en-GB" sz="4800" b="1">
                <a:solidFill>
                  <a:srgbClr val="C00000"/>
                </a:solidFill>
              </a:rPr>
              <a:t>Introduction</a:t>
            </a:r>
            <a:r>
              <a:rPr lang="en-GB" sz="3600" b="1">
                <a:solidFill>
                  <a:srgbClr val="C00000"/>
                </a:solidFill>
              </a:rPr>
              <a:t> </a:t>
            </a:r>
            <a:endParaRPr lang="en-US" sz="3600" b="1">
              <a:solidFill>
                <a:srgbClr val="C00000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A7F0767-4DAD-7F4C-B616-848610931B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3758" y="628413"/>
            <a:ext cx="1719919" cy="21498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: Beveled 4">
            <a:extLst>
              <a:ext uri="{FF2B5EF4-FFF2-40B4-BE49-F238E27FC236}">
                <a16:creationId xmlns:a16="http://schemas.microsoft.com/office/drawing/2014/main" id="{7558CA5B-ED63-B54C-AA88-0812C5C2AC43}"/>
              </a:ext>
            </a:extLst>
          </p:cNvPr>
          <p:cNvSpPr/>
          <p:nvPr/>
        </p:nvSpPr>
        <p:spPr>
          <a:xfrm>
            <a:off x="877232" y="2890372"/>
            <a:ext cx="6593355" cy="3804770"/>
          </a:xfrm>
          <a:prstGeom prst="bevel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>
                <a:solidFill>
                  <a:srgbClr val="7030A0"/>
                </a:solidFill>
              </a:rPr>
              <a:t>Mostafizur Rahman </a:t>
            </a:r>
          </a:p>
          <a:p>
            <a:pPr algn="ctr"/>
            <a:r>
              <a:rPr lang="en-GB" sz="2800">
                <a:solidFill>
                  <a:schemeClr val="accent6">
                    <a:lumMod val="75000"/>
                  </a:schemeClr>
                </a:solidFill>
              </a:rPr>
              <a:t>Assistant Teacher ( English) </a:t>
            </a:r>
          </a:p>
          <a:p>
            <a:pPr algn="ctr"/>
            <a:r>
              <a:rPr lang="en-GB" sz="2800">
                <a:solidFill>
                  <a:schemeClr val="accent6">
                    <a:lumMod val="75000"/>
                  </a:schemeClr>
                </a:solidFill>
              </a:rPr>
              <a:t>Chunarughat Pilot Girls High School </a:t>
            </a:r>
          </a:p>
          <a:p>
            <a:pPr algn="ctr"/>
            <a:r>
              <a:rPr lang="en-GB" sz="2800">
                <a:solidFill>
                  <a:schemeClr val="accent6">
                    <a:lumMod val="75000"/>
                  </a:schemeClr>
                </a:solidFill>
              </a:rPr>
              <a:t>Chunarughat, Habigonj</a:t>
            </a:r>
          </a:p>
          <a:p>
            <a:pPr algn="ctr"/>
            <a:r>
              <a:rPr lang="en-GB" sz="2800">
                <a:solidFill>
                  <a:schemeClr val="accent6">
                    <a:lumMod val="75000"/>
                  </a:schemeClr>
                </a:solidFill>
              </a:rPr>
              <a:t>E- mail: mostafiz01papon@gmail.com</a:t>
            </a:r>
            <a:endParaRPr lang="en-US" sz="280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D9F56158-ABD2-624B-A5BF-2F5A8CF78B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8242" y="700053"/>
            <a:ext cx="1552199" cy="20066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EAEEE50A-6757-CC49-8C57-299100B265B6}"/>
              </a:ext>
            </a:extLst>
          </p:cNvPr>
          <p:cNvSpPr/>
          <p:nvPr/>
        </p:nvSpPr>
        <p:spPr>
          <a:xfrm>
            <a:off x="7907806" y="3160433"/>
            <a:ext cx="3529107" cy="3164915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>
                <a:solidFill>
                  <a:srgbClr val="7030A0"/>
                </a:solidFill>
              </a:rPr>
              <a:t>Class : 7</a:t>
            </a:r>
          </a:p>
          <a:p>
            <a:pPr algn="ctr"/>
            <a:r>
              <a:rPr lang="en-GB" sz="3200">
                <a:solidFill>
                  <a:srgbClr val="7030A0"/>
                </a:solidFill>
              </a:rPr>
              <a:t>Subject: English 1</a:t>
            </a:r>
            <a:r>
              <a:rPr lang="en-GB" sz="3200" baseline="30000">
                <a:solidFill>
                  <a:srgbClr val="7030A0"/>
                </a:solidFill>
              </a:rPr>
              <a:t>st</a:t>
            </a:r>
            <a:r>
              <a:rPr lang="en-GB" sz="3200">
                <a:solidFill>
                  <a:srgbClr val="7030A0"/>
                </a:solidFill>
              </a:rPr>
              <a:t> Paper</a:t>
            </a:r>
          </a:p>
          <a:p>
            <a:pPr algn="ctr"/>
            <a:r>
              <a:rPr lang="en-GB" sz="3200">
                <a:solidFill>
                  <a:srgbClr val="7030A0"/>
                </a:solidFill>
              </a:rPr>
              <a:t>Unit: :1</a:t>
            </a:r>
          </a:p>
          <a:p>
            <a:pPr algn="ctr"/>
            <a:r>
              <a:rPr lang="en-GB" sz="3200">
                <a:solidFill>
                  <a:srgbClr val="7030A0"/>
                </a:solidFill>
              </a:rPr>
              <a:t>Lesson: 1</a:t>
            </a:r>
          </a:p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132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EF164-7864-0D40-86DA-A2CE0B058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1002" y="208802"/>
            <a:ext cx="9601200" cy="1485900"/>
          </a:xfrm>
        </p:spPr>
        <p:txBody>
          <a:bodyPr/>
          <a:lstStyle/>
          <a:p>
            <a:r>
              <a:rPr lang="en-GB">
                <a:solidFill>
                  <a:srgbClr val="0070C0"/>
                </a:solidFill>
              </a:rPr>
              <a:t>What do you see in these pictures? </a:t>
            </a:r>
            <a:endParaRPr lang="en-US">
              <a:solidFill>
                <a:srgbClr val="0070C0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69B0C9C-2758-4444-9F3D-B6BAE73251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8952" y="1694702"/>
            <a:ext cx="5812241" cy="346859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D81FB3-0327-914A-BA78-D99E1AD44396}"/>
              </a:ext>
            </a:extLst>
          </p:cNvPr>
          <p:cNvSpPr txBox="1"/>
          <p:nvPr/>
        </p:nvSpPr>
        <p:spPr>
          <a:xfrm>
            <a:off x="2647204" y="5941732"/>
            <a:ext cx="10477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>
                <a:solidFill>
                  <a:srgbClr val="00B050"/>
                </a:solidFill>
              </a:rPr>
              <a:t>These are the picture of classroom .  </a:t>
            </a:r>
            <a:endParaRPr lang="en-US" sz="3200">
              <a:solidFill>
                <a:srgbClr val="00B050"/>
              </a:solidFill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9227732F-683D-7142-B600-D080F48030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4274" y="1300456"/>
            <a:ext cx="5336356" cy="41343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7322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0292C-0C02-9449-8C10-DB75F4358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-191995"/>
            <a:ext cx="9601200" cy="1485900"/>
          </a:xfrm>
        </p:spPr>
        <p:txBody>
          <a:bodyPr/>
          <a:lstStyle/>
          <a:p>
            <a:br>
              <a:rPr lang="en-GB"/>
            </a:br>
            <a:r>
              <a:rPr lang="en-GB">
                <a:solidFill>
                  <a:srgbClr val="FF0000"/>
                </a:solidFill>
              </a:rPr>
              <a:t>So, </a:t>
            </a:r>
            <a:r>
              <a:rPr lang="en-GB" sz="4800">
                <a:solidFill>
                  <a:srgbClr val="FF0000"/>
                </a:solidFill>
              </a:rPr>
              <a:t>what will be our today’s lesson?</a:t>
            </a:r>
            <a:endParaRPr lang="en-US" sz="4800">
              <a:solidFill>
                <a:srgbClr val="FF0000"/>
              </a:solidFill>
            </a:endParaRPr>
          </a:p>
        </p:txBody>
      </p:sp>
      <p:sp>
        <p:nvSpPr>
          <p:cNvPr id="4" name="Scroll: Horizontal 3">
            <a:extLst>
              <a:ext uri="{FF2B5EF4-FFF2-40B4-BE49-F238E27FC236}">
                <a16:creationId xmlns:a16="http://schemas.microsoft.com/office/drawing/2014/main" id="{85FE6569-AC8A-C04D-8177-85304AD077A5}"/>
              </a:ext>
            </a:extLst>
          </p:cNvPr>
          <p:cNvSpPr/>
          <p:nvPr/>
        </p:nvSpPr>
        <p:spPr>
          <a:xfrm>
            <a:off x="3582145" y="4470683"/>
            <a:ext cx="6092266" cy="2387317"/>
          </a:xfrm>
          <a:prstGeom prst="horizont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>
                <a:solidFill>
                  <a:srgbClr val="00B0F0"/>
                </a:solidFill>
              </a:rPr>
              <a:t>In the Classroom</a:t>
            </a:r>
            <a:endParaRPr lang="en-US" sz="3600">
              <a:solidFill>
                <a:srgbClr val="00B0F0"/>
              </a:solidFill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570CD2DA-C0CC-154E-AEBE-190D777597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4103" y="1293905"/>
            <a:ext cx="3953838" cy="3313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6986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5269C0-E939-6543-BFCB-943D5BC13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9688" y="2510118"/>
            <a:ext cx="9601200" cy="3581400"/>
          </a:xfrm>
        </p:spPr>
        <p:txBody>
          <a:bodyPr>
            <a:normAutofit/>
          </a:bodyPr>
          <a:lstStyle/>
          <a:p>
            <a:r>
              <a:rPr lang="en-GB" sz="3200">
                <a:solidFill>
                  <a:srgbClr val="C00000"/>
                </a:solidFill>
              </a:rPr>
              <a:t>After we have studied this lesson, we will be able to,,,,,,,</a:t>
            </a:r>
          </a:p>
          <a:p>
            <a:pPr rtl="0" eaLnBrk="1" latinLnBrk="0" hangingPunct="1"/>
            <a:r>
              <a:rPr lang="en-GB" sz="3600">
                <a:solidFill>
                  <a:srgbClr val="00B050"/>
                </a:solidFill>
              </a:rPr>
              <a:t>Follow commands, request and act accordingly.</a:t>
            </a:r>
          </a:p>
          <a:p>
            <a:r>
              <a:rPr lang="en-GB" sz="3600">
                <a:solidFill>
                  <a:srgbClr val="00B050"/>
                </a:solidFill>
              </a:rPr>
              <a:t>Ask and answer questions. </a:t>
            </a:r>
            <a:endParaRPr lang="en-US" sz="3600">
              <a:solidFill>
                <a:srgbClr val="00B050"/>
              </a:solidFill>
            </a:endParaRP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6D5C9F6E-1F40-C547-B09F-8AF05F0C8350}"/>
              </a:ext>
            </a:extLst>
          </p:cNvPr>
          <p:cNvSpPr/>
          <p:nvPr/>
        </p:nvSpPr>
        <p:spPr>
          <a:xfrm>
            <a:off x="3708024" y="194019"/>
            <a:ext cx="5929034" cy="1524217"/>
          </a:xfrm>
          <a:prstGeom prst="wedgeRoundRectCallou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>
                <a:solidFill>
                  <a:srgbClr val="FFFF00"/>
                </a:solidFill>
              </a:rPr>
              <a:t>Learning outcome </a:t>
            </a:r>
            <a:endParaRPr lang="en-US" sz="36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24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B3E81-C150-234C-AD1D-B2AD68554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108FA-F3D9-D246-A90F-94AC1B825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8365" y="2862091"/>
            <a:ext cx="9601200" cy="3581400"/>
          </a:xfrm>
        </p:spPr>
        <p:txBody>
          <a:bodyPr>
            <a:noAutofit/>
          </a:bodyPr>
          <a:lstStyle/>
          <a:p>
            <a:r>
              <a:rPr lang="en-GB" sz="3200" b="1"/>
              <a:t>1, </a:t>
            </a:r>
            <a:r>
              <a:rPr lang="en-GB" sz="3200" b="1">
                <a:solidFill>
                  <a:srgbClr val="7030A0"/>
                </a:solidFill>
              </a:rPr>
              <a:t>Conversation</a:t>
            </a:r>
            <a:r>
              <a:rPr lang="en-GB" sz="3200" b="1"/>
              <a:t> ---------------</a:t>
            </a:r>
            <a:r>
              <a:rPr lang="en-GB" sz="3200" b="1">
                <a:solidFill>
                  <a:srgbClr val="00B050"/>
                </a:solidFill>
              </a:rPr>
              <a:t>talk between two or more people.</a:t>
            </a:r>
          </a:p>
          <a:p>
            <a:r>
              <a:rPr lang="en-GB" sz="3200" b="1"/>
              <a:t>2, </a:t>
            </a:r>
            <a:r>
              <a:rPr lang="en-GB" sz="3200" b="1">
                <a:solidFill>
                  <a:srgbClr val="7030A0"/>
                </a:solidFill>
              </a:rPr>
              <a:t>Often-</a:t>
            </a:r>
            <a:r>
              <a:rPr lang="en-GB" sz="3200" b="1"/>
              <a:t>---------------- </a:t>
            </a:r>
            <a:r>
              <a:rPr lang="en-GB" sz="3200" b="1">
                <a:solidFill>
                  <a:srgbClr val="00B050"/>
                </a:solidFill>
              </a:rPr>
              <a:t>again and again.</a:t>
            </a:r>
          </a:p>
          <a:p>
            <a:r>
              <a:rPr lang="en-GB" sz="3200" b="1"/>
              <a:t>3, </a:t>
            </a:r>
            <a:r>
              <a:rPr lang="en-GB" sz="3200" b="1">
                <a:solidFill>
                  <a:srgbClr val="7030A0"/>
                </a:solidFill>
              </a:rPr>
              <a:t>Remember-</a:t>
            </a:r>
            <a:r>
              <a:rPr lang="en-GB" sz="3200" b="1"/>
              <a:t>---------- </a:t>
            </a:r>
            <a:r>
              <a:rPr lang="en-GB" sz="3200" b="1">
                <a:solidFill>
                  <a:srgbClr val="00B050"/>
                </a:solidFill>
              </a:rPr>
              <a:t>think back.</a:t>
            </a:r>
          </a:p>
          <a:p>
            <a:r>
              <a:rPr lang="en-GB" sz="3200" b="1"/>
              <a:t>4, </a:t>
            </a:r>
            <a:r>
              <a:rPr lang="en-GB" sz="3200" b="1">
                <a:solidFill>
                  <a:srgbClr val="7030A0"/>
                </a:solidFill>
              </a:rPr>
              <a:t>Watch-</a:t>
            </a:r>
            <a:r>
              <a:rPr lang="en-GB" sz="3200" b="1"/>
              <a:t>------------ </a:t>
            </a:r>
            <a:r>
              <a:rPr lang="en-GB" sz="3200" b="1">
                <a:solidFill>
                  <a:srgbClr val="00B050"/>
                </a:solidFill>
              </a:rPr>
              <a:t>look at.</a:t>
            </a:r>
          </a:p>
          <a:p>
            <a:r>
              <a:rPr lang="en-GB" sz="3200" b="1"/>
              <a:t>5, </a:t>
            </a:r>
            <a:r>
              <a:rPr lang="en-GB" sz="3200" b="1">
                <a:solidFill>
                  <a:srgbClr val="7030A0"/>
                </a:solidFill>
              </a:rPr>
              <a:t>Welcome-</a:t>
            </a:r>
            <a:r>
              <a:rPr lang="en-GB" sz="3200" b="1"/>
              <a:t>-----------  </a:t>
            </a:r>
            <a:r>
              <a:rPr lang="en-GB" sz="3200" b="1">
                <a:solidFill>
                  <a:srgbClr val="00B050"/>
                </a:solidFill>
              </a:rPr>
              <a:t>receive gladly.</a:t>
            </a:r>
            <a:endParaRPr lang="en-US" sz="3200" b="1">
              <a:solidFill>
                <a:srgbClr val="00B050"/>
              </a:solidFill>
            </a:endParaRPr>
          </a:p>
        </p:txBody>
      </p:sp>
      <p:sp>
        <p:nvSpPr>
          <p:cNvPr id="9" name="Thought Bubble: Cloud 8">
            <a:extLst>
              <a:ext uri="{FF2B5EF4-FFF2-40B4-BE49-F238E27FC236}">
                <a16:creationId xmlns:a16="http://schemas.microsoft.com/office/drawing/2014/main" id="{5FC3B66E-9A98-D24C-BDA9-7E9CD408889D}"/>
              </a:ext>
            </a:extLst>
          </p:cNvPr>
          <p:cNvSpPr/>
          <p:nvPr/>
        </p:nvSpPr>
        <p:spPr>
          <a:xfrm>
            <a:off x="4463909" y="377156"/>
            <a:ext cx="3416581" cy="2103187"/>
          </a:xfrm>
          <a:prstGeom prst="cloud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>
                <a:solidFill>
                  <a:srgbClr val="FF0000"/>
                </a:solidFill>
              </a:rPr>
              <a:t>New words</a:t>
            </a:r>
            <a:endParaRPr lang="en-US" sz="36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6356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ultidocument 3">
            <a:extLst>
              <a:ext uri="{FF2B5EF4-FFF2-40B4-BE49-F238E27FC236}">
                <a16:creationId xmlns:a16="http://schemas.microsoft.com/office/drawing/2014/main" id="{E118B455-0907-D14C-A885-8F5FF387E595}"/>
              </a:ext>
            </a:extLst>
          </p:cNvPr>
          <p:cNvSpPr/>
          <p:nvPr/>
        </p:nvSpPr>
        <p:spPr>
          <a:xfrm rot="10800000" flipV="1">
            <a:off x="2894852" y="217395"/>
            <a:ext cx="7713382" cy="773205"/>
          </a:xfrm>
          <a:prstGeom prst="flowChartMultidocumen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>
                <a:solidFill>
                  <a:srgbClr val="7030A0"/>
                </a:solidFill>
              </a:rPr>
              <a:t>Listen and say</a:t>
            </a:r>
            <a:endParaRPr lang="en-US" sz="3600">
              <a:solidFill>
                <a:srgbClr val="7030A0"/>
              </a:solidFill>
            </a:endParaRPr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5CA9F1BA-DBFC-914A-B307-DFB0473FFD5E}"/>
              </a:ext>
            </a:extLst>
          </p:cNvPr>
          <p:cNvSpPr/>
          <p:nvPr/>
        </p:nvSpPr>
        <p:spPr>
          <a:xfrm>
            <a:off x="5353112" y="1246030"/>
            <a:ext cx="4024032" cy="2164975"/>
          </a:xfrm>
          <a:prstGeom prst="cloud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>
                <a:solidFill>
                  <a:schemeClr val="accent2">
                    <a:lumMod val="75000"/>
                  </a:schemeClr>
                </a:solidFill>
              </a:rPr>
              <a:t>Good morning and welcome everybody</a:t>
            </a:r>
            <a:endParaRPr lang="en-US" sz="28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hought Bubble: Cloud 8">
            <a:extLst>
              <a:ext uri="{FF2B5EF4-FFF2-40B4-BE49-F238E27FC236}">
                <a16:creationId xmlns:a16="http://schemas.microsoft.com/office/drawing/2014/main" id="{AB0BE965-6538-644B-AE66-31B1024AAFEA}"/>
              </a:ext>
            </a:extLst>
          </p:cNvPr>
          <p:cNvSpPr/>
          <p:nvPr/>
        </p:nvSpPr>
        <p:spPr>
          <a:xfrm flipH="1">
            <a:off x="2484113" y="4207589"/>
            <a:ext cx="3858280" cy="2318635"/>
          </a:xfrm>
          <a:prstGeom prst="cloudCallout">
            <a:avLst>
              <a:gd name="adj1" fmla="val 167075"/>
              <a:gd name="adj2" fmla="val 192061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>
                <a:solidFill>
                  <a:srgbClr val="92D050"/>
                </a:solidFill>
              </a:rPr>
              <a:t>Good morning teacher </a:t>
            </a:r>
            <a:endParaRPr lang="en-US" sz="2800" b="1">
              <a:solidFill>
                <a:srgbClr val="92D050"/>
              </a:solidFill>
            </a:endParaRPr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id="{464AC698-CD86-AE48-BC33-AFDAB2740D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6689" y="990602"/>
            <a:ext cx="1493017" cy="2961558"/>
          </a:xfrm>
          <a:prstGeom prst="rect">
            <a:avLst/>
          </a:prstGeom>
        </p:spPr>
      </p:pic>
      <p:pic>
        <p:nvPicPr>
          <p:cNvPr id="11" name="Picture 11">
            <a:extLst>
              <a:ext uri="{FF2B5EF4-FFF2-40B4-BE49-F238E27FC236}">
                <a16:creationId xmlns:a16="http://schemas.microsoft.com/office/drawing/2014/main" id="{71319154-CA3B-0C48-98C6-F9DA22FF74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8748" y="3925061"/>
            <a:ext cx="2829486" cy="261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8002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032CCBC6-D5E7-6F4C-B260-BB172BC0DF37}"/>
              </a:ext>
            </a:extLst>
          </p:cNvPr>
          <p:cNvSpPr/>
          <p:nvPr/>
        </p:nvSpPr>
        <p:spPr>
          <a:xfrm>
            <a:off x="6937934" y="297721"/>
            <a:ext cx="4025154" cy="1252426"/>
          </a:xfrm>
          <a:prstGeom prst="cloudCallout">
            <a:avLst/>
          </a:prstGeom>
          <a:solidFill>
            <a:schemeClr val="accent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>
                <a:solidFill>
                  <a:srgbClr val="00B0F0"/>
                </a:solidFill>
              </a:rPr>
              <a:t>Are you ready for the class?</a:t>
            </a:r>
            <a:endParaRPr lang="en-US" sz="2800" b="1">
              <a:solidFill>
                <a:srgbClr val="00B0F0"/>
              </a:solidFill>
            </a:endParaRP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A7DE7893-6916-CF42-A1CB-2C01817400A2}"/>
              </a:ext>
            </a:extLst>
          </p:cNvPr>
          <p:cNvSpPr/>
          <p:nvPr/>
        </p:nvSpPr>
        <p:spPr>
          <a:xfrm rot="10800000" flipV="1">
            <a:off x="8671479" y="2873377"/>
            <a:ext cx="3356167" cy="1742147"/>
          </a:xfrm>
          <a:prstGeom prst="cloudCallout">
            <a:avLst>
              <a:gd name="adj1" fmla="val 33572"/>
              <a:gd name="adj2" fmla="val 145108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>
                <a:solidFill>
                  <a:schemeClr val="tx2">
                    <a:lumMod val="50000"/>
                    <a:lumOff val="50000"/>
                  </a:schemeClr>
                </a:solidFill>
              </a:rPr>
              <a:t>Have you got your new books?</a:t>
            </a:r>
            <a:endParaRPr lang="en-US" sz="2800" b="1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BEBCB5FA-BA79-184D-9702-5AA49C03441C}"/>
              </a:ext>
            </a:extLst>
          </p:cNvPr>
          <p:cNvSpPr/>
          <p:nvPr/>
        </p:nvSpPr>
        <p:spPr>
          <a:xfrm flipH="1">
            <a:off x="988655" y="2873377"/>
            <a:ext cx="3240445" cy="1383592"/>
          </a:xfrm>
          <a:prstGeom prst="cloudCallout">
            <a:avLst>
              <a:gd name="adj1" fmla="val -131221"/>
              <a:gd name="adj2" fmla="val 12140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>
                <a:solidFill>
                  <a:srgbClr val="FFFF00"/>
                </a:solidFill>
              </a:rPr>
              <a:t>Yes, teacher.</a:t>
            </a: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9" name="Thought Bubble: Cloud 8">
            <a:extLst>
              <a:ext uri="{FF2B5EF4-FFF2-40B4-BE49-F238E27FC236}">
                <a16:creationId xmlns:a16="http://schemas.microsoft.com/office/drawing/2014/main" id="{226B2A80-9626-0D45-A31A-69EE36DE9658}"/>
              </a:ext>
            </a:extLst>
          </p:cNvPr>
          <p:cNvSpPr/>
          <p:nvPr/>
        </p:nvSpPr>
        <p:spPr>
          <a:xfrm rot="10800000" flipV="1">
            <a:off x="765360" y="5307165"/>
            <a:ext cx="4146551" cy="1229600"/>
          </a:xfrm>
          <a:prstGeom prst="cloudCallout">
            <a:avLst>
              <a:gd name="adj1" fmla="val -55583"/>
              <a:gd name="adj2" fmla="val -34714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>
                <a:solidFill>
                  <a:schemeClr val="accent6">
                    <a:lumMod val="75000"/>
                  </a:schemeClr>
                </a:solidFill>
              </a:rPr>
              <a:t>Yes, teacher, we have.</a:t>
            </a:r>
            <a:endParaRPr lang="en-US" sz="2800" b="1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id="{08B3EB45-D3B9-5642-AADA-B1CD656D0B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3662" y="194449"/>
            <a:ext cx="1080809" cy="2072931"/>
          </a:xfrm>
          <a:prstGeom prst="rect">
            <a:avLst/>
          </a:prstGeom>
        </p:spPr>
      </p:pic>
      <p:pic>
        <p:nvPicPr>
          <p:cNvPr id="11" name="Picture 11">
            <a:extLst>
              <a:ext uri="{FF2B5EF4-FFF2-40B4-BE49-F238E27FC236}">
                <a16:creationId xmlns:a16="http://schemas.microsoft.com/office/drawing/2014/main" id="{77383B1E-A408-9144-B362-B6C2866550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3662" y="2737204"/>
            <a:ext cx="1495688" cy="1383591"/>
          </a:xfrm>
          <a:prstGeom prst="rect">
            <a:avLst/>
          </a:prstGeom>
        </p:spPr>
      </p:pic>
      <p:pic>
        <p:nvPicPr>
          <p:cNvPr id="12" name="Picture 12">
            <a:extLst>
              <a:ext uri="{FF2B5EF4-FFF2-40B4-BE49-F238E27FC236}">
                <a16:creationId xmlns:a16="http://schemas.microsoft.com/office/drawing/2014/main" id="{D4F2B7C5-57EF-6F45-95A3-E320930CBE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5287" y="3154136"/>
            <a:ext cx="1314072" cy="1742147"/>
          </a:xfrm>
          <a:prstGeom prst="rect">
            <a:avLst/>
          </a:prstGeom>
        </p:spPr>
      </p:pic>
      <p:pic>
        <p:nvPicPr>
          <p:cNvPr id="13" name="Picture 13">
            <a:extLst>
              <a:ext uri="{FF2B5EF4-FFF2-40B4-BE49-F238E27FC236}">
                <a16:creationId xmlns:a16="http://schemas.microsoft.com/office/drawing/2014/main" id="{15FA2BFA-9EBE-DC41-B68C-D301D56B3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7298" y="5260455"/>
            <a:ext cx="1329221" cy="122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40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8CC04211-B740-7F43-BDA0-7F1C086B3649}"/>
              </a:ext>
            </a:extLst>
          </p:cNvPr>
          <p:cNvSpPr/>
          <p:nvPr/>
        </p:nvSpPr>
        <p:spPr>
          <a:xfrm>
            <a:off x="5314202" y="741394"/>
            <a:ext cx="6414622" cy="5153780"/>
          </a:xfrm>
          <a:prstGeom prst="cloud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>
                <a:solidFill>
                  <a:srgbClr val="C00000"/>
                </a:solidFill>
              </a:rPr>
              <a:t>Good! Please remember to bring your English book every day. And speak English with me and with your classmates.</a:t>
            </a:r>
            <a:endParaRPr lang="en-US" sz="2800" b="1">
              <a:solidFill>
                <a:srgbClr val="C00000"/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61D1267A-6452-9141-908D-F9A906D0BC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24754" y="852109"/>
            <a:ext cx="3189510" cy="515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034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Crop</vt:lpstr>
      <vt:lpstr>PowerPoint Presentation</vt:lpstr>
      <vt:lpstr>Introduction </vt:lpstr>
      <vt:lpstr>What do you see in these pictures? </vt:lpstr>
      <vt:lpstr> So, what will be our today’s lesson?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Evaluation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</dc:title>
  <dc:creator>8801725745994</dc:creator>
  <cp:lastModifiedBy>8801725745994</cp:lastModifiedBy>
  <cp:revision>18</cp:revision>
  <dcterms:created xsi:type="dcterms:W3CDTF">2021-01-05T15:04:45Z</dcterms:created>
  <dcterms:modified xsi:type="dcterms:W3CDTF">2021-01-15T18:26:09Z</dcterms:modified>
</cp:coreProperties>
</file>