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4" r:id="rId8"/>
    <p:sldId id="275" r:id="rId9"/>
    <p:sldId id="263" r:id="rId10"/>
    <p:sldId id="266" r:id="rId11"/>
    <p:sldId id="267" r:id="rId12"/>
    <p:sldId id="262" r:id="rId13"/>
    <p:sldId id="274" r:id="rId14"/>
    <p:sldId id="276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75" autoAdjust="0"/>
  </p:normalViewPr>
  <p:slideViewPr>
    <p:cSldViewPr>
      <p:cViewPr varScale="1">
        <p:scale>
          <a:sx n="83" d="100"/>
          <a:sy n="83" d="100"/>
        </p:scale>
        <p:origin x="-1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505" name="Picture 1" descr="C:\Documents and Settings\uj\Desktop\red-rose-and-stephanotis-bouqu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564" y="1343891"/>
            <a:ext cx="8873836" cy="545869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9" y="147484"/>
            <a:ext cx="8981767" cy="6607277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bn-BD" sz="4000" dirty="0" smtClean="0"/>
          </a:p>
          <a:p>
            <a:pPr algn="ctr">
              <a:buNone/>
            </a:pPr>
            <a:endParaRPr lang="bn-BD" sz="4000" dirty="0" smtClean="0"/>
          </a:p>
          <a:p>
            <a:pPr algn="ctr">
              <a:buNone/>
            </a:pPr>
            <a:endParaRPr lang="bn-BD" sz="4000" dirty="0" smtClean="0"/>
          </a:p>
          <a:p>
            <a:pPr algn="ctr">
              <a:buNone/>
            </a:pPr>
            <a:r>
              <a:rPr lang="bn-BD" sz="7200" b="1" dirty="0" smtClean="0">
                <a:solidFill>
                  <a:srgbClr val="C00000"/>
                </a:solidFill>
              </a:rPr>
              <a:t>সেটের প্রকারভেদ ও কার্যবিধি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Documents and Settings\uj\Desktop\image_61_56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86800" cy="48767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953000"/>
            <a:ext cx="8686800" cy="166199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bn-BD" sz="5400" b="1" dirty="0" smtClean="0"/>
              <a:t>এই সেটটিকে কী সেট বলা যেতে পারে?</a:t>
            </a:r>
            <a:endParaRPr lang="en-US" sz="5400" b="1" dirty="0" smtClean="0"/>
          </a:p>
          <a:p>
            <a:pPr algn="ctr"/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42" y="76200"/>
            <a:ext cx="8996516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7200" b="1" dirty="0" smtClean="0">
                <a:solidFill>
                  <a:srgbClr val="C00000"/>
                </a:solidFill>
              </a:rPr>
              <a:t>আকাশে তারার সংখ্যা কত?</a:t>
            </a:r>
            <a:endParaRPr lang="en-US" sz="7200" b="1" dirty="0">
              <a:solidFill>
                <a:srgbClr val="C00000"/>
              </a:solidFill>
            </a:endParaRPr>
          </a:p>
        </p:txBody>
      </p:sp>
      <p:pic>
        <p:nvPicPr>
          <p:cNvPr id="14337" name="Picture 1" descr="C:\Documents and Settings\uj\Desktop\nayeemewudhkblog_1221421182_1-reflect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9273" y="1274618"/>
            <a:ext cx="9005454" cy="5472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2"/>
            <a:ext cx="8229600" cy="1249367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sz="6600" b="1" dirty="0" smtClean="0"/>
              <a:t>নিচের চিত্রটির দিকে লক্ষ্য কর</a:t>
            </a:r>
            <a:endParaRPr lang="en-US" sz="6600" b="1" dirty="0"/>
          </a:p>
        </p:txBody>
      </p:sp>
      <p:pic>
        <p:nvPicPr>
          <p:cNvPr id="6" name="Picture 5" descr="6a0120a85dcdae970b012877702708970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1"/>
            <a:ext cx="3276600" cy="2147413"/>
          </a:xfrm>
          <a:prstGeom prst="rect">
            <a:avLst/>
          </a:prstGeom>
        </p:spPr>
      </p:pic>
      <p:pic>
        <p:nvPicPr>
          <p:cNvPr id="7" name="Picture 6" descr="venndiagram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294" y="2667000"/>
            <a:ext cx="5217506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bn-BD" dirty="0" smtClean="0"/>
              <a:t>নিচের চিত্রটি লক্ষ্য কর</a:t>
            </a:r>
            <a:endParaRPr lang="en-US" dirty="0"/>
          </a:p>
        </p:txBody>
      </p:sp>
      <p:pic>
        <p:nvPicPr>
          <p:cNvPr id="5" name="Picture 4" descr="venn-diagram.png"/>
          <p:cNvPicPr>
            <a:picLocks noChangeAspect="1"/>
          </p:cNvPicPr>
          <p:nvPr/>
        </p:nvPicPr>
        <p:blipFill>
          <a:blip r:embed="rId2"/>
          <a:srcRect r="47510" b="48914"/>
          <a:stretch>
            <a:fillRect/>
          </a:stretch>
        </p:blipFill>
        <p:spPr>
          <a:xfrm>
            <a:off x="1905000" y="1447799"/>
            <a:ext cx="5410200" cy="4781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43" y="58994"/>
            <a:ext cx="8893276" cy="135864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4800" b="1" dirty="0" smtClean="0"/>
              <a:t>নিচের কোনটি অসীম ও কোনটি সসীম সেট?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87" y="1447800"/>
            <a:ext cx="8937523" cy="5306961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bn-BD" sz="4000" b="1" dirty="0" smtClean="0"/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A = { a, b, c }</a:t>
            </a:r>
            <a:r>
              <a:rPr lang="bn-BD" sz="72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B = { 1, 2, 3, 4, . , . , . , }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3742"/>
            <a:ext cx="8937521" cy="134389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9600" b="1" dirty="0" smtClean="0">
                <a:solidFill>
                  <a:srgbClr val="0000CC"/>
                </a:solidFill>
              </a:rPr>
              <a:t>দলীয় কাজ</a:t>
            </a:r>
            <a:endParaRPr lang="en-US" sz="96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" y="1600200"/>
            <a:ext cx="8863781" cy="508081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= { 1, 2, 3, 4, 5, 6 }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= { 1, 2, 3 }  ,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 = { 2, 4, 5 } 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এবং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 = { 4, 6, 7 } 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হলে নিম্নলিখিত সেটগুলো নির্ণয় করঃ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bn-BD" sz="2000" dirty="0" smtClean="0"/>
          </a:p>
          <a:p>
            <a:pPr marL="571500" indent="-571500">
              <a:buAutoNum type="romanLcParenR"/>
            </a:pPr>
            <a:r>
              <a:rPr lang="en-US" sz="5400" dirty="0" smtClean="0">
                <a:solidFill>
                  <a:srgbClr val="FF0000"/>
                </a:solidFill>
                <a:latin typeface="Lucida Sans Unicode"/>
              </a:rPr>
              <a:t>A </a:t>
            </a:r>
            <a:r>
              <a:rPr lang="en-US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⋃ B			ii) A ⋂ C</a:t>
            </a:r>
          </a:p>
          <a:p>
            <a:pPr marL="571500" indent="-571500">
              <a:buNone/>
            </a:pPr>
            <a:r>
              <a:rPr lang="en-US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iii) A</a:t>
            </a:r>
            <a:r>
              <a:rPr lang="he-IL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׳</a:t>
            </a:r>
            <a:r>
              <a:rPr lang="en-US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				iv) A</a:t>
            </a:r>
            <a:r>
              <a:rPr lang="he-IL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 ׳</a:t>
            </a:r>
            <a:r>
              <a:rPr lang="bn-BD" sz="5400" dirty="0" smtClean="0">
                <a:solidFill>
                  <a:srgbClr val="FF0000"/>
                </a:solidFill>
              </a:rPr>
              <a:t> </a:t>
            </a:r>
            <a:r>
              <a:rPr lang="he-IL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⋃</a:t>
            </a:r>
            <a:r>
              <a:rPr lang="en-US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 B</a:t>
            </a:r>
            <a:r>
              <a:rPr lang="he-IL" sz="5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lang="he-IL" sz="4800" dirty="0" smtClean="0">
                <a:latin typeface="Lucida Sans Unicode"/>
                <a:cs typeface="Lucida Sans Unicode"/>
              </a:rPr>
              <a:t>׳</a:t>
            </a:r>
            <a:endParaRPr lang="en-US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1" y="88490"/>
            <a:ext cx="8937522" cy="132914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11500" dirty="0" smtClean="0">
                <a:solidFill>
                  <a:srgbClr val="7030A0"/>
                </a:solidFill>
              </a:rPr>
              <a:t>মূল্যায়ন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5" y="1600200"/>
            <a:ext cx="8908473" cy="5119255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5400" b="1" dirty="0" smtClean="0"/>
              <a:t>U = { 1, 2, 3, 4, 5, 6 } ,</a:t>
            </a:r>
            <a:r>
              <a:rPr lang="bn-BD" sz="5400" b="1" dirty="0" smtClean="0"/>
              <a:t> </a:t>
            </a:r>
          </a:p>
          <a:p>
            <a:pPr algn="just">
              <a:buNone/>
            </a:pPr>
            <a:r>
              <a:rPr lang="en-US" sz="5400" b="1" dirty="0" smtClean="0"/>
              <a:t>A = { 1, 2, 3 }  ,</a:t>
            </a:r>
            <a:r>
              <a:rPr lang="bn-BD" sz="5400" b="1" dirty="0" smtClean="0"/>
              <a:t> </a:t>
            </a:r>
            <a:r>
              <a:rPr lang="en-US" sz="5400" b="1" dirty="0" smtClean="0"/>
              <a:t>B = { 2, 4, 5 }  </a:t>
            </a:r>
            <a:r>
              <a:rPr lang="bn-BD" sz="5400" b="1" dirty="0" smtClean="0"/>
              <a:t>এবং</a:t>
            </a:r>
          </a:p>
          <a:p>
            <a:pPr algn="just">
              <a:buNone/>
            </a:pPr>
            <a:r>
              <a:rPr lang="en-US" sz="5400" b="1" dirty="0" smtClean="0"/>
              <a:t>C={4, 6, 7}</a:t>
            </a:r>
            <a:r>
              <a:rPr lang="bn-BD" sz="5400" b="1" dirty="0" smtClean="0"/>
              <a:t> হলে নিম্নলিখিত সেটগুলো নির্ণয় করঃ</a:t>
            </a:r>
            <a:endParaRPr lang="en-US" sz="5400" b="1" dirty="0" smtClean="0"/>
          </a:p>
          <a:p>
            <a:pPr algn="just">
              <a:buNone/>
            </a:pPr>
            <a:r>
              <a:rPr lang="bn-BD" sz="5400" b="1" dirty="0" smtClean="0"/>
              <a:t>১। </a:t>
            </a:r>
            <a:r>
              <a:rPr lang="en-US" sz="5400" b="1" dirty="0" smtClean="0"/>
              <a:t>B</a:t>
            </a:r>
            <a:r>
              <a:rPr lang="he-IL" sz="5400" b="1" dirty="0" smtClean="0">
                <a:latin typeface="Lucida Sans Unicode"/>
                <a:cs typeface="Lucida Sans Unicode"/>
              </a:rPr>
              <a:t>׳</a:t>
            </a:r>
            <a:r>
              <a:rPr lang="en-US" sz="5400" b="1" dirty="0" smtClean="0">
                <a:latin typeface="Lucida Sans Unicode"/>
                <a:cs typeface="Lucida Sans Unicode"/>
              </a:rPr>
              <a:t> </a:t>
            </a:r>
            <a:r>
              <a:rPr lang="bn-BD" sz="5400" b="1" dirty="0" smtClean="0">
                <a:latin typeface="Lucida Sans Unicode"/>
                <a:cs typeface="Lucida Sans Unicode"/>
              </a:rPr>
              <a:t>এর মান নির্ণয় কর।</a:t>
            </a:r>
            <a:endParaRPr lang="bn-BD" sz="5400" b="1" dirty="0" smtClean="0"/>
          </a:p>
          <a:p>
            <a:pPr algn="just">
              <a:buNone/>
            </a:pPr>
            <a:r>
              <a:rPr lang="bn-BD" sz="5400" b="1" dirty="0" smtClean="0"/>
              <a:t>২। </a:t>
            </a:r>
            <a:r>
              <a:rPr lang="en-US" sz="5400" b="1" dirty="0" smtClean="0"/>
              <a:t>A </a:t>
            </a:r>
            <a:r>
              <a:rPr lang="en-US" sz="5400" b="1" dirty="0" smtClean="0">
                <a:latin typeface="Lucida Sans Unicode"/>
                <a:cs typeface="Lucida Sans Unicode"/>
              </a:rPr>
              <a:t>∖ B</a:t>
            </a:r>
            <a:r>
              <a:rPr lang="bn-BD" sz="5400" b="1" dirty="0" smtClean="0">
                <a:latin typeface="Lucida Sans Unicode"/>
                <a:cs typeface="Lucida Sans Unicode"/>
              </a:rPr>
              <a:t> এর মান নির্ণয় কর।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88490"/>
            <a:ext cx="8981768" cy="132914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9600" dirty="0" smtClean="0"/>
              <a:t>বাড়ির কাজ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610599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BD" sz="4000" b="1" dirty="0" smtClean="0">
                <a:solidFill>
                  <a:srgbClr val="7030A0"/>
                </a:solidFill>
              </a:rPr>
              <a:t>১। </a:t>
            </a:r>
            <a:r>
              <a:rPr lang="en-US" sz="4000" b="1" dirty="0" smtClean="0">
                <a:solidFill>
                  <a:srgbClr val="7030A0"/>
                </a:solidFill>
              </a:rPr>
              <a:t>A = { -1, 0, 2, 3 } ,  B = { -3, 3, 4, 5 } </a:t>
            </a:r>
            <a:r>
              <a:rPr lang="bn-BD" sz="4000" b="1" dirty="0" smtClean="0">
                <a:solidFill>
                  <a:srgbClr val="7030A0"/>
                </a:solidFill>
              </a:rPr>
              <a:t> হলে 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bn-BD" sz="4000" b="1" dirty="0" smtClean="0">
                <a:solidFill>
                  <a:srgbClr val="7030A0"/>
                </a:solidFill>
              </a:rPr>
              <a:t> 	  </a:t>
            </a:r>
            <a:r>
              <a:rPr lang="en-US" sz="4000" b="1" dirty="0" smtClean="0">
                <a:solidFill>
                  <a:srgbClr val="7030A0"/>
                </a:solidFill>
              </a:rPr>
              <a:t>A </a:t>
            </a:r>
            <a:r>
              <a:rPr lang="en-US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⋃ B </a:t>
            </a:r>
            <a:r>
              <a:rPr lang="bn-BD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 এবং </a:t>
            </a:r>
            <a:r>
              <a:rPr lang="en-US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A ⋂ B </a:t>
            </a:r>
            <a:r>
              <a:rPr lang="bn-BD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 নির্ণয় কর।</a:t>
            </a:r>
          </a:p>
          <a:p>
            <a:pPr algn="just">
              <a:buNone/>
            </a:pPr>
            <a:r>
              <a:rPr lang="bn-BD" sz="4000" b="1" dirty="0" smtClean="0">
                <a:solidFill>
                  <a:srgbClr val="7030A0"/>
                </a:solidFill>
                <a:latin typeface="Lucida Sans Unicode"/>
              </a:rPr>
              <a:t>২। </a:t>
            </a:r>
            <a:r>
              <a:rPr lang="en-US" sz="4000" b="1" dirty="0" smtClean="0">
                <a:solidFill>
                  <a:srgbClr val="7030A0"/>
                </a:solidFill>
              </a:rPr>
              <a:t>U = { 1, 2, 3, 4, 5, 6 },</a:t>
            </a:r>
            <a:r>
              <a:rPr lang="bn-BD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A = {</a:t>
            </a:r>
            <a:r>
              <a:rPr lang="bn-BD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1, 2, 3</a:t>
            </a:r>
            <a:r>
              <a:rPr lang="bn-BD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} ,</a:t>
            </a:r>
            <a:r>
              <a:rPr lang="bn-BD" sz="4000" b="1" dirty="0" smtClean="0">
                <a:solidFill>
                  <a:srgbClr val="7030A0"/>
                </a:solidFill>
              </a:rPr>
              <a:t>	 	</a:t>
            </a:r>
            <a:r>
              <a:rPr lang="en-US" sz="4000" b="1" dirty="0" smtClean="0">
                <a:solidFill>
                  <a:srgbClr val="7030A0"/>
                </a:solidFill>
              </a:rPr>
              <a:t>B = { 2, 4, 5 }  </a:t>
            </a:r>
            <a:r>
              <a:rPr lang="bn-BD" sz="4000" b="1" dirty="0" smtClean="0">
                <a:solidFill>
                  <a:srgbClr val="7030A0"/>
                </a:solidFill>
              </a:rPr>
              <a:t>এবং </a:t>
            </a:r>
            <a:r>
              <a:rPr lang="en-US" sz="4000" b="1" dirty="0" smtClean="0">
                <a:solidFill>
                  <a:srgbClr val="7030A0"/>
                </a:solidFill>
              </a:rPr>
              <a:t>C</a:t>
            </a:r>
            <a:r>
              <a:rPr lang="bn-BD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=</a:t>
            </a:r>
            <a:r>
              <a:rPr lang="bn-BD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{</a:t>
            </a:r>
            <a:r>
              <a:rPr lang="bn-BD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4, 6, 7</a:t>
            </a:r>
            <a:r>
              <a:rPr lang="bn-BD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}</a:t>
            </a:r>
            <a:r>
              <a:rPr lang="bn-BD" sz="4000" b="1" dirty="0" smtClean="0">
                <a:solidFill>
                  <a:srgbClr val="7030A0"/>
                </a:solidFill>
              </a:rPr>
              <a:t> হলে 	প্রমান কর য,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514350" indent="-514350">
              <a:buAutoNum type="romanLcParenR"/>
            </a:pPr>
            <a:r>
              <a:rPr lang="en-US" sz="4000" b="1" dirty="0" smtClean="0">
                <a:solidFill>
                  <a:srgbClr val="7030A0"/>
                </a:solidFill>
              </a:rPr>
              <a:t>(A</a:t>
            </a:r>
            <a:r>
              <a:rPr lang="en-US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 ⋃ B)</a:t>
            </a:r>
            <a:r>
              <a:rPr lang="he-IL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׳</a:t>
            </a:r>
            <a:r>
              <a:rPr lang="en-US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 = A</a:t>
            </a:r>
            <a:r>
              <a:rPr lang="he-IL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׳</a:t>
            </a:r>
            <a:r>
              <a:rPr lang="en-US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 ⋂ B</a:t>
            </a:r>
            <a:r>
              <a:rPr lang="he-IL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׳</a:t>
            </a:r>
            <a:r>
              <a:rPr lang="en-US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 </a:t>
            </a:r>
          </a:p>
          <a:p>
            <a:pPr marL="514350" indent="-514350">
              <a:buAutoNum type="romanLcParenR"/>
            </a:pPr>
            <a:r>
              <a:rPr lang="en-US" sz="4000" b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(A ⋃ B) ⋂ C=(A⋂B)⋃(B⋂C)</a:t>
            </a:r>
            <a:endParaRPr lang="bn-BD" sz="4000" b="1" dirty="0" smtClean="0">
              <a:solidFill>
                <a:srgbClr val="7030A0"/>
              </a:solidFill>
            </a:endParaRPr>
          </a:p>
        </p:txBody>
      </p:sp>
      <p:pic>
        <p:nvPicPr>
          <p:cNvPr id="8" name="Picture 3" descr="C:\Documents and Settings\uj\Desktop\Tulip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8600" y="0"/>
            <a:ext cx="1410929" cy="1447800"/>
          </a:xfrm>
          <a:prstGeom prst="rect">
            <a:avLst/>
          </a:prstGeom>
          <a:noFill/>
        </p:spPr>
      </p:pic>
      <p:pic>
        <p:nvPicPr>
          <p:cNvPr id="9" name="Picture 3" descr="C:\Documents and Settings\uj\Desktop\Tulips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6871" y="0"/>
            <a:ext cx="1410929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87" y="103238"/>
            <a:ext cx="8922774" cy="1314399"/>
          </a:xfrm>
        </p:spPr>
        <p:txBody>
          <a:bodyPr>
            <a:noAutofit/>
          </a:bodyPr>
          <a:lstStyle/>
          <a:p>
            <a:r>
              <a:rPr lang="bn-BD" sz="11500" dirty="0" smtClean="0"/>
              <a:t> </a:t>
            </a:r>
            <a:endParaRPr lang="en-US" sz="11500" dirty="0"/>
          </a:p>
        </p:txBody>
      </p:sp>
      <p:pic>
        <p:nvPicPr>
          <p:cNvPr id="3" name="Picture 3" descr="C:\Documents and Settings\uj\Desktop\goodbye_plan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58" y="110616"/>
            <a:ext cx="8903110" cy="167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749" y="115548"/>
            <a:ext cx="9085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/>
              <a:t>ধন্যবাদ</a:t>
            </a:r>
            <a:endParaRPr lang="en-US" dirty="0"/>
          </a:p>
        </p:txBody>
      </p:sp>
      <p:pic>
        <p:nvPicPr>
          <p:cNvPr id="4" name="Picture 4" descr="C:\Documents and Settings\uj\Desktop\Snow-Scen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73" y="1828800"/>
            <a:ext cx="8908473" cy="4918363"/>
          </a:xfrm>
          <a:prstGeom prst="rect">
            <a:avLst/>
          </a:prstGeom>
          <a:noFill/>
        </p:spPr>
      </p:pic>
      <p:pic>
        <p:nvPicPr>
          <p:cNvPr id="10" name="Picture 3" descr="C:\Documents and Settings\uj\Desktop\tigeranm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42109" y="3318164"/>
            <a:ext cx="7938655" cy="3539836"/>
          </a:xfrm>
          <a:prstGeom prst="rect">
            <a:avLst/>
          </a:prstGeom>
          <a:noFill/>
        </p:spPr>
      </p:pic>
      <p:pic>
        <p:nvPicPr>
          <p:cNvPr id="11" name="Picture 4" descr="C:\Documents and Settings\uj\Desktop\000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752600"/>
            <a:ext cx="35052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6  L 0.25 0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87" y="169608"/>
            <a:ext cx="8922774" cy="651141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5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</a:p>
          <a:p>
            <a:pPr algn="ctr">
              <a:buNone/>
            </a:pPr>
            <a:r>
              <a:rPr lang="bn-IN" sz="5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মোঃ রেজাউল করিম </a:t>
            </a:r>
          </a:p>
          <a:p>
            <a:pPr algn="ctr">
              <a:buNone/>
            </a:pPr>
            <a:r>
              <a:rPr lang="bn-IN" sz="48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সহকারী শিক্ষক (বি ,এস,সি-গণিত। বি এড)</a:t>
            </a:r>
          </a:p>
          <a:p>
            <a:pPr algn="ctr">
              <a:buNone/>
            </a:pPr>
            <a:r>
              <a:rPr lang="bn-IN" sz="48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কুশনা মাধ্যমিক বিদ্যালয় ।  </a:t>
            </a:r>
            <a:endParaRPr lang="bn-BD" sz="4800" b="1" dirty="0" smtClean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48" y="3733800"/>
            <a:ext cx="1925052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696200" cy="594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>
              <a:buNone/>
            </a:pPr>
            <a:r>
              <a:rPr lang="bn-BD" sz="8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সাধারণ গণিত</a:t>
            </a:r>
          </a:p>
          <a:p>
            <a:pPr algn="ctr">
              <a:buNone/>
            </a:pPr>
            <a:r>
              <a:rPr lang="bn-BD" sz="8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pPr algn="ctr">
              <a:buNone/>
            </a:pPr>
            <a:r>
              <a:rPr lang="bn-BD" sz="8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১ম অধ্যায়</a:t>
            </a:r>
          </a:p>
          <a:p>
            <a:pPr algn="ctr">
              <a:buNone/>
            </a:pPr>
            <a:r>
              <a:rPr lang="bn-BD" sz="8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সেট</a:t>
            </a:r>
            <a:endParaRPr lang="en-US" sz="8000" dirty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" y="58994"/>
            <a:ext cx="9026013" cy="135864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3" y="1445342"/>
            <a:ext cx="8967018" cy="532416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bn-BD" sz="1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সসীম সেট ও অসীম সেট কী তা বলতে পারবে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ফাঁকা সেট ও সার্বিক সেটের সংগা দিতে পারবে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সংযোগ সেট ও ছেদ সেটের ব্যাখ্যা দিতে পারবে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ভেনচিত্রের ধারণা ব্যবহার করে সেটের কার্যবিধি সম্পাদন করতে পারবে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" y="44245"/>
            <a:ext cx="9040761" cy="1174955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7200" b="1" dirty="0" smtClean="0"/>
              <a:t>নিচের ছবিগুলো লক্ষ্য কর</a:t>
            </a:r>
            <a:endParaRPr lang="en-US" sz="7200" b="1" dirty="0"/>
          </a:p>
        </p:txBody>
      </p:sp>
      <p:pic>
        <p:nvPicPr>
          <p:cNvPr id="1026" name="Picture 2" descr="C:\Documents and Settings\uj\Desktop\CAW1K7KF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702991" y="-537869"/>
            <a:ext cx="5723270" cy="9040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j\Desktop\CAW9PPO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"/>
            <a:ext cx="70104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84" y="0"/>
            <a:ext cx="8996516" cy="134389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FF0000"/>
                </a:solidFill>
              </a:rPr>
              <a:t>নিচের চিত্রদুটি লক্ষ্য কর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16" name="Picture 3" descr="C:\Documents and Settings\uj\Desktop\179301_139616829434819_100001595092491_260353_269017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87200" y="2133600"/>
            <a:ext cx="1295400" cy="914400"/>
          </a:xfrm>
          <a:prstGeom prst="rect">
            <a:avLst/>
          </a:prstGeom>
          <a:noFill/>
        </p:spPr>
      </p:pic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4058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23" name="Picture 2" descr="C:\Documents and Settings\uj\Desktop\image_39_153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094704"/>
            <a:ext cx="1598392" cy="1524000"/>
          </a:xfrm>
          <a:prstGeom prst="rect">
            <a:avLst/>
          </a:prstGeom>
          <a:noFill/>
        </p:spPr>
      </p:pic>
      <p:pic>
        <p:nvPicPr>
          <p:cNvPr id="24" name="Picture 3" descr="C:\Documents and Settings\uj\Desktop\179301_139616829434819_100001595092491_260353_2690172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971800"/>
            <a:ext cx="2503714" cy="1752600"/>
          </a:xfrm>
          <a:prstGeom prst="rect">
            <a:avLst/>
          </a:prstGeom>
          <a:noFill/>
        </p:spPr>
      </p:pic>
      <p:pic>
        <p:nvPicPr>
          <p:cNvPr id="25" name="Picture 4" descr="C:\Documents and Settings\uj\Desktop\g1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2743200"/>
            <a:ext cx="2860431" cy="20574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990600" y="4916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বল</a:t>
            </a:r>
            <a:endParaRPr lang="en-US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9016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ব্যাট</a:t>
            </a:r>
            <a:endParaRPr lang="en-US" sz="3200" b="1" dirty="0"/>
          </a:p>
        </p:txBody>
      </p:sp>
      <p:pic>
        <p:nvPicPr>
          <p:cNvPr id="33" name="Picture 2" descr="C:\Documents and Settings\uj\Desktop\image_39_153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488" y="3048000"/>
            <a:ext cx="1598392" cy="152400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781800" y="480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ডিম ও মাছ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2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C:\Documents and Settings\uj\Desktop\image_39_1539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96331"/>
            <a:ext cx="2390775" cy="2175669"/>
          </a:xfrm>
          <a:prstGeom prst="rect">
            <a:avLst/>
          </a:prstGeom>
          <a:noFill/>
        </p:spPr>
      </p:pic>
      <p:pic>
        <p:nvPicPr>
          <p:cNvPr id="6" name="Picture 3" descr="C:\Documents and Settings\uj\Desktop\179301_139616829434819_100001595092491_260353_269017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819400"/>
            <a:ext cx="2305050" cy="1676400"/>
          </a:xfrm>
          <a:prstGeom prst="rect">
            <a:avLst/>
          </a:prstGeom>
          <a:noFill/>
        </p:spPr>
      </p:pic>
      <p:pic>
        <p:nvPicPr>
          <p:cNvPr id="7" name="Picture 4" descr="C:\Documents and Settings\uj\Desktop\g112.jpg"/>
          <p:cNvPicPr>
            <a:picLocks noChangeAspect="1" noChangeArrowheads="1"/>
          </p:cNvPicPr>
          <p:nvPr/>
        </p:nvPicPr>
        <p:blipFill>
          <a:blip r:embed="rId4" cstate="print"/>
          <a:srcRect r="35318"/>
          <a:stretch>
            <a:fillRect/>
          </a:stretch>
        </p:blipFill>
        <p:spPr bwMode="auto">
          <a:xfrm>
            <a:off x="5410200" y="2286000"/>
            <a:ext cx="2881501" cy="2819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05000" y="5410200"/>
            <a:ext cx="495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 smtClean="0"/>
              <a:t>বল, ব্যাট, ডিম ও মাছ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" y="58994"/>
            <a:ext cx="9040761" cy="116512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sz="8000" b="1" dirty="0" smtClean="0">
                <a:solidFill>
                  <a:schemeClr val="bg1"/>
                </a:solidFill>
              </a:rPr>
              <a:t>নিচের চিত্রটি লক্ষ্য কর</a:t>
            </a:r>
            <a:endParaRPr lang="en-US" sz="80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Documents and Settings\uj\Desktop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06129" y="1344561"/>
            <a:ext cx="8037871" cy="551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2362200" y="1676400"/>
            <a:ext cx="685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81800" y="1600200"/>
            <a:ext cx="9906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834825"/>
            <a:ext cx="11430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</a:t>
            </a:r>
            <a:r>
              <a:rPr lang="en-US" sz="3200" b="1" dirty="0" smtClean="0">
                <a:latin typeface="Lucida Sans Unicode"/>
                <a:cs typeface="Lucida Sans Unicode"/>
              </a:rPr>
              <a:t>⋂B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3834825"/>
            <a:ext cx="990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</a:t>
            </a:r>
            <a:r>
              <a:rPr lang="en-US" sz="3200" b="1" dirty="0" smtClean="0">
                <a:latin typeface="Lucida Sans Unicode"/>
                <a:cs typeface="Lucida Sans Unicode"/>
              </a:rPr>
              <a:t>∖B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77000" y="3886200"/>
            <a:ext cx="1066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</a:t>
            </a:r>
            <a:r>
              <a:rPr lang="en-US" sz="3200" b="1" dirty="0" smtClean="0">
                <a:latin typeface="Lucida Sans Unicode"/>
                <a:cs typeface="Lucida Sans Unicode"/>
              </a:rPr>
              <a:t>∖A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1752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=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17" grpId="0" animBg="1"/>
      <p:bldP spid="18" grpId="0" animBg="1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324</Words>
  <Application>Microsoft Office PowerPoint</Application>
  <PresentationFormat>On-screen Show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</vt:lpstr>
      <vt:lpstr>PowerPoint Presentation</vt:lpstr>
      <vt:lpstr>PowerPoint Presentation</vt:lpstr>
      <vt:lpstr>শিখন ফল</vt:lpstr>
      <vt:lpstr>নিচের ছবিগুলো লক্ষ্য কর</vt:lpstr>
      <vt:lpstr>PowerPoint Presentation</vt:lpstr>
      <vt:lpstr>নিচের চিত্রদুটি লক্ষ্য কর</vt:lpstr>
      <vt:lpstr>PowerPoint Presentation</vt:lpstr>
      <vt:lpstr>নিচের চিত্রটি লক্ষ্য কর</vt:lpstr>
      <vt:lpstr>PowerPoint Presentation</vt:lpstr>
      <vt:lpstr>PowerPoint Presentation</vt:lpstr>
      <vt:lpstr>আকাশে তারার সংখ্যা কত?</vt:lpstr>
      <vt:lpstr>নিচের চিত্রটির দিকে লক্ষ্য কর</vt:lpstr>
      <vt:lpstr>নিচের চিত্রটি লক্ষ্য কর</vt:lpstr>
      <vt:lpstr>নিচের কোনটি অসীম ও কোনটি সসীম সেট?</vt:lpstr>
      <vt:lpstr>দলীয় কাজ</vt:lpstr>
      <vt:lpstr>মূল্যায়ন</vt:lpstr>
      <vt:lpstr>বাড়ির কাজ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Sayan</cp:lastModifiedBy>
  <cp:revision>90</cp:revision>
  <dcterms:created xsi:type="dcterms:W3CDTF">2006-08-16T00:00:00Z</dcterms:created>
  <dcterms:modified xsi:type="dcterms:W3CDTF">2017-09-15T09:58:51Z</dcterms:modified>
</cp:coreProperties>
</file>