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3"/>
  </p:notesMasterIdLst>
  <p:sldIdLst>
    <p:sldId id="280" r:id="rId2"/>
    <p:sldId id="257" r:id="rId3"/>
    <p:sldId id="260" r:id="rId4"/>
    <p:sldId id="261" r:id="rId5"/>
    <p:sldId id="263" r:id="rId6"/>
    <p:sldId id="264" r:id="rId7"/>
    <p:sldId id="281" r:id="rId8"/>
    <p:sldId id="282" r:id="rId9"/>
    <p:sldId id="284" r:id="rId10"/>
    <p:sldId id="286" r:id="rId11"/>
    <p:sldId id="288" r:id="rId12"/>
    <p:sldId id="290" r:id="rId13"/>
    <p:sldId id="291" r:id="rId14"/>
    <p:sldId id="292" r:id="rId15"/>
    <p:sldId id="269" r:id="rId16"/>
    <p:sldId id="271" r:id="rId17"/>
    <p:sldId id="273" r:id="rId18"/>
    <p:sldId id="275" r:id="rId19"/>
    <p:sldId id="277" r:id="rId20"/>
    <p:sldId id="279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8282-5473-49CD-9BB5-A57876A3499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C3720-19E0-41BF-A90A-7CAC87821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8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F7BD-1D3D-4D33-858E-092C22701D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9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9464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820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2409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2BE1EC-7A5B-4677-92E4-FF4B1C9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6279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215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0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27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986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4203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608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224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999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8CB0-634F-4B96-8AA1-8C6DB3DF1853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B04E-A18A-4AAD-8B96-C5E9EFC02F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3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ransition spd="med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1820" y="247650"/>
            <a:ext cx="8641724" cy="5619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أَلسَّلاَمُ </a:t>
            </a:r>
            <a:r>
              <a:rPr lang="ar-SA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عَلَيْكُمْ وَرَحْمَةُ اللهِ وَبَرَكَاتُهُ</a:t>
            </a:r>
            <a:endParaRPr lang="en-US" sz="9600" dirty="0"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3001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08592" y="165162"/>
            <a:ext cx="2431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مُعْتَلٌّ</a:t>
            </a:r>
            <a:r>
              <a:rPr lang="ar-SA" sz="54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lang="en-US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63691" y="184498"/>
            <a:ext cx="2386271" cy="845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1746" y="1756229"/>
            <a:ext cx="68844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67300" y="2497981"/>
            <a:ext cx="3861021" cy="802318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278538" y="2472553"/>
            <a:ext cx="3785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 بِحَرْفٍ وَاحِدٍ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6948" y="2482555"/>
            <a:ext cx="3274452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58801" y="2438247"/>
            <a:ext cx="3355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 بِحَرْفَيْنِ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641540" y="1014106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038121" y="1756230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222189" y="1730830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965640" y="3287406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308100" y="4000500"/>
            <a:ext cx="7112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393721" y="3991430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07521" y="4029530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294421" y="3991430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61100" y="4847481"/>
            <a:ext cx="2667000" cy="65161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553200" y="4871594"/>
            <a:ext cx="271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 فَاْ ء| مِثَالٌ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02000" y="4847481"/>
            <a:ext cx="2616200" cy="67701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429000" y="4885674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 عَيْن|أَجْوَفٌ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48" y="4796681"/>
            <a:ext cx="2677552" cy="67701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54564" y="4847575"/>
            <a:ext cx="266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 لَام|نَاقِصٌ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604001" y="5749181"/>
            <a:ext cx="2260600" cy="802318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564760" y="5697652"/>
            <a:ext cx="2363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وَعَدَ-: يَسَرَ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530601" y="5736481"/>
            <a:ext cx="2260600" cy="802318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479231" y="5723289"/>
            <a:ext cx="2363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قَالَ: بَاعَ   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8801" y="5736481"/>
            <a:ext cx="2260600" cy="802318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95761" y="5697651"/>
            <a:ext cx="2363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غَزَا : رَمَى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373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 animBg="1"/>
      <p:bldP spid="34" grpId="0" animBg="1"/>
      <p:bldP spid="38" grpId="0"/>
      <p:bldP spid="39" grpId="0" animBg="1"/>
      <p:bldP spid="40" grpId="0"/>
      <p:bldP spid="55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66255" y="347960"/>
            <a:ext cx="2359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Striped Right Arrow 36"/>
          <p:cNvSpPr/>
          <p:nvPr/>
        </p:nvSpPr>
        <p:spPr>
          <a:xfrm rot="5400000">
            <a:off x="3825881" y="1268410"/>
            <a:ext cx="635000" cy="56198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09650" y="2686051"/>
            <a:ext cx="6810375" cy="2381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riped Right Arrow 38"/>
          <p:cNvSpPr/>
          <p:nvPr/>
        </p:nvSpPr>
        <p:spPr>
          <a:xfrm rot="5400000">
            <a:off x="573092" y="3152775"/>
            <a:ext cx="1101725" cy="46672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triped Right Arrow 39"/>
          <p:cNvSpPr/>
          <p:nvPr/>
        </p:nvSpPr>
        <p:spPr>
          <a:xfrm rot="5400000">
            <a:off x="7137266" y="3210715"/>
            <a:ext cx="1112845" cy="46672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42148" y="399755"/>
            <a:ext cx="3274452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689763" y="379517"/>
            <a:ext cx="3342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 بِحَرْفَيْنِ  </a:t>
            </a:r>
            <a:endParaRPr lang="en-US" sz="44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42455" y="1821160"/>
            <a:ext cx="2359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22600" y="1872955"/>
            <a:ext cx="2260600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605330" y="1885352"/>
            <a:ext cx="3417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لَفِيْفٌ             </a:t>
            </a:r>
            <a:endParaRPr lang="en-US" sz="44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6955" y="3942060"/>
            <a:ext cx="2359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51500" y="4044655"/>
            <a:ext cx="3000122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68011" y="4013200"/>
            <a:ext cx="6534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لَفِيْفٌ مَفْرُوْقٌ                    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5600" y="3981155"/>
            <a:ext cx="3830034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-119261" y="4008581"/>
            <a:ext cx="4608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لَفِيْفٌ مَقْرُوْنٌ    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651500" y="5073355"/>
            <a:ext cx="3063206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529071" y="5020101"/>
            <a:ext cx="4357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وَفَى : وَقَى      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58881" y="4890189"/>
            <a:ext cx="3991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رَوَى : طَوَى      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5600" y="4920533"/>
            <a:ext cx="3830034" cy="8177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70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4" grpId="0" animBg="1"/>
      <p:bldP spid="45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308592" y="165162"/>
            <a:ext cx="2431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مُضَعَّفٌ </a:t>
            </a:r>
            <a:r>
              <a:rPr lang="ar-SA" sz="5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63691" y="184498"/>
            <a:ext cx="2386271" cy="845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1191746" y="1756229"/>
            <a:ext cx="68844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067300" y="2247901"/>
            <a:ext cx="3861021" cy="8255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886996" y="2260600"/>
            <a:ext cx="41046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أَلْمُضَعَّفُ الثُّلَاثِىُّ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81548" y="2190455"/>
            <a:ext cx="3922152" cy="7813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41862" y="2195617"/>
            <a:ext cx="3799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أَلْمُضَعَّفُ الرُّبَاعِىُّ   </a:t>
            </a:r>
            <a:endParaRPr lang="en-US" sz="44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641540" y="1014106"/>
            <a:ext cx="0" cy="738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063029" y="1743527"/>
            <a:ext cx="13192" cy="3975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993909" y="1959109"/>
            <a:ext cx="466270" cy="97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371600" y="4686300"/>
            <a:ext cx="6324600" cy="1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470549" y="4885573"/>
            <a:ext cx="424924" cy="9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4365400" y="4891924"/>
            <a:ext cx="450325" cy="136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1133249" y="4873850"/>
            <a:ext cx="437624" cy="117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642100" y="5076081"/>
            <a:ext cx="1892300" cy="65161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591300" y="508887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مَهْمُوْزِ فَاْ ء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695700" y="5088781"/>
            <a:ext cx="2044700" cy="67701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314700" y="5118100"/>
            <a:ext cx="261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مَهْمُوْزِ عَيْن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00100" y="5050681"/>
            <a:ext cx="1828800" cy="67701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55600" y="5114275"/>
            <a:ext cx="270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مَهْمُوْزِ لَام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654800" y="5854701"/>
            <a:ext cx="1917700" cy="6604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565901" y="5918201"/>
            <a:ext cx="208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أَمَرَ. أَكَلَ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556001" y="5956301"/>
            <a:ext cx="2158999" cy="584199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848100" y="5990575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ٍسَأَلَ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12800" y="5842000"/>
            <a:ext cx="1866900" cy="673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96901" y="5918200"/>
            <a:ext cx="2363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قَرَأَ</a:t>
            </a:r>
            <a:endParaRPr lang="en-US" sz="36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41900" y="3149600"/>
            <a:ext cx="3873501" cy="6985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886996" y="3075953"/>
            <a:ext cx="386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فَرَّ= فَرَرَ</a:t>
            </a:r>
            <a:r>
              <a:rPr lang="ar-SA" sz="44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32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. </a:t>
            </a:r>
            <a:r>
              <a:rPr lang="ar-SA" sz="36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مَدَّ= مَدَدَ</a:t>
            </a:r>
            <a:r>
              <a:rPr lang="ar-SA" sz="36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lang="en-US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68848" y="3079455"/>
            <a:ext cx="3922152" cy="755945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03200" y="3148117"/>
            <a:ext cx="4025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زَلْزَلَ. قَلْقَلَ         </a:t>
            </a:r>
            <a:endParaRPr lang="en-US" sz="40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46692" y="3810062"/>
            <a:ext cx="2431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chemeClr val="bg2">
                    <a:lumMod val="1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مُهْمُوْزُ      </a:t>
            </a:r>
            <a:r>
              <a:rPr lang="ar-SA" sz="5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01791" y="3829398"/>
            <a:ext cx="2386271" cy="845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73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/>
      <p:bldP spid="47" grpId="0" animBg="1"/>
      <p:bldP spid="49" grpId="0" animBg="1"/>
      <p:bldP spid="50" grpId="0"/>
      <p:bldP spid="51" grpId="0" animBg="1"/>
      <p:bldP spid="52" grpId="0"/>
      <p:bldP spid="68" grpId="0" animBg="1"/>
      <p:bldP spid="69" grpId="0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 animBg="1"/>
      <p:bldP spid="77" grpId="0"/>
      <p:bldP spid="78" grpId="0" animBg="1"/>
      <p:bldP spid="79" grpId="0"/>
      <p:bldP spid="80" grpId="0" animBg="1"/>
      <p:bldP spid="82" grpId="0" animBg="1"/>
      <p:bldP spid="83" grpId="0"/>
      <p:bldP spid="84" grpId="0"/>
      <p:bldP spid="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3183" y="379849"/>
            <a:ext cx="1346153" cy="707886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4000" b="1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صَحِيْحٌ</a:t>
            </a:r>
            <a:r>
              <a:rPr lang="en-US" sz="4000" b="1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endParaRPr lang="en-US" sz="4000" b="1" cap="none" spc="0" dirty="0">
              <a:ln w="50800"/>
              <a:solidFill>
                <a:schemeClr val="tx1"/>
              </a:solidFill>
              <a:effectLst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183" y="1087735"/>
            <a:ext cx="8783392" cy="249299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4000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هَوَ كُلُّ فِعْلٍ تَخْلُوْ حُرُوْفُهُ الأَصَلِيَّةُ مِنْ أَحْرُفِ الْعِلَّةِ، وَهِىَ  «الْأَلِفُ» «الوَاوُ» «اَلْيَاءُ»</a:t>
            </a:r>
            <a:endParaRPr lang="en-US" sz="4000" cap="none" spc="0" dirty="0" smtClean="0">
              <a:ln w="50800"/>
              <a:solidFill>
                <a:schemeClr val="tx1"/>
              </a:solidFill>
              <a:effectLst/>
              <a:latin typeface="Al Qalam Quran Majeed Web" pitchFamily="2" charset="-78"/>
              <a:cs typeface="Al Qalam Quran Majeed Web" pitchFamily="2" charset="-78"/>
            </a:endParaRPr>
          </a:p>
          <a:p>
            <a:pPr algn="ctr"/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cap="none" spc="0" dirty="0" err="1" smtClean="0">
                <a:ln w="50800"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mnxn</a:t>
            </a:r>
            <a:r>
              <a:rPr lang="en-US" sz="3600" cap="none" spc="0" dirty="0" smtClean="0">
                <a:ln w="50800"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cap="none" spc="0" dirty="0" err="1" smtClean="0">
                <a:ln w="50800"/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Ggb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dÕj‡K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nid</a:t>
            </a:r>
            <a:r>
              <a:rPr lang="ar-SA" sz="3600" dirty="0" smtClean="0">
                <a:ln w="50800"/>
                <a:solidFill>
                  <a:schemeClr val="tx1"/>
                </a:solidFill>
                <a:latin typeface="Al Qalam Quran Majeed Web" pitchFamily="2" charset="-78"/>
                <a:cs typeface="Al Qalam Quran Majeed Web" pitchFamily="2" charset="-78"/>
              </a:rPr>
              <a:t>حُرُوْفِ عِلَّة   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gy³|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ni‡d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BjøvZ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ar-SA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r-SA" sz="3600" dirty="0" smtClean="0">
                <a:ln w="50800"/>
                <a:solidFill>
                  <a:schemeClr val="tx1"/>
                </a:solidFill>
                <a:latin typeface="Al Qalam Quran Majeed Web" pitchFamily="2" charset="-78"/>
                <a:cs typeface="Al Qalam Quran Majeed Web" pitchFamily="2" charset="-78"/>
              </a:rPr>
              <a:t>يَاءٌ - وَاوٌ - أَلِفٌ  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endParaRPr lang="en-US" sz="4000" cap="none" spc="0" dirty="0">
              <a:ln w="50800"/>
              <a:solidFill>
                <a:schemeClr val="tx1"/>
              </a:solidFill>
              <a:effectLst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246" y="3580725"/>
            <a:ext cx="1056068" cy="64354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55314" y="3580724"/>
            <a:ext cx="2897745" cy="64354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جَلَسَ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r-SA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كَتَبَ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244" y="4288611"/>
            <a:ext cx="1346153" cy="707886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4000" b="1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مَهْمُوْزٌ</a:t>
            </a:r>
            <a:r>
              <a:rPr lang="en-US" sz="4000" b="1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endParaRPr lang="en-US" sz="4000" b="1" cap="none" spc="0" dirty="0">
              <a:ln w="50800"/>
              <a:solidFill>
                <a:schemeClr val="tx1"/>
              </a:solidFill>
              <a:effectLst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45397" y="4642554"/>
            <a:ext cx="7102389" cy="1877437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4000" cap="none" spc="0" dirty="0" smtClean="0">
                <a:ln w="50800"/>
                <a:solidFill>
                  <a:schemeClr val="tx1"/>
                </a:solidFill>
                <a:effectLst/>
                <a:latin typeface="Al Qalam Quran Majeed Web" pitchFamily="2" charset="-78"/>
                <a:cs typeface="Al Qalam Quran Majeed Web" pitchFamily="2" charset="-78"/>
              </a:rPr>
              <a:t> هَوَ كُلُّ كَانَ أَحَدُ أُصُوْلِهِ حَرْفَ هَمْزَةٍ</a:t>
            </a:r>
            <a:endParaRPr lang="en-US" sz="4000" cap="none" spc="0" dirty="0" smtClean="0">
              <a:ln w="50800"/>
              <a:solidFill>
                <a:schemeClr val="tx1"/>
              </a:solidFill>
              <a:effectLst/>
              <a:latin typeface="Al Qalam Quran Majeed Web" pitchFamily="2" charset="-78"/>
              <a:cs typeface="Al Qalam Quran Majeed Web" pitchFamily="2" charset="-78"/>
            </a:endParaRPr>
          </a:p>
          <a:p>
            <a:pPr algn="ctr"/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মাহমুয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ঐ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ফে’লকে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হামযা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dirty="0" smtClean="0">
                <a:ln w="50800"/>
                <a:solidFill>
                  <a:schemeClr val="tx1"/>
                </a:solid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ar-SA" sz="3600" dirty="0" smtClean="0">
                <a:ln w="50800"/>
                <a:solidFill>
                  <a:schemeClr val="tx1"/>
                </a:solid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أَخَذَ- «  سَأَلَ» قَرَأَ»  </a:t>
            </a:r>
            <a:endParaRPr lang="en-US" sz="4000" cap="none" spc="0" dirty="0">
              <a:ln w="50800"/>
              <a:solidFill>
                <a:schemeClr val="tx1"/>
              </a:solidFill>
              <a:effectLst/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build="p" animBg="1"/>
      <p:bldP spid="12" grpId="0" animBg="1"/>
      <p:bldP spid="13" grpId="0" animBg="1"/>
      <p:bldP spid="1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5910" y="349475"/>
            <a:ext cx="1506828" cy="64523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0197" y="369212"/>
            <a:ext cx="9925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مُعْتَلٌّ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5910" y="994709"/>
            <a:ext cx="8796270" cy="2226753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0197" y="1313247"/>
            <a:ext cx="8207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هُوَ كَلُّ فِعْلٍ كَانَ حُرُوْفِهِ الْأَصَلِيَّةِ حَرْفًا مِنْ حُرُوْفِ الْعِلَّةِ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0197" y="2021133"/>
            <a:ext cx="82167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ar-SA" sz="36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مُعْتَلٌّ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এমন ফে’লকে বলে, যার মূল অক্ষরে হরফে ইল্লাত হয়। যেমন: 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قَالَ </a:t>
            </a:r>
            <a:r>
              <a:rPr lang="en-US" sz="3600" dirty="0" smtClean="0">
                <a:latin typeface="AdarshaLipiBold" pitchFamily="2" charset="0"/>
                <a:cs typeface="Al Qalam Quran Majeed Web" panose="02010000000000000000" pitchFamily="2" charset="-78"/>
              </a:rPr>
              <a:t>,</a:t>
            </a:r>
            <a:r>
              <a:rPr lang="en-US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 </a:t>
            </a:r>
            <a:r>
              <a:rPr lang="ar-SA" sz="36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وَجَدَ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سَعَى </a:t>
            </a:r>
            <a:r>
              <a:rPr lang="en-US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15910" y="3344573"/>
            <a:ext cx="1506828" cy="60357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434" y="3343486"/>
            <a:ext cx="12057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مُضَعَّفٌ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5909" y="3929348"/>
            <a:ext cx="8925059" cy="2703272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5695" y="4044975"/>
            <a:ext cx="82621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هُوَ كَلُّ فِعْلٍ </a:t>
            </a:r>
            <a:r>
              <a:rPr lang="ar-SA" sz="32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مَا كَانَ حَرْفَانِ مِنْ حُرُوْفِهِ </a:t>
            </a:r>
            <a:r>
              <a:rPr lang="ar-SA" sz="320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</a:t>
            </a:r>
            <a:r>
              <a:rPr lang="ar-SA" sz="32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الْأَصَلِيَّةِ مِنْ جِنْسٍ وَاحِدٍ</a:t>
            </a:r>
            <a:endParaRPr lang="ar-SA" sz="3200" dirty="0"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5695" y="4712161"/>
            <a:ext cx="81701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مُضَعَّفٌ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এমন ফে’লকে বলে, যার মূল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হরফে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যেমন: </a:t>
            </a:r>
            <a:r>
              <a:rPr lang="ar-SA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جَرَّ 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فَرَّ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r-SA" sz="3600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زَلْزَلَ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768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67683" y="1028700"/>
            <a:ext cx="294503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এককজ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73163"/>
            <a:ext cx="2743200" cy="2198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347730" y="3160574"/>
            <a:ext cx="8435662" cy="1661993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أَجْنَاسُ </a:t>
            </a:r>
            <a:r>
              <a:rPr lang="ar-SA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اَلْكَلِمَةِ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51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Image result for ক্লাসে দলগত কা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3124200" cy="271462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Flowchart: Sequential Access Storage 6"/>
          <p:cNvSpPr/>
          <p:nvPr/>
        </p:nvSpPr>
        <p:spPr>
          <a:xfrm>
            <a:off x="4191000" y="1524000"/>
            <a:ext cx="3733800" cy="1600200"/>
          </a:xfrm>
          <a:prstGeom prst="flowChartMagneticTape">
            <a:avLst/>
          </a:prstGeom>
          <a:ln w="5715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7881" y="3657600"/>
            <a:ext cx="8165205" cy="2590800"/>
          </a:xfrm>
          <a:prstGeom prst="roundRect">
            <a:avLst/>
          </a:prstGeom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অপরজন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জিনস এর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উদাহরণের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সংজ্ঞা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জিজ্ঞাস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43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132679"/>
            <a:ext cx="3886200" cy="962025"/>
          </a:xfrm>
          <a:prstGeom prst="ellipse">
            <a:avLst/>
          </a:prstGeom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57200" y="1249251"/>
            <a:ext cx="8153400" cy="5331853"/>
          </a:xfrm>
          <a:prstGeom prst="flowChartProcess">
            <a:avLst/>
          </a:prstGeom>
          <a:ln w="5715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34267" y="132679"/>
            <a:ext cx="1999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8068" y="1249251"/>
            <a:ext cx="8133958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defRPr/>
            </a:pPr>
            <a:r>
              <a:rPr lang="bn-BD" sz="4400" kern="0" dirty="0">
                <a:latin typeface="NikoshBAN" pitchFamily="2" charset="0"/>
                <a:cs typeface="NikoshBAN" pitchFamily="2" charset="0"/>
              </a:rPr>
              <a:t>০১ * জিনস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kern="0" dirty="0">
                <a:latin typeface="NikoshBAN" pitchFamily="2" charset="0"/>
                <a:cs typeface="NikoshBAN" pitchFamily="2" charset="0"/>
              </a:rPr>
              <a:t>প্রথমত কয় প্রকার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>
              <a:defRPr/>
            </a:pPr>
            <a:r>
              <a:rPr lang="en-US" sz="4400" kern="0" dirty="0" err="1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kern="0" dirty="0">
                <a:latin typeface="NikoshBAN" pitchFamily="2" charset="0"/>
                <a:cs typeface="NikoshBAN" pitchFamily="2" charset="0"/>
              </a:rPr>
              <a:t>জিনস প্রথমত দুই প্রকার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>
              <a:defRPr/>
            </a:pPr>
            <a:r>
              <a:rPr lang="bn-BD" sz="4400" kern="0" dirty="0">
                <a:latin typeface="NikoshBAN" pitchFamily="2" charset="0"/>
                <a:cs typeface="NikoshBAN" pitchFamily="2" charset="0"/>
              </a:rPr>
              <a:t>০২ * জিনসে মু’তাল প্রথমত কত প্রকার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>
              <a:defRPr/>
            </a:pPr>
            <a:r>
              <a:rPr lang="en-US" sz="4400" kern="0" dirty="0" err="1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kern="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kern="0" dirty="0">
                <a:latin typeface="NikoshBAN" pitchFamily="2" charset="0"/>
                <a:cs typeface="NikoshBAN" pitchFamily="2" charset="0"/>
              </a:rPr>
              <a:t>।</a:t>
            </a:r>
            <a:endParaRPr lang="bn-BD" sz="4400" kern="0" dirty="0">
              <a:latin typeface="NikoshBAN" pitchFamily="2" charset="0"/>
              <a:cs typeface="NikoshBAN" pitchFamily="2" charset="0"/>
            </a:endParaRPr>
          </a:p>
          <a:p>
            <a:pPr lvl="0">
              <a:defRPr/>
            </a:pPr>
            <a:r>
              <a:rPr lang="bn-BD" sz="4000" kern="0" dirty="0">
                <a:latin typeface="NikoshBAN" pitchFamily="2" charset="0"/>
                <a:cs typeface="NikoshBAN" pitchFamily="2" charset="0"/>
              </a:rPr>
              <a:t>০৩ *এক হরফ দ্বারা মু’তালের</a:t>
            </a:r>
            <a:r>
              <a:rPr lang="en-US" sz="40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0" dirty="0" err="1">
                <a:latin typeface="NikoshBAN" pitchFamily="2" charset="0"/>
                <a:cs typeface="NikoshBAN" pitchFamily="2" charset="0"/>
              </a:rPr>
              <a:t>প্রকারগুলো</a:t>
            </a:r>
            <a:r>
              <a:rPr lang="en-US" sz="40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kern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kern="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kern="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 lvl="0">
              <a:defRPr/>
            </a:pPr>
            <a:r>
              <a:rPr lang="bn-BD" sz="4000" kern="0" dirty="0">
                <a:latin typeface="NikoshBAN" pitchFamily="2" charset="0"/>
                <a:cs typeface="NikoshBAN" pitchFamily="2" charset="0"/>
              </a:rPr>
              <a:t>উত্তরঃ ১.</a:t>
            </a:r>
            <a:r>
              <a:rPr lang="ar-SA" sz="4000" kern="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مِثَالٌ</a:t>
            </a:r>
            <a:r>
              <a:rPr lang="bn-BD" sz="4000" kern="0" dirty="0">
                <a:latin typeface="NikoshBAN" pitchFamily="2" charset="0"/>
                <a:cs typeface="NikoshBAN" pitchFamily="2" charset="0"/>
              </a:rPr>
              <a:t> ২.</a:t>
            </a:r>
            <a:r>
              <a:rPr lang="ar-SA" sz="4000" kern="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أَجْوَفٌ </a:t>
            </a:r>
            <a:r>
              <a:rPr lang="bn-BD" sz="4000" kern="0" dirty="0">
                <a:latin typeface="NikoshBAN" pitchFamily="2" charset="0"/>
                <a:cs typeface="NikoshBAN" pitchFamily="2" charset="0"/>
              </a:rPr>
              <a:t> ৩.</a:t>
            </a:r>
            <a:r>
              <a:rPr lang="ar-SA" sz="4000" kern="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نَاقِصٌ </a:t>
            </a:r>
          </a:p>
          <a:p>
            <a:pPr lvl="0">
              <a:defRPr/>
            </a:pPr>
            <a:r>
              <a:rPr lang="bn-BD" sz="4000" kern="0" dirty="0">
                <a:latin typeface="Al Qalam Quran Majeed Web" panose="02010000000000000000" pitchFamily="2" charset="-78"/>
                <a:cs typeface="NikoshBAN" pitchFamily="2" charset="0"/>
              </a:rPr>
              <a:t>০৪ * </a:t>
            </a:r>
            <a:r>
              <a:rPr lang="ar-SA" sz="4000" kern="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مُضَعَّفٌ </a:t>
            </a:r>
            <a:r>
              <a:rPr lang="bn-BD" sz="4000" kern="0" dirty="0">
                <a:latin typeface="Al Qalam Quran Majeed Web" panose="02010000000000000000" pitchFamily="2" charset="-78"/>
                <a:cs typeface="NikoshBAN" pitchFamily="2" charset="0"/>
              </a:rPr>
              <a:t>এর প্রকারগুলো কী কী ?</a:t>
            </a:r>
          </a:p>
          <a:p>
            <a:pPr lvl="0">
              <a:defRPr/>
            </a:pPr>
            <a:r>
              <a:rPr lang="bn-BD" sz="4000" kern="0" dirty="0">
                <a:latin typeface="Al Qalam Quran Majeed Web" panose="02010000000000000000" pitchFamily="2" charset="-78"/>
                <a:cs typeface="NikoshBAN" pitchFamily="2" charset="0"/>
              </a:rPr>
              <a:t>উত্তরঃ ১.</a:t>
            </a:r>
            <a:r>
              <a:rPr lang="ar-SA" sz="4000" kern="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مُضَعَّفٌ ثُلَاثِىْ </a:t>
            </a:r>
            <a:r>
              <a:rPr lang="bn-BD" sz="4000" kern="0" dirty="0">
                <a:latin typeface="Al Qalam Quran Majeed Web" panose="02010000000000000000" pitchFamily="2" charset="-78"/>
                <a:cs typeface="NikoshBAN" pitchFamily="2" charset="0"/>
              </a:rPr>
              <a:t> ২.</a:t>
            </a:r>
            <a:r>
              <a:rPr lang="ar-SA" sz="4000" kern="0" dirty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مُضَعَّفٌ رُبَاعِىْ </a:t>
            </a:r>
            <a:endParaRPr lang="en-US" sz="4400" kern="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07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04934" y="228599"/>
            <a:ext cx="3572814" cy="2667000"/>
          </a:xfrm>
          <a:prstGeom prst="ellipse">
            <a:avLst/>
          </a:prstGeom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257174" y="3021496"/>
            <a:ext cx="8680763" cy="3617429"/>
          </a:xfrm>
          <a:prstGeom prst="rect">
            <a:avLst/>
          </a:prstGeom>
          <a:ln w="762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32-Point Star 10"/>
          <p:cNvSpPr/>
          <p:nvPr/>
        </p:nvSpPr>
        <p:spPr>
          <a:xfrm>
            <a:off x="4649273" y="0"/>
            <a:ext cx="3789877" cy="2895600"/>
          </a:xfrm>
          <a:prstGeom prst="star32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860" y="3122050"/>
            <a:ext cx="829682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শরীফের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কাফিরুন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ফে’লগুলো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أَجْنَاسُ الْكَلِمَةِ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জিনস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নিদ্ধারন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শরীফের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নসর</a:t>
            </a:r>
            <a:r>
              <a:rPr lang="ar-SA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(زِلْزَالْ) </a:t>
            </a:r>
            <a:r>
              <a:rPr lang="en-US" sz="36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ar-SA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</a:t>
            </a:r>
            <a:r>
              <a:rPr lang="ar-SA" sz="36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ُضَعَّفٌ</a:t>
            </a:r>
            <a:r>
              <a:rPr lang="ar-SA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ar-SA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مُعْتَلٌّ</a:t>
            </a:r>
            <a:r>
              <a:rPr lang="ar-SA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ফে’লগুলো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1127" y="570637"/>
            <a:ext cx="15861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11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build="p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1"/>
          <p:cNvGrpSpPr/>
          <p:nvPr/>
        </p:nvGrpSpPr>
        <p:grpSpPr>
          <a:xfrm>
            <a:off x="685800" y="1295400"/>
            <a:ext cx="2590800" cy="2819400"/>
            <a:chOff x="-158285" y="5292604"/>
            <a:chExt cx="1300367" cy="172322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20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24" name="Picture 23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pic>
            <p:nvPicPr>
              <p:cNvPr id="25" name="Picture 24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  <p:grpSp>
          <p:nvGrpSpPr>
            <p:cNvPr id="21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22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pic>
            <p:nvPicPr>
              <p:cNvPr id="23" name="Picture 22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</p:grpSp>
      <p:grpSp>
        <p:nvGrpSpPr>
          <p:cNvPr id="26" name="Group 11"/>
          <p:cNvGrpSpPr/>
          <p:nvPr/>
        </p:nvGrpSpPr>
        <p:grpSpPr>
          <a:xfrm flipH="1">
            <a:off x="5867400" y="1219200"/>
            <a:ext cx="2590800" cy="3048001"/>
            <a:chOff x="-158285" y="5292604"/>
            <a:chExt cx="1300367" cy="172322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27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31" name="Picture 30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  <p:pic>
            <p:nvPicPr>
              <p:cNvPr id="32" name="Picture 31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</p:grpSp>
        <p:grpSp>
          <p:nvGrpSpPr>
            <p:cNvPr id="28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29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  <p:pic>
            <p:nvPicPr>
              <p:cNvPr id="30" name="Picture 29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</p:grpSp>
      </p:grpSp>
      <p:pic>
        <p:nvPicPr>
          <p:cNvPr id="33" name="Picture 32" descr="C:\Users\acer\Desktop\ইমেজ\হাদিস\RedRoseThankYou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599"/>
            <a:ext cx="5867400" cy="175260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4" name="Rounded Rectangle 33"/>
          <p:cNvSpPr/>
          <p:nvPr/>
        </p:nvSpPr>
        <p:spPr>
          <a:xfrm>
            <a:off x="3071016" y="2552700"/>
            <a:ext cx="2796384" cy="11049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مَعَ السَّلاَمَةِ</a:t>
            </a:r>
            <a:endParaRPr lang="en-US" sz="5400" b="1" dirty="0"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971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>
            <a:noAutofit/>
          </a:bodyPr>
          <a:lstStyle/>
          <a:p>
            <a:r>
              <a:rPr lang="ar-SA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بسم الله الرحمن الرحيم </a:t>
            </a:r>
            <a:endParaRPr lang="en-US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52525"/>
            <a:ext cx="8534400" cy="136207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ar-SA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اهلا سهلا  ايها الطلاب</a:t>
            </a:r>
            <a:r>
              <a:rPr lang="ar-SA" altLang="en-US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	</a:t>
            </a:r>
            <a:endParaRPr lang="en-US" alt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8382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176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527" y="356070"/>
            <a:ext cx="6981824" cy="154892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altLang="en-US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فِىْ أَمَانِ اللهِ وَرَسُوْلِهِ</a:t>
            </a:r>
            <a:endParaRPr lang="en-US" alt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bn-BD" altLang="en-US" sz="11300">
                <a:latin typeface="Siyam Rupali" pitchFamily="2" charset="0"/>
              </a:rPr>
              <a:t> </a:t>
            </a:r>
            <a:endParaRPr lang="en-US" altLang="en-US" sz="11300">
              <a:latin typeface="Siyam Rupali" pitchFamily="2" charset="0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1468860" y="2069159"/>
            <a:ext cx="6421159" cy="4426555"/>
          </a:xfrm>
          <a:prstGeom prst="star7">
            <a:avLst/>
          </a:prstGeom>
          <a:ln w="57150"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Stop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28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4056" y="1795357"/>
            <a:ext cx="74558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Lets GO</a:t>
            </a:r>
            <a:endParaRPr lang="en-US" sz="16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32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6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59429" y="748937"/>
            <a:ext cx="4846320" cy="1027612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189" y="2112135"/>
            <a:ext cx="7173532" cy="3966693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9550" y="2474893"/>
            <a:ext cx="81394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মু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তাহের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ফারুকী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ওয়াজেদিয়া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কামিল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এম.এ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০১৮১৯৩৫৮০৯৫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taherfaruky8@gmail.com</a:t>
            </a:r>
          </a:p>
        </p:txBody>
      </p:sp>
    </p:spTree>
    <p:extLst>
      <p:ext uri="{BB962C8B-B14F-4D97-AF65-F5344CB8AC3E}">
        <p14:creationId xmlns:p14="http://schemas.microsoft.com/office/powerpoint/2010/main" val="323439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19325" y="400049"/>
            <a:ext cx="4667250" cy="1179731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82880" y="1781950"/>
            <a:ext cx="8634549" cy="435215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৮ম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bn-BD" sz="4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4800" b="1" dirty="0" smtClean="0">
                <a:solidFill>
                  <a:srgbClr val="C00000"/>
                </a:solid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  أَجْنَاسُ اَلْكَلِمَةُ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জিনসসমূহ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7126" y="490835"/>
            <a:ext cx="39116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599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81051" y="657225"/>
            <a:ext cx="4900749" cy="942975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 ফল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7543" y="1794020"/>
            <a:ext cx="6263640" cy="92333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262" y="3334897"/>
            <a:ext cx="799147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জিনস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কালেমার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জিনস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03261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5401" y="330814"/>
            <a:ext cx="44053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400" b="0" cap="none" spc="0" dirty="0">
              <a:ln w="0"/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214846"/>
            <a:ext cx="3898899" cy="29126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600" y="1161696"/>
            <a:ext cx="3416300" cy="27880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5488414" y="4090690"/>
            <a:ext cx="2616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সাদা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গোলাপ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70047" y="4148435"/>
            <a:ext cx="28701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লাল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গোলাপ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700" y="4864100"/>
            <a:ext cx="8267700" cy="1689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সুতরাং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ফুলের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রং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যেভাবে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বিভিন্ন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ধরনের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হয়ে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তেমনিভাবে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কালেমার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প্রকৃতি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জিনস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বিভিন্ন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হয়ে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15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2747" y="389235"/>
            <a:ext cx="69942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</a:rPr>
              <a:t>নিচের</a:t>
            </a:r>
            <a:r>
              <a:rPr lang="en-US" sz="3600" b="1" dirty="0" smtClean="0">
                <a:ln w="11430"/>
              </a:rPr>
              <a:t> </a:t>
            </a:r>
            <a:r>
              <a:rPr lang="en-US" sz="3600" b="1" dirty="0" err="1" smtClean="0">
                <a:ln w="11430"/>
              </a:rPr>
              <a:t>উদাহরণগুলোর</a:t>
            </a:r>
            <a:r>
              <a:rPr lang="en-US" sz="3600" b="1" dirty="0" smtClean="0">
                <a:ln w="11430"/>
              </a:rPr>
              <a:t> </a:t>
            </a:r>
            <a:r>
              <a:rPr lang="en-US" sz="3600" b="1" dirty="0" err="1" smtClean="0">
                <a:ln w="11430"/>
              </a:rPr>
              <a:t>দিকে</a:t>
            </a:r>
            <a:r>
              <a:rPr lang="en-US" sz="3600" b="1" dirty="0" smtClean="0">
                <a:ln w="11430"/>
              </a:rPr>
              <a:t> </a:t>
            </a:r>
            <a:r>
              <a:rPr lang="en-US" sz="3600" b="1" dirty="0" err="1" smtClean="0">
                <a:ln w="11430"/>
              </a:rPr>
              <a:t>লক্ষ</a:t>
            </a:r>
            <a:r>
              <a:rPr lang="en-US" sz="3600" b="1" dirty="0" smtClean="0">
                <a:ln w="11430"/>
              </a:rPr>
              <a:t> </a:t>
            </a:r>
            <a:r>
              <a:rPr lang="en-US" sz="3600" b="1" dirty="0" err="1" smtClean="0">
                <a:ln w="11430"/>
              </a:rPr>
              <a:t>কর</a:t>
            </a:r>
            <a:endParaRPr lang="en-US" sz="3600" b="1" cap="none" spc="0" dirty="0">
              <a:ln w="1143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100" y="1041400"/>
            <a:ext cx="8572500" cy="566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45572"/>
              </p:ext>
            </p:extLst>
          </p:nvPr>
        </p:nvGraphicFramePr>
        <p:xfrm>
          <a:off x="368300" y="1206500"/>
          <a:ext cx="8445500" cy="5127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2750"/>
                <a:gridCol w="4222750"/>
              </a:tblGrid>
              <a:tr h="510581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(ب)</a:t>
                      </a:r>
                      <a:endParaRPr lang="en-US" sz="2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(أ) </a:t>
                      </a:r>
                      <a:endParaRPr lang="en-US" sz="2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630717"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أَمَرَ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الْأُسْتَاذَ الطَّالِبُ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بِالصَّلَاةِ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فَتَحَ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سَعِيْدٌ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الْبَابَ</a:t>
                      </a:r>
                      <a:endParaRPr lang="en-US" sz="3600" dirty="0" smtClean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630717">
                <a:tc>
                  <a:txBody>
                    <a:bodyPr/>
                    <a:lstStyle/>
                    <a:p>
                      <a:pPr algn="r"/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سَأَلَ الْعَامِلُ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الْمُدِيْرَ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رَجَعَ 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سَلْمَانُ مِنَ الْمَدْرَسَةِ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630717"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قَرَأَ 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الطَّالِبُ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الْكِتَابَ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ك</a:t>
                      </a:r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َتَبَ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أَحْمَدُ رِسَالَةً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إلَى أَبِيْهِ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630717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(د)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(ج)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630717"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جَرَّ</a:t>
                      </a:r>
                      <a:r>
                        <a:rPr lang="ar-SA" sz="3600" u="sng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الرَّجُلُ ثَوْبَهُ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وَجَدَ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التِّلْمِيْذُ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الْجَائِزَةَ الْاُوْلى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630717">
                <a:tc>
                  <a:txBody>
                    <a:bodyPr/>
                    <a:lstStyle/>
                    <a:p>
                      <a:pPr algn="r"/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إِذَا </a:t>
                      </a:r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رُجَّتِ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الْأَرْضُ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رَجًّا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رَضِىَ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اللهُ عَنِ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الصَّحَابَةِ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  <a:tr h="769101">
                <a:tc>
                  <a:txBody>
                    <a:bodyPr/>
                    <a:lstStyle/>
                    <a:p>
                      <a:pPr algn="r"/>
                      <a:r>
                        <a:rPr lang="ar-SA" sz="3600" b="0" kern="1200" dirty="0" smtClean="0">
                          <a:solidFill>
                            <a:schemeClr val="tx1"/>
                          </a:solidFill>
                          <a:latin typeface="Al Qalam Quran Majeed Web" pitchFamily="2" charset="-78"/>
                          <a:ea typeface="+mn-ea"/>
                          <a:cs typeface="Al Qalam Quran Majeed Web" pitchFamily="2" charset="-78"/>
                        </a:rPr>
                        <a:t>إِذَا </a:t>
                      </a:r>
                      <a:r>
                        <a:rPr lang="ar-SA" sz="3600" b="0" u="sng" kern="1200" dirty="0" smtClean="0">
                          <a:solidFill>
                            <a:schemeClr val="tx1"/>
                          </a:solidFill>
                          <a:latin typeface="Al Qalam Quran Majeed Web" pitchFamily="2" charset="-78"/>
                          <a:ea typeface="+mn-ea"/>
                          <a:cs typeface="Al Qalam Quran Majeed Web" pitchFamily="2" charset="-78"/>
                        </a:rPr>
                        <a:t>زُلْزِلَتِ</a:t>
                      </a:r>
                      <a:r>
                        <a:rPr lang="ar-SA" sz="3600" b="0" kern="1200" dirty="0" smtClean="0">
                          <a:solidFill>
                            <a:schemeClr val="tx1"/>
                          </a:solidFill>
                          <a:latin typeface="Al Qalam Quran Majeed Web" pitchFamily="2" charset="-78"/>
                          <a:ea typeface="+mn-ea"/>
                          <a:cs typeface="Al Qalam Quran Majeed Web" pitchFamily="2" charset="-78"/>
                        </a:rPr>
                        <a:t> الْأَرْضُ زِلْزَالَهَا </a:t>
                      </a:r>
                      <a:endParaRPr lang="en-US" sz="3600" b="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3600" u="sng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وُلِّىَ</a:t>
                      </a:r>
                      <a:r>
                        <a:rPr lang="ar-SA" sz="36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أَبُوْ بَكْرٍ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 </a:t>
                      </a:r>
                      <a:r>
                        <a:rPr lang="ar-SA" sz="28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(رضى الله عنه) </a:t>
                      </a:r>
                      <a:r>
                        <a:rPr lang="ar-SA" sz="3600" baseline="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خَلِيْفَةً</a:t>
                      </a:r>
                      <a:endParaRPr lang="en-US" sz="36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628734" y="1727199"/>
            <a:ext cx="23001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فَتَحَ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صَحِيْحٌ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034" y="2387599"/>
            <a:ext cx="2312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رَجَعَ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صَحِيْحٌ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0634" y="3009899"/>
            <a:ext cx="2338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كَتَبَ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صَحِيْحٌ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2334" y="1714499"/>
            <a:ext cx="243246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أَمَرَ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مهموزِ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فَاء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934" y="2374899"/>
            <a:ext cx="245786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سَأَلَ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مهموزِ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عَيْن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400" y="2984499"/>
            <a:ext cx="2438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قَرَأَ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مهموزِ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لام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10100" y="4254499"/>
            <a:ext cx="26797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وَجَدَ - معتل فاء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28734" y="4876799"/>
            <a:ext cx="266106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رَضِىَ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– معتل</a:t>
            </a:r>
            <a:r>
              <a:rPr lang="ar-SA" sz="3600" b="1" dirty="0">
                <a:ln w="11430"/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ياء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 </a:t>
            </a:r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نَاقِص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5562599"/>
            <a:ext cx="27178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وَلِّىِ – لفيف</a:t>
            </a:r>
            <a:r>
              <a:rPr lang="ar-SA" sz="4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4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" y="4292599"/>
            <a:ext cx="268363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جَرَّ – مُضّاعَف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00" y="4838699"/>
            <a:ext cx="268363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رُجَّتْ – مُضّاعَف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2900" y="5555926"/>
            <a:ext cx="267111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 w="11430"/>
                <a:latin typeface="Al Qalam Quran Majeed Web" pitchFamily="2" charset="-78"/>
                <a:cs typeface="Al Qalam Quran Majeed Web" pitchFamily="2" charset="-78"/>
              </a:rPr>
              <a:t>زُلْزِلَتْ – مُضّاعَف</a:t>
            </a:r>
            <a:endParaRPr lang="en-US" sz="3600" b="1" dirty="0">
              <a:ln w="11430"/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7700" y="838200"/>
            <a:ext cx="7594600" cy="4965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উপরিউক্ত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উদাহরণগুলো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লক্ষ্য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দেখতে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পাবে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ন্মি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রেখাবিশিষ্ট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শব্দগুলো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মোট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চার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ধরনের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।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সুতরাং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আমরা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পারি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কালেমার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জিনস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মোট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চার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।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যথাঃ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(ক)</a:t>
            </a:r>
            <a:r>
              <a:rPr lang="ar-SA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(صحيح) 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সহীহ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, (খ)</a:t>
            </a:r>
            <a:r>
              <a:rPr lang="ar-SA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(مهموز) 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মাহমুজ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 (গ)</a:t>
            </a:r>
            <a:r>
              <a:rPr lang="ar-SA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(معتل) 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মু-তাল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ও (ঘ)</a:t>
            </a:r>
            <a:r>
              <a:rPr lang="ar-SA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(مضاعف) 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মুদ্বাআফ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।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1209376" y="1566303"/>
            <a:ext cx="6831494" cy="190874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sz="5400" b="1" dirty="0" smtClean="0">
                <a:solidFill>
                  <a:srgbClr val="7030A0"/>
                </a:solidFill>
                <a:latin typeface="Al Qalam Quran Majeed Web" pitchFamily="2" charset="-78"/>
                <a:cs typeface="Al Qalam Quran Majeed Web" pitchFamily="2" charset="-78"/>
              </a:rPr>
              <a:t>أَقْسَامُ أَجْنَاسِ الْكَلِمَةِ</a:t>
            </a:r>
            <a:r>
              <a:rPr lang="ar-SA" b="1" dirty="0" smtClean="0">
                <a:solidFill>
                  <a:srgbClr val="7030A0"/>
                </a:solidFill>
              </a:rPr>
              <a:t/>
            </a:r>
            <a:br>
              <a:rPr lang="ar-SA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608784" y="4994842"/>
            <a:ext cx="5452416" cy="89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037470" y="5020795"/>
            <a:ext cx="0" cy="6240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282025" y="4995949"/>
            <a:ext cx="0" cy="6240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760050" y="3315611"/>
            <a:ext cx="2386271" cy="744776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93556" y="332613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002060"/>
                </a:solidFill>
                <a:latin typeface="Al Qalam Quran Majeed Web" pitchFamily="2" charset="-78"/>
                <a:cs typeface="Al Qalam Quran Majeed Web" pitchFamily="2" charset="-78"/>
              </a:rPr>
              <a:t>مُعْتَلٌّ</a:t>
            </a:r>
            <a:endParaRPr lang="en-US" sz="4800" b="1" dirty="0">
              <a:solidFill>
                <a:srgbClr val="00206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25500" y="3352801"/>
            <a:ext cx="2654302" cy="855136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392554" y="3351076"/>
            <a:ext cx="1786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chemeClr val="accent4">
                    <a:lumMod val="50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صَحِيْحٌ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009743" y="2788267"/>
            <a:ext cx="504207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017351" y="2776777"/>
            <a:ext cx="0" cy="5897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013138" y="2764077"/>
            <a:ext cx="0" cy="5897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1888432" y="4585248"/>
            <a:ext cx="779116" cy="160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261100" y="5636525"/>
            <a:ext cx="1803400" cy="845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474036" y="5612153"/>
            <a:ext cx="1706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سَالِمٌ</a:t>
            </a:r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51622" y="5629295"/>
            <a:ext cx="301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/>
              <a:t>مَهْمُوْزٌ</a:t>
            </a:r>
            <a:endParaRPr lang="en-US" sz="4800" b="1" dirty="0"/>
          </a:p>
        </p:txBody>
      </p:sp>
      <p:sp>
        <p:nvSpPr>
          <p:cNvPr id="52" name="Rectangle 51"/>
          <p:cNvSpPr/>
          <p:nvPr/>
        </p:nvSpPr>
        <p:spPr>
          <a:xfrm>
            <a:off x="3289303" y="5652755"/>
            <a:ext cx="2386271" cy="845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مُ</a:t>
            </a:r>
            <a:r>
              <a:rPr lang="ar-SA" dirty="0" smtClean="0">
                <a:latin typeface="Al Qalam Quran Majeed Web" pitchFamily="2" charset="-78"/>
                <a:cs typeface="Al Qalam Quran Majeed Web" pitchFamily="2" charset="-78"/>
              </a:rPr>
              <a:t>م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108200" y="222967"/>
            <a:ext cx="5016500" cy="122483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8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we‡kølY</a:t>
            </a:r>
            <a:endParaRPr lang="en-US" sz="88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27725" y="4970549"/>
            <a:ext cx="0" cy="6240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71503" y="5652755"/>
            <a:ext cx="2386271" cy="845100"/>
          </a:xfrm>
          <a:prstGeom prst="rect">
            <a:avLst/>
          </a:prstGeom>
          <a:noFill/>
          <a:ln w="76200"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591136" y="5701887"/>
            <a:ext cx="1706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مُضَعَّفٌ</a:t>
            </a:r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81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/>
      <p:bldP spid="41" grpId="0" animBg="1"/>
      <p:bldP spid="42" grpId="0"/>
      <p:bldP spid="43" grpId="0" animBg="1"/>
      <p:bldP spid="44" grpId="0"/>
      <p:bldP spid="49" grpId="0" animBg="1"/>
      <p:bldP spid="50" grpId="0"/>
      <p:bldP spid="51" grpId="0"/>
      <p:bldP spid="52" grpId="0" animBg="1"/>
      <p:bldP spid="53" grpId="0" animBg="1"/>
      <p:bldP spid="55" grpId="0" animBg="1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670</Words>
  <Application>Microsoft Office PowerPoint</Application>
  <PresentationFormat>On-screen Show (4:3)</PresentationFormat>
  <Paragraphs>128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AdarshaLipiBold</vt:lpstr>
      <vt:lpstr>Al Qalam Quran Majeed Web</vt:lpstr>
      <vt:lpstr>Arial</vt:lpstr>
      <vt:lpstr>Calibri</vt:lpstr>
      <vt:lpstr>Calibri Light</vt:lpstr>
      <vt:lpstr>NikoshBAN</vt:lpstr>
      <vt:lpstr>Siyam Rupali</vt:lpstr>
      <vt:lpstr>SutonnyMJ</vt:lpstr>
      <vt:lpstr>Times New Roman</vt:lpstr>
      <vt:lpstr>Traditional Arabic</vt:lpstr>
      <vt:lpstr>Vrinda</vt:lpstr>
      <vt:lpstr>Wingdings</vt:lpstr>
      <vt:lpstr>Office Theme</vt:lpstr>
      <vt:lpstr>PowerPoint Presentation</vt:lpstr>
      <vt:lpstr>بسم الله الرحمن الرحيم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أَقْسَامُ أَجْنَاسِ الْكَلِمَةِ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فِىْ أَمَانِ اللهِ وَرَسُوْلِهِ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 A Taher Faruky</cp:lastModifiedBy>
  <cp:revision>213</cp:revision>
  <dcterms:created xsi:type="dcterms:W3CDTF">2018-01-26T04:30:25Z</dcterms:created>
  <dcterms:modified xsi:type="dcterms:W3CDTF">2019-04-01T07:06:55Z</dcterms:modified>
</cp:coreProperties>
</file>