
<file path=[Content_Types].xml><?xml version="1.0" encoding="utf-8"?>
<Types xmlns="http://schemas.openxmlformats.org/package/2006/content-types">
  <Default Extension="jfif" ContentType="image/jpeg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76" r:id="rId2"/>
    <p:sldId id="257" r:id="rId3"/>
    <p:sldId id="258" r:id="rId4"/>
    <p:sldId id="290" r:id="rId5"/>
    <p:sldId id="295" r:id="rId6"/>
    <p:sldId id="262" r:id="rId7"/>
    <p:sldId id="289" r:id="rId8"/>
    <p:sldId id="261" r:id="rId9"/>
    <p:sldId id="277" r:id="rId10"/>
    <p:sldId id="279" r:id="rId11"/>
    <p:sldId id="278" r:id="rId12"/>
    <p:sldId id="281" r:id="rId13"/>
    <p:sldId id="286" r:id="rId14"/>
    <p:sldId id="285" r:id="rId15"/>
    <p:sldId id="291" r:id="rId16"/>
    <p:sldId id="292" r:id="rId17"/>
    <p:sldId id="293" r:id="rId18"/>
    <p:sldId id="294" r:id="rId19"/>
    <p:sldId id="282" r:id="rId20"/>
    <p:sldId id="280" r:id="rId21"/>
    <p:sldId id="284" r:id="rId22"/>
    <p:sldId id="283" r:id="rId23"/>
    <p:sldId id="275" r:id="rId24"/>
    <p:sldId id="287" r:id="rId25"/>
    <p:sldId id="260" r:id="rId26"/>
  </p:sldIdLst>
  <p:sldSz cx="18288000" cy="9144000"/>
  <p:notesSz cx="6858000" cy="9144000"/>
  <p:defaultTextStyle>
    <a:defPPr>
      <a:defRPr lang="en-US"/>
    </a:defPPr>
    <a:lvl1pPr marL="0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1pPr>
    <a:lvl2pPr marL="783732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2pPr>
    <a:lvl3pPr marL="1567464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3pPr>
    <a:lvl4pPr marL="2351197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4pPr>
    <a:lvl5pPr marL="3134929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5pPr>
    <a:lvl6pPr marL="3918661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6pPr>
    <a:lvl7pPr marL="4702393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7pPr>
    <a:lvl8pPr marL="5486126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8pPr>
    <a:lvl9pPr marL="6269858" algn="l" defTabSz="1567464" rtl="0" eaLnBrk="1" latinLnBrk="0" hangingPunct="1">
      <a:defRPr sz="3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FFFF00"/>
    <a:srgbClr val="0000FF"/>
    <a:srgbClr val="33CC33"/>
    <a:srgbClr val="FF0066"/>
    <a:srgbClr val="009900"/>
    <a:srgbClr val="97198E"/>
    <a:srgbClr val="CC0099"/>
    <a:srgbClr val="D5599A"/>
    <a:srgbClr val="C2C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49" d="100"/>
          <a:sy n="49" d="100"/>
        </p:scale>
        <p:origin x="-588" y="-96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BA46D-D5DE-43D4-A943-947E3993F25F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0" y="685800"/>
            <a:ext cx="6858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103DE-ABD5-44DB-9838-AF3E246FFE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19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103DE-ABD5-44DB-9838-AF3E246FFE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745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840568"/>
            <a:ext cx="155448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181600"/>
            <a:ext cx="12801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837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567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351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134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702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486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689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37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58800" y="366185"/>
            <a:ext cx="41148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366185"/>
            <a:ext cx="120396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103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49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26" y="5875867"/>
            <a:ext cx="15544800" cy="1816100"/>
          </a:xfrm>
        </p:spPr>
        <p:txBody>
          <a:bodyPr anchor="t"/>
          <a:lstStyle>
            <a:lvl1pPr algn="l">
              <a:defRPr sz="69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626" y="3875618"/>
            <a:ext cx="15544800" cy="2000249"/>
          </a:xfrm>
        </p:spPr>
        <p:txBody>
          <a:bodyPr anchor="b"/>
          <a:lstStyle>
            <a:lvl1pPr marL="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1pPr>
            <a:lvl2pPr marL="783732" indent="0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2pPr>
            <a:lvl3pPr marL="1567464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35119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313492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91866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7023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5486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626985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15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6400" y="2133601"/>
            <a:ext cx="8077200" cy="6034617"/>
          </a:xfrm>
        </p:spPr>
        <p:txBody>
          <a:bodyPr/>
          <a:lstStyle>
            <a:lvl1pPr>
              <a:defRPr sz="48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196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046817"/>
            <a:ext cx="8080376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2899833"/>
            <a:ext cx="8080376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0051" y="2046817"/>
            <a:ext cx="8083550" cy="853016"/>
          </a:xfrm>
        </p:spPr>
        <p:txBody>
          <a:bodyPr anchor="b"/>
          <a:lstStyle>
            <a:lvl1pPr marL="0" indent="0">
              <a:buNone/>
              <a:defRPr sz="4100" b="1"/>
            </a:lvl1pPr>
            <a:lvl2pPr marL="783732" indent="0">
              <a:buNone/>
              <a:defRPr sz="3400" b="1"/>
            </a:lvl2pPr>
            <a:lvl3pPr marL="1567464" indent="0">
              <a:buNone/>
              <a:defRPr sz="3100" b="1"/>
            </a:lvl3pPr>
            <a:lvl4pPr marL="2351197" indent="0">
              <a:buNone/>
              <a:defRPr sz="2700" b="1"/>
            </a:lvl4pPr>
            <a:lvl5pPr marL="3134929" indent="0">
              <a:buNone/>
              <a:defRPr sz="2700" b="1"/>
            </a:lvl5pPr>
            <a:lvl6pPr marL="3918661" indent="0">
              <a:buNone/>
              <a:defRPr sz="2700" b="1"/>
            </a:lvl6pPr>
            <a:lvl7pPr marL="4702393" indent="0">
              <a:buNone/>
              <a:defRPr sz="2700" b="1"/>
            </a:lvl7pPr>
            <a:lvl8pPr marL="5486126" indent="0">
              <a:buNone/>
              <a:defRPr sz="2700" b="1"/>
            </a:lvl8pPr>
            <a:lvl9pPr marL="6269858" indent="0">
              <a:buNone/>
              <a:defRPr sz="2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0051" y="2899833"/>
            <a:ext cx="8083550" cy="5268384"/>
          </a:xfrm>
        </p:spPr>
        <p:txBody>
          <a:bodyPr/>
          <a:lstStyle>
            <a:lvl1pPr>
              <a:defRPr sz="4100"/>
            </a:lvl1pPr>
            <a:lvl2pPr>
              <a:defRPr sz="3400"/>
            </a:lvl2pPr>
            <a:lvl3pPr>
              <a:defRPr sz="31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853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00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04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364067"/>
            <a:ext cx="6016626" cy="1549400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0100" y="364067"/>
            <a:ext cx="10223500" cy="7804151"/>
          </a:xfrm>
        </p:spPr>
        <p:txBody>
          <a:bodyPr/>
          <a:lstStyle>
            <a:lvl1pPr>
              <a:defRPr sz="5500"/>
            </a:lvl1pPr>
            <a:lvl2pPr>
              <a:defRPr sz="4800"/>
            </a:lvl2pPr>
            <a:lvl3pPr>
              <a:defRPr sz="41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1" y="1913467"/>
            <a:ext cx="6016626" cy="6254751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238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4576" y="6400800"/>
            <a:ext cx="10972800" cy="755651"/>
          </a:xfrm>
        </p:spPr>
        <p:txBody>
          <a:bodyPr anchor="b"/>
          <a:lstStyle>
            <a:lvl1pPr algn="l">
              <a:defRPr sz="34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4576" y="817033"/>
            <a:ext cx="10972800" cy="5486400"/>
          </a:xfrm>
        </p:spPr>
        <p:txBody>
          <a:bodyPr/>
          <a:lstStyle>
            <a:lvl1pPr marL="0" indent="0">
              <a:buNone/>
              <a:defRPr sz="5500"/>
            </a:lvl1pPr>
            <a:lvl2pPr marL="783732" indent="0">
              <a:buNone/>
              <a:defRPr sz="4800"/>
            </a:lvl2pPr>
            <a:lvl3pPr marL="1567464" indent="0">
              <a:buNone/>
              <a:defRPr sz="4100"/>
            </a:lvl3pPr>
            <a:lvl4pPr marL="2351197" indent="0">
              <a:buNone/>
              <a:defRPr sz="3400"/>
            </a:lvl4pPr>
            <a:lvl5pPr marL="3134929" indent="0">
              <a:buNone/>
              <a:defRPr sz="3400"/>
            </a:lvl5pPr>
            <a:lvl6pPr marL="3918661" indent="0">
              <a:buNone/>
              <a:defRPr sz="3400"/>
            </a:lvl6pPr>
            <a:lvl7pPr marL="4702393" indent="0">
              <a:buNone/>
              <a:defRPr sz="3400"/>
            </a:lvl7pPr>
            <a:lvl8pPr marL="5486126" indent="0">
              <a:buNone/>
              <a:defRPr sz="3400"/>
            </a:lvl8pPr>
            <a:lvl9pPr marL="6269858" indent="0">
              <a:buNone/>
              <a:defRPr sz="34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4576" y="7156451"/>
            <a:ext cx="10972800" cy="1073149"/>
          </a:xfrm>
        </p:spPr>
        <p:txBody>
          <a:bodyPr/>
          <a:lstStyle>
            <a:lvl1pPr marL="0" indent="0">
              <a:buNone/>
              <a:defRPr sz="2400"/>
            </a:lvl1pPr>
            <a:lvl2pPr marL="783732" indent="0">
              <a:buNone/>
              <a:defRPr sz="2100"/>
            </a:lvl2pPr>
            <a:lvl3pPr marL="1567464" indent="0">
              <a:buNone/>
              <a:defRPr sz="1700"/>
            </a:lvl3pPr>
            <a:lvl4pPr marL="2351197" indent="0">
              <a:buNone/>
              <a:defRPr sz="1500"/>
            </a:lvl4pPr>
            <a:lvl5pPr marL="3134929" indent="0">
              <a:buNone/>
              <a:defRPr sz="1500"/>
            </a:lvl5pPr>
            <a:lvl6pPr marL="3918661" indent="0">
              <a:buNone/>
              <a:defRPr sz="1500"/>
            </a:lvl6pPr>
            <a:lvl7pPr marL="4702393" indent="0">
              <a:buNone/>
              <a:defRPr sz="1500"/>
            </a:lvl7pPr>
            <a:lvl8pPr marL="5486126" indent="0">
              <a:buNone/>
              <a:defRPr sz="1500"/>
            </a:lvl8pPr>
            <a:lvl9pPr marL="6269858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77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366184"/>
            <a:ext cx="16459200" cy="1524000"/>
          </a:xfrm>
          <a:prstGeom prst="rect">
            <a:avLst/>
          </a:prstGeom>
        </p:spPr>
        <p:txBody>
          <a:bodyPr vert="horz" lIns="156746" tIns="78373" rIns="156746" bIns="7837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133601"/>
            <a:ext cx="16459200" cy="6034617"/>
          </a:xfrm>
          <a:prstGeom prst="rect">
            <a:avLst/>
          </a:prstGeom>
        </p:spPr>
        <p:txBody>
          <a:bodyPr vert="horz" lIns="156746" tIns="78373" rIns="156746" bIns="7837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400" y="847513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l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91D15-916F-4F07-9DF6-F304377D0C51}" type="datetimeFigureOut">
              <a:rPr lang="en-US" smtClean="0"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8400" y="8475134"/>
            <a:ext cx="5791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ct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6400" y="8475134"/>
            <a:ext cx="4267200" cy="486833"/>
          </a:xfrm>
          <a:prstGeom prst="rect">
            <a:avLst/>
          </a:prstGeom>
        </p:spPr>
        <p:txBody>
          <a:bodyPr vert="horz" lIns="156746" tIns="78373" rIns="156746" bIns="78373" rtlCol="0" anchor="ctr"/>
          <a:lstStyle>
            <a:lvl1pPr algn="r">
              <a:defRPr sz="2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433DF-28A3-4675-956A-64CA4C3585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561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567464" rtl="0" eaLnBrk="1" latinLnBrk="0" hangingPunct="1">
        <a:spcBef>
          <a:spcPct val="0"/>
        </a:spcBef>
        <a:buNone/>
        <a:defRPr sz="7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87799" indent="-587799" algn="l" defTabSz="1567464" rtl="0" eaLnBrk="1" latinLnBrk="0" hangingPunct="1">
        <a:spcBef>
          <a:spcPct val="20000"/>
        </a:spcBef>
        <a:buFont typeface="Arial" pitchFamily="34" charset="0"/>
        <a:buChar char="•"/>
        <a:defRPr sz="5500" kern="1200">
          <a:solidFill>
            <a:schemeClr val="tx1"/>
          </a:solidFill>
          <a:latin typeface="+mn-lt"/>
          <a:ea typeface="+mn-ea"/>
          <a:cs typeface="+mn-cs"/>
        </a:defRPr>
      </a:lvl1pPr>
      <a:lvl2pPr marL="1273565" indent="-489833" algn="l" defTabSz="1567464" rtl="0" eaLnBrk="1" latinLnBrk="0" hangingPunct="1">
        <a:spcBef>
          <a:spcPct val="20000"/>
        </a:spcBef>
        <a:buFont typeface="Arial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9331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indent="-391866" algn="l" defTabSz="1567464" rtl="0" eaLnBrk="1" latinLnBrk="0" hangingPunct="1">
        <a:spcBef>
          <a:spcPct val="20000"/>
        </a:spcBef>
        <a:buFont typeface="Arial" pitchFamily="34" charset="0"/>
        <a:buChar char="–"/>
        <a:defRPr sz="3400" kern="1200">
          <a:solidFill>
            <a:schemeClr val="tx1"/>
          </a:solidFill>
          <a:latin typeface="+mn-lt"/>
          <a:ea typeface="+mn-ea"/>
          <a:cs typeface="+mn-cs"/>
        </a:defRPr>
      </a:lvl4pPr>
      <a:lvl5pPr marL="3526795" indent="-391866" algn="l" defTabSz="1567464" rtl="0" eaLnBrk="1" latinLnBrk="0" hangingPunct="1">
        <a:spcBef>
          <a:spcPct val="20000"/>
        </a:spcBef>
        <a:buFont typeface="Arial" pitchFamily="34" charset="0"/>
        <a:buChar char="»"/>
        <a:defRPr sz="3400" kern="1200">
          <a:solidFill>
            <a:schemeClr val="tx1"/>
          </a:solidFill>
          <a:latin typeface="+mn-lt"/>
          <a:ea typeface="+mn-ea"/>
          <a:cs typeface="+mn-cs"/>
        </a:defRPr>
      </a:lvl5pPr>
      <a:lvl6pPr marL="4310527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6pPr>
      <a:lvl7pPr marL="5094260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7pPr>
      <a:lvl8pPr marL="5877992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8pPr>
      <a:lvl9pPr marL="6661724" indent="-391866" algn="l" defTabSz="1567464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83732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567464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351197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4pPr>
      <a:lvl5pPr marL="3134929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5pPr>
      <a:lvl6pPr marL="3918661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6pPr>
      <a:lvl7pPr marL="4702393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7pPr>
      <a:lvl8pPr marL="5486126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858" algn="l" defTabSz="1567464" rtl="0" eaLnBrk="1" latinLnBrk="0" hangingPunct="1">
        <a:defRPr sz="3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fif"/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f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fif"/><Relationship Id="rId2" Type="http://schemas.openxmlformats.org/officeDocument/2006/relationships/image" Target="../media/image19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f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f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fif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0" r="-10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76157" y="2880049"/>
            <a:ext cx="4285147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সবাইকে</a:t>
            </a:r>
            <a:endParaRPr lang="bn-IN" sz="8000" b="1" i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80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8000" b="1" i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শুভেচ্ছা</a:t>
            </a:r>
            <a:endParaRPr lang="en-US" sz="8000" b="1" i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8607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ingle Corner Rectangle 1"/>
          <p:cNvSpPr/>
          <p:nvPr/>
        </p:nvSpPr>
        <p:spPr>
          <a:xfrm>
            <a:off x="1447800" y="379445"/>
            <a:ext cx="15316200" cy="8458200"/>
          </a:xfrm>
          <a:prstGeom prst="round1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C0099"/>
                </a:solidFill>
              </a:rPr>
              <a:t>২০০৬ সালের জাতিসংঘ প্রদত্ত এক সংজ্ঞায় বলা হয়েছে-</a:t>
            </a:r>
            <a:endParaRPr lang="en-US" sz="3600" dirty="0" smtClean="0">
              <a:solidFill>
                <a:srgbClr val="CC0099"/>
              </a:solidFill>
            </a:endParaRPr>
          </a:p>
          <a:p>
            <a:pPr algn="ctr"/>
            <a:endParaRPr lang="bn-IN" sz="3600" dirty="0" smtClean="0"/>
          </a:p>
          <a:p>
            <a:pPr algn="ctr"/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“ সরকারি তথ্য ও সেবা ইন্টারনেট এবং ওয়ার্ল্ড ওয়াইড ওয়েবের মাধ্যমে </a:t>
            </a:r>
          </a:p>
          <a:p>
            <a:pPr algn="ctr"/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জনগণের কাছে পৌছানোর ব্যবস্থাই হলো ই-গভর্নেন্স।”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bn-IN" sz="3600" dirty="0" smtClean="0"/>
          </a:p>
          <a:p>
            <a:pPr algn="ctr"/>
            <a:r>
              <a:rPr lang="en-US" sz="3600" dirty="0" smtClean="0">
                <a:solidFill>
                  <a:srgbClr val="CC0099"/>
                </a:solidFill>
              </a:rPr>
              <a:t>World Bank </a:t>
            </a:r>
            <a:r>
              <a:rPr lang="bn-IN" sz="3600" dirty="0" smtClean="0">
                <a:solidFill>
                  <a:srgbClr val="CC0099"/>
                </a:solidFill>
              </a:rPr>
              <a:t>এর মতে-</a:t>
            </a:r>
            <a:endParaRPr lang="en-US" sz="3600" dirty="0" smtClean="0">
              <a:solidFill>
                <a:srgbClr val="CC0099"/>
              </a:solidFill>
            </a:endParaRPr>
          </a:p>
          <a:p>
            <a:pPr algn="ctr"/>
            <a:endParaRPr lang="bn-IN" sz="3600" dirty="0" smtClean="0"/>
          </a:p>
          <a:p>
            <a:pPr algn="ctr"/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“ই-গভর্নেন্স বলতে সরকারি সংস্থাগুলোর এমনভাবে তথ্যপ্রযুক্তির বিভিন্ন উপকরণ ব্যবহার করাকে বুঝায় যাতে জনগণ,ব্যবসায়িক পক্ষ এবং সরকারের অন্যান্য বিভাগের মধ্যে সম্পর্ক আমূল বদলে যেটে পারে।” 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73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536371" y="1371600"/>
            <a:ext cx="13182600" cy="6705600"/>
          </a:xfrm>
          <a:prstGeom prst="roundRect">
            <a:avLst/>
          </a:prstGeom>
          <a:ln w="57150">
            <a:solidFill>
              <a:schemeClr val="accent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600" dirty="0" smtClean="0">
              <a:solidFill>
                <a:srgbClr val="97198E"/>
              </a:solidFill>
            </a:endParaRPr>
          </a:p>
          <a:p>
            <a:endParaRPr lang="en-US" sz="3600" dirty="0">
              <a:solidFill>
                <a:srgbClr val="97198E"/>
              </a:solidFill>
            </a:endParaRPr>
          </a:p>
          <a:p>
            <a:r>
              <a:rPr lang="en-US" sz="3600" dirty="0" err="1" smtClean="0">
                <a:solidFill>
                  <a:srgbClr val="97198E"/>
                </a:solidFill>
              </a:rPr>
              <a:t>ভারতের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তথ্যপ্রযুক্তির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অন্যতম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প্রধান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কেন্দ্র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অন্ধ্র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প্রদেশের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মুখ্যমন্ত্রী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চন্দ্রবাবু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নাইডু</a:t>
            </a:r>
            <a:r>
              <a:rPr lang="en-US" sz="3600" dirty="0" smtClean="0">
                <a:solidFill>
                  <a:srgbClr val="97198E"/>
                </a:solidFill>
              </a:rPr>
              <a:t> ই-</a:t>
            </a:r>
            <a:r>
              <a:rPr lang="en-US" sz="3600" dirty="0" err="1" smtClean="0">
                <a:solidFill>
                  <a:srgbClr val="97198E"/>
                </a:solidFill>
              </a:rPr>
              <a:t>গভর্নেন্সকে</a:t>
            </a:r>
            <a:r>
              <a:rPr lang="en-US" sz="3600" dirty="0" smtClean="0">
                <a:solidFill>
                  <a:srgbClr val="97198E"/>
                </a:solidFill>
              </a:rPr>
              <a:t> ‘SMART Government  </a:t>
            </a:r>
            <a:r>
              <a:rPr lang="en-US" sz="3600" dirty="0" err="1" smtClean="0">
                <a:solidFill>
                  <a:srgbClr val="97198E"/>
                </a:solidFill>
              </a:rPr>
              <a:t>বলে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অভিহিত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করেছেন</a:t>
            </a:r>
            <a:r>
              <a:rPr lang="en-US" sz="3600" dirty="0" smtClean="0">
                <a:solidFill>
                  <a:srgbClr val="97198E"/>
                </a:solidFill>
              </a:rPr>
              <a:t>।।</a:t>
            </a:r>
            <a:r>
              <a:rPr lang="en-US" sz="3600" dirty="0" err="1" smtClean="0">
                <a:solidFill>
                  <a:srgbClr val="97198E"/>
                </a:solidFill>
              </a:rPr>
              <a:t>তিনি</a:t>
            </a:r>
            <a:r>
              <a:rPr lang="en-US" sz="3600" dirty="0" smtClean="0">
                <a:solidFill>
                  <a:srgbClr val="97198E"/>
                </a:solidFill>
              </a:rPr>
              <a:t>   </a:t>
            </a:r>
            <a:r>
              <a:rPr lang="en-US" sz="3600" dirty="0" err="1" smtClean="0">
                <a:solidFill>
                  <a:srgbClr val="97198E"/>
                </a:solidFill>
              </a:rPr>
              <a:t>শব্দের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পূর্ণরূপ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ব্যাখ্যা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করেন</a:t>
            </a:r>
            <a:r>
              <a:rPr lang="en-US" sz="3600" dirty="0" smtClean="0">
                <a:solidFill>
                  <a:srgbClr val="97198E"/>
                </a:solidFill>
              </a:rPr>
              <a:t> </a:t>
            </a:r>
            <a:r>
              <a:rPr lang="en-US" sz="3600" dirty="0" err="1" smtClean="0">
                <a:solidFill>
                  <a:srgbClr val="97198E"/>
                </a:solidFill>
              </a:rPr>
              <a:t>এভাবে</a:t>
            </a:r>
            <a:r>
              <a:rPr lang="en-US" sz="3600" dirty="0" smtClean="0">
                <a:solidFill>
                  <a:srgbClr val="97198E"/>
                </a:solidFill>
              </a:rPr>
              <a:t>-</a:t>
            </a:r>
          </a:p>
          <a:p>
            <a:endParaRPr lang="en-US" sz="3600" dirty="0" smtClean="0"/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S – SIMPLE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M – MORAL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A – ACCOUNTABLE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R – RESPONSIVE</a:t>
            </a:r>
          </a:p>
          <a:p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T - TRANSPARENT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18159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1905000" y="838200"/>
            <a:ext cx="14249400" cy="7924800"/>
          </a:xfrm>
          <a:prstGeom prst="snip2Diag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সুতরাং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বলা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যায়</a:t>
            </a:r>
            <a:r>
              <a:rPr lang="en-US" sz="4000" dirty="0" smtClean="0">
                <a:solidFill>
                  <a:srgbClr val="FF0000"/>
                </a:solidFill>
              </a:rPr>
              <a:t>, </a:t>
            </a:r>
            <a:r>
              <a:rPr lang="en-US" sz="4000" dirty="0" err="1" smtClean="0">
                <a:solidFill>
                  <a:srgbClr val="FF0000"/>
                </a:solidFill>
              </a:rPr>
              <a:t>সরকারের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সিদ্ধান্ত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গ্রহণ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প্রক্রিয়ায়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জনগণের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অংশগ্রহণকে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উৎসাহিত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এবং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সরকারের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যাবতীয়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কর্মকান্ডে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স্বচ্ছতা,জবাবদিহিতা,দক্ষতা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বৃদ্ধির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লক্ষ্যে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তথ্য</a:t>
            </a:r>
            <a:r>
              <a:rPr lang="en-US" sz="4000" dirty="0" smtClean="0">
                <a:solidFill>
                  <a:srgbClr val="FF0000"/>
                </a:solidFill>
              </a:rPr>
              <a:t> ও </a:t>
            </a:r>
            <a:r>
              <a:rPr lang="en-US" sz="4000" dirty="0" err="1" smtClean="0">
                <a:solidFill>
                  <a:srgbClr val="FF0000"/>
                </a:solidFill>
              </a:rPr>
              <a:t>প্রযুক্তির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অবাধ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</a:rPr>
              <a:t>ব্যবহার</a:t>
            </a:r>
            <a:r>
              <a:rPr lang="en-US" sz="4000" dirty="0" smtClean="0">
                <a:solidFill>
                  <a:srgbClr val="FF0000"/>
                </a:solidFill>
              </a:rPr>
              <a:t>।  </a:t>
            </a:r>
          </a:p>
          <a:p>
            <a:pPr algn="ctr"/>
            <a:r>
              <a:rPr lang="en-US" sz="4000" dirty="0" err="1" smtClean="0">
                <a:solidFill>
                  <a:srgbClr val="C00000"/>
                </a:solidFill>
              </a:rPr>
              <a:t>বা</a:t>
            </a:r>
            <a:r>
              <a:rPr lang="en-US" sz="4000" dirty="0" smtClean="0">
                <a:solidFill>
                  <a:srgbClr val="C00000"/>
                </a:solidFill>
              </a:rPr>
              <a:t>,</a:t>
            </a:r>
          </a:p>
          <a:p>
            <a:pPr algn="ctr"/>
            <a:r>
              <a:rPr lang="en-US" sz="4000" dirty="0" smtClean="0">
                <a:solidFill>
                  <a:srgbClr val="FF5050"/>
                </a:solidFill>
              </a:rPr>
              <a:t>ই-</a:t>
            </a:r>
            <a:r>
              <a:rPr lang="en-US" sz="4000" dirty="0" err="1" smtClean="0">
                <a:solidFill>
                  <a:srgbClr val="FF5050"/>
                </a:solidFill>
              </a:rPr>
              <a:t>গভর্নেন্স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হলো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সামর্থ্যযোগ্য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ব্যয়ে</a:t>
            </a:r>
            <a:r>
              <a:rPr lang="en-US" sz="4000" dirty="0" smtClean="0">
                <a:solidFill>
                  <a:srgbClr val="FF5050"/>
                </a:solidFill>
              </a:rPr>
              <a:t>  </a:t>
            </a:r>
            <a:r>
              <a:rPr lang="en-US" sz="4000" dirty="0" err="1" smtClean="0">
                <a:solidFill>
                  <a:srgbClr val="FF5050"/>
                </a:solidFill>
              </a:rPr>
              <a:t>এবং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সম্ভাব্য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দ্রুত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সময়ে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সাধারণ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মানুষের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প্রয়োজন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মেটানোর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উদ্দেশ্যে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সরকারি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কর্মকান্ডে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ইলেকট্রনিক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মাধ্যমের</a:t>
            </a:r>
            <a:r>
              <a:rPr lang="en-US" sz="4000" dirty="0" smtClean="0">
                <a:solidFill>
                  <a:srgbClr val="FF5050"/>
                </a:solidFill>
              </a:rPr>
              <a:t> </a:t>
            </a:r>
            <a:r>
              <a:rPr lang="en-US" sz="4000" dirty="0" err="1" smtClean="0">
                <a:solidFill>
                  <a:srgbClr val="FF5050"/>
                </a:solidFill>
              </a:rPr>
              <a:t>প্রয়োগ</a:t>
            </a:r>
            <a:r>
              <a:rPr lang="en-US" sz="4000" dirty="0" smtClean="0">
                <a:solidFill>
                  <a:srgbClr val="FF5050"/>
                </a:solidFill>
              </a:rPr>
              <a:t>।</a:t>
            </a:r>
            <a:endParaRPr lang="en-US" sz="4000" dirty="0">
              <a:solidFill>
                <a:srgbClr val="FF5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511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0400" y="333736"/>
            <a:ext cx="3932487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একক কাজ</a:t>
            </a:r>
            <a:endParaRPr lang="en-US" sz="6000" dirty="0"/>
          </a:p>
        </p:txBody>
      </p:sp>
      <p:sp>
        <p:nvSpPr>
          <p:cNvPr id="3" name="TextBox 2"/>
          <p:cNvSpPr txBox="1"/>
          <p:nvPr/>
        </p:nvSpPr>
        <p:spPr>
          <a:xfrm>
            <a:off x="3429000" y="7121098"/>
            <a:ext cx="12163907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/>
              <a:t>     ই-গভর্নেন্সের প্রামান্য সংজ্ঞাগুলো বলো।    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14453"/>
            <a:ext cx="13716000" cy="411014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306865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5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6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7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8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9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489246"/>
            <a:ext cx="1214948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/>
              <a:t>ই-গভর্নেন্সের প্রক্রিয়া বা স্তর বা ধাপসমূহঃ</a:t>
            </a:r>
            <a:endParaRPr lang="en-US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2286000" y="2514600"/>
            <a:ext cx="11209222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/>
              <a:t>১/  কম্পিউটারায়ন (</a:t>
            </a:r>
            <a:r>
              <a:rPr lang="en-US" sz="4800" dirty="0" err="1" smtClean="0"/>
              <a:t>Computerisation</a:t>
            </a:r>
            <a:r>
              <a:rPr lang="en-US" sz="4800" dirty="0" smtClean="0"/>
              <a:t>)</a:t>
            </a:r>
          </a:p>
          <a:p>
            <a:endParaRPr lang="bn-IN" sz="4800" dirty="0" smtClean="0"/>
          </a:p>
          <a:p>
            <a:r>
              <a:rPr lang="bn-IN" sz="4800" dirty="0" smtClean="0"/>
              <a:t>২/  নেটওয়ার্কিং</a:t>
            </a:r>
            <a:r>
              <a:rPr lang="en-US" sz="4800" dirty="0" smtClean="0"/>
              <a:t> (Networking)</a:t>
            </a:r>
          </a:p>
          <a:p>
            <a:endParaRPr lang="bn-IN" sz="4800" dirty="0" smtClean="0"/>
          </a:p>
          <a:p>
            <a:r>
              <a:rPr lang="bn-IN" sz="4800" dirty="0" smtClean="0"/>
              <a:t>৩/  অনলাইন উপস্থিতি</a:t>
            </a:r>
            <a:r>
              <a:rPr lang="en-US" sz="4800" dirty="0" smtClean="0"/>
              <a:t> ( Online Availability)</a:t>
            </a:r>
          </a:p>
          <a:p>
            <a:endParaRPr lang="bn-IN" sz="4800" dirty="0" smtClean="0"/>
          </a:p>
          <a:p>
            <a:r>
              <a:rPr lang="bn-IN" sz="4800" dirty="0" smtClean="0"/>
              <a:t>৪/  অনলাইন মিথস্ক্রিয়া </a:t>
            </a:r>
            <a:r>
              <a:rPr lang="en-US" sz="4800" dirty="0" smtClean="0"/>
              <a:t>( Online Interaction)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8388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533400"/>
            <a:ext cx="7924800" cy="6477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533400"/>
            <a:ext cx="8077200" cy="6477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324600" y="7539335"/>
            <a:ext cx="5016117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6000" dirty="0" err="1" smtClean="0"/>
              <a:t>কম্পিউটারায়ন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47650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609600"/>
            <a:ext cx="8305800" cy="6705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609600"/>
            <a:ext cx="8534400" cy="67056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6705600" y="7772400"/>
            <a:ext cx="3964547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নেটওয়ার্কিং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846257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609600"/>
            <a:ext cx="80010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0783" y="609600"/>
            <a:ext cx="86106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5356698" y="7924800"/>
            <a:ext cx="6186309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অনলাইন উপস্থিতি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16036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rgbClr val="FFFF00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533400"/>
            <a:ext cx="85344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8534400" cy="6858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638472" y="7848600"/>
            <a:ext cx="6328977" cy="101566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6000" dirty="0" smtClean="0"/>
              <a:t>অনলাইন মিথস্ক্রিয়া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77753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609600"/>
            <a:ext cx="1066800" cy="747897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bn-IN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দলীয়</a:t>
            </a:r>
            <a:endParaRPr lang="bn-IN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6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কা</a:t>
            </a:r>
            <a:endParaRPr lang="en-US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জ</a:t>
            </a:r>
            <a:endParaRPr lang="bn-IN" sz="6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en-US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3890" y="5105400"/>
            <a:ext cx="14325600" cy="378565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endParaRPr lang="bn-IN" sz="4800" dirty="0" smtClean="0"/>
          </a:p>
          <a:p>
            <a:pPr algn="ctr"/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ই-গভর্নেন্সের ক্ষেত্রসমূহের একটি </a:t>
            </a:r>
          </a:p>
          <a:p>
            <a:pPr algn="ctr"/>
            <a:endParaRPr lang="bn-IN" sz="4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r>
              <a:rPr lang="bn-IN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তালিকা তৈরি  করো।</a:t>
            </a:r>
          </a:p>
          <a:p>
            <a:pPr algn="ctr"/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890" y="838200"/>
            <a:ext cx="143256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29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3000" b="-2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34200" y="990600"/>
            <a:ext cx="4299575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CC0099"/>
                </a:solidFill>
              </a:rPr>
              <a:t>শিক্ষক পরিচিতি</a:t>
            </a:r>
            <a:endParaRPr lang="en-US" sz="4800" dirty="0">
              <a:solidFill>
                <a:srgbClr val="CC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7176" y="2895600"/>
            <a:ext cx="7548861" cy="440120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উম্মে ফাতেমা</a:t>
            </a:r>
          </a:p>
          <a:p>
            <a:endParaRPr lang="bn-IN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প্রভাষক (রাষ্ট্রবিজ্ঞান বিভাগ)</a:t>
            </a:r>
          </a:p>
          <a:p>
            <a:endParaRPr lang="bn-IN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হুলাইন ছালেহ নুর ডিগ্রি কলেজ</a:t>
            </a:r>
          </a:p>
          <a:p>
            <a:endParaRPr lang="bn-IN" sz="40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r>
              <a:rPr lang="bn-IN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পটিয়া,চট্টগ্রাম।</a:t>
            </a:r>
            <a:endParaRPr 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492" y="2691177"/>
            <a:ext cx="5237223" cy="4810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520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2600" y="304800"/>
            <a:ext cx="6083717" cy="76944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4400" dirty="0" smtClean="0"/>
              <a:t>ই-</a:t>
            </a:r>
            <a:r>
              <a:rPr lang="en-US" sz="4400" dirty="0" err="1" smtClean="0"/>
              <a:t>গভর্নেন্সের</a:t>
            </a:r>
            <a:r>
              <a:rPr lang="en-US" sz="4400" dirty="0" smtClean="0"/>
              <a:t> </a:t>
            </a:r>
            <a:r>
              <a:rPr lang="en-US" sz="4400" dirty="0" err="1" smtClean="0"/>
              <a:t>ক্ষেত্রসমূহ</a:t>
            </a:r>
            <a:r>
              <a:rPr lang="en-US" sz="4400" dirty="0" smtClean="0"/>
              <a:t> 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2209800" y="1436430"/>
            <a:ext cx="13716000" cy="74789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dirty="0" smtClean="0">
                <a:solidFill>
                  <a:srgbClr val="002060"/>
                </a:solidFill>
              </a:rPr>
              <a:t>    হিকস ই-গভর্নেন্সের প্রধান ৩ টি ক্ষেত্র উল্লেখ করেছেনঃ</a:t>
            </a:r>
          </a:p>
          <a:p>
            <a:endParaRPr lang="bn-IN" sz="4000" dirty="0" smtClean="0"/>
          </a:p>
          <a:p>
            <a:r>
              <a:rPr lang="bn-IN" sz="4000" dirty="0" smtClean="0"/>
              <a:t>    </a:t>
            </a:r>
            <a:r>
              <a:rPr lang="bn-IN" sz="4000" dirty="0" smtClean="0">
                <a:solidFill>
                  <a:srgbClr val="C00000"/>
                </a:solidFill>
              </a:rPr>
              <a:t>১। ই-প্রশাসন</a:t>
            </a:r>
          </a:p>
          <a:p>
            <a:r>
              <a:rPr lang="bn-IN" sz="4000" dirty="0" smtClean="0">
                <a:solidFill>
                  <a:srgbClr val="C00000"/>
                </a:solidFill>
              </a:rPr>
              <a:t>    ২। ই-সমাজ</a:t>
            </a:r>
          </a:p>
          <a:p>
            <a:r>
              <a:rPr lang="bn-IN" sz="4000" dirty="0" smtClean="0">
                <a:solidFill>
                  <a:srgbClr val="C00000"/>
                </a:solidFill>
              </a:rPr>
              <a:t>    ৩। ই-সেবা</a:t>
            </a:r>
          </a:p>
          <a:p>
            <a:endParaRPr lang="bn-IN" sz="4000" dirty="0" smtClean="0">
              <a:solidFill>
                <a:srgbClr val="C00000"/>
              </a:solidFill>
            </a:endParaRPr>
          </a:p>
          <a:p>
            <a:r>
              <a:rPr lang="bn-IN" sz="4000" dirty="0" smtClean="0"/>
              <a:t>    </a:t>
            </a:r>
            <a:r>
              <a:rPr lang="bn-IN" sz="4000" dirty="0" smtClean="0">
                <a:solidFill>
                  <a:srgbClr val="002060"/>
                </a:solidFill>
              </a:rPr>
              <a:t>ডয়েস ই-গভর্নেন্সের ৪ টি মৌলিক ক্ষেত্রের কথা বলেছেনঃ</a:t>
            </a:r>
          </a:p>
          <a:p>
            <a:endParaRPr lang="bn-IN" sz="4000" dirty="0" smtClean="0"/>
          </a:p>
          <a:p>
            <a:r>
              <a:rPr lang="bn-IN" sz="4000" dirty="0" smtClean="0"/>
              <a:t>    </a:t>
            </a:r>
            <a:r>
              <a:rPr lang="bn-IN" sz="4000" dirty="0" smtClean="0">
                <a:solidFill>
                  <a:srgbClr val="C00000"/>
                </a:solidFill>
              </a:rPr>
              <a:t>১। ই-সেবা</a:t>
            </a:r>
          </a:p>
          <a:p>
            <a:r>
              <a:rPr lang="bn-IN" sz="4000" dirty="0" smtClean="0">
                <a:solidFill>
                  <a:srgbClr val="C00000"/>
                </a:solidFill>
              </a:rPr>
              <a:t>    ২। ই-গণতন্ত্র</a:t>
            </a:r>
          </a:p>
          <a:p>
            <a:r>
              <a:rPr lang="bn-IN" sz="4000" dirty="0" smtClean="0">
                <a:solidFill>
                  <a:srgbClr val="C00000"/>
                </a:solidFill>
              </a:rPr>
              <a:t>    ৩। ই-বাণিজ্য</a:t>
            </a:r>
          </a:p>
          <a:p>
            <a:r>
              <a:rPr lang="bn-IN" sz="4000" dirty="0" smtClean="0">
                <a:solidFill>
                  <a:srgbClr val="C00000"/>
                </a:solidFill>
              </a:rPr>
              <a:t>    ৪। ই-ব্যবস্থাপনা</a:t>
            </a:r>
            <a:endParaRPr 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637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799" y="762000"/>
            <a:ext cx="2727029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33CC33"/>
                </a:solidFill>
              </a:rPr>
              <a:t>ই-প্রশাসন</a:t>
            </a:r>
            <a:endParaRPr lang="en-US" sz="4800" dirty="0">
              <a:solidFill>
                <a:srgbClr val="33CC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799" y="1828800"/>
            <a:ext cx="15507771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66"/>
                </a:solidFill>
              </a:rPr>
              <a:t>ই-প্রশাসন বলতে তথ্য ও যোগাযোগ প্রযুক্তি ব্যবহারের মাধ্যমে সরকার বা 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রাষ্ট্রের বিভিন্ন প্রশাসনিক কার্যক্রম পরিচালনা,তদারকি,নিয়ন্ত্রণ,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সমন্বয়,উন্নয়ন ও সার্বিক ব্যবস্থাপনা-প্রক্রিয়া।</a:t>
            </a:r>
            <a:endParaRPr lang="en-US" sz="4000" dirty="0">
              <a:solidFill>
                <a:srgbClr val="FF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4949" y="4572000"/>
            <a:ext cx="2209259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5400" dirty="0" smtClean="0">
                <a:solidFill>
                  <a:srgbClr val="33CC33"/>
                </a:solidFill>
              </a:rPr>
              <a:t>ই-সেবা</a:t>
            </a:r>
            <a:endParaRPr lang="en-US" sz="5400" dirty="0">
              <a:solidFill>
                <a:srgbClr val="33CC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04949" y="5791200"/>
            <a:ext cx="16047983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66"/>
                </a:solidFill>
              </a:rPr>
              <a:t>ই-সেবা ইন্টেরনেটের মাধ্যমে ইলেকট্রনিক উপায়ে নাগরিকদের সরকারি 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তথ্য,কর্মসূচি ও সেবা বিতরণকে বুঝায়। ক্রমাগত তথ্যপ্রবাহ সৃষ্টি ও সরবরাহ,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উন্নত সেবা প্রদান এবং উভমুখী যোগাযোগ প্রক্রিয়ার মাধ্যমে ই-সেবা 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সরকারের সাথে নাগরিকদের সংযোগ স্থাপন ও সম্পর্কের উন্নয়ন করে।</a:t>
            </a:r>
            <a:endParaRPr lang="en-US" sz="4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795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152400"/>
            <a:ext cx="2845651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33CC33"/>
                </a:solidFill>
              </a:rPr>
              <a:t>ই-নাগরিক</a:t>
            </a:r>
            <a:endParaRPr lang="en-US" sz="4800" dirty="0">
              <a:solidFill>
                <a:srgbClr val="33CC33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1219200"/>
            <a:ext cx="14650164" cy="19389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66"/>
                </a:solidFill>
              </a:rPr>
              <a:t>ই-নাগরিক বলতে প্রযুক্তি প্রযুক্তি জ্ঞানসম্পন্ন নাগরিককে বুঝায়, যারা 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তথ্য ও যোগাযোগ প্রযুক্তি ব্যবহার করে ই-গভর্নেন্স প্রদত্ত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 বিভিন্ন সরকারি তথ্য ও সেবা গ্রহনে সক্ষম।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5400" y="3352800"/>
            <a:ext cx="2507418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33CC33"/>
                </a:solidFill>
              </a:rPr>
              <a:t>ই-গণতন্ত্র</a:t>
            </a:r>
            <a:endParaRPr lang="en-US" sz="4800" dirty="0">
              <a:solidFill>
                <a:srgbClr val="33CC33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428931"/>
            <a:ext cx="14398493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66"/>
                </a:solidFill>
              </a:rPr>
              <a:t>ই-গণতন্ত্র হলো তথ্য ও যোগাযোগ প্রযুক্তি ব্যবহার করে নাগরিকদের 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রাজনৈতিক ও সিদ্ধান্ত গ্রহণ প্রক্রিয়ায় সক্রিয় অংশগ্রহণকে বুঝায়।</a:t>
            </a:r>
            <a:endParaRPr lang="en-US" sz="4000" dirty="0">
              <a:solidFill>
                <a:srgbClr val="FF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6172200"/>
            <a:ext cx="270619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33CC33"/>
                </a:solidFill>
              </a:rPr>
              <a:t>ই-ব্যবসায়</a:t>
            </a:r>
            <a:endParaRPr lang="en-US" sz="4800" dirty="0">
              <a:solidFill>
                <a:srgbClr val="33CC3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7315200"/>
            <a:ext cx="15151905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000" dirty="0" smtClean="0">
                <a:solidFill>
                  <a:srgbClr val="FF0066"/>
                </a:solidFill>
              </a:rPr>
              <a:t>ই-ব্যবসায় হলো অনলাইনে পণ্যদ্রব্য ক্রয়-বিক্রয় ও সেবা বিতরণ ইত্যাদি</a:t>
            </a:r>
          </a:p>
          <a:p>
            <a:r>
              <a:rPr lang="bn-IN" sz="4000" dirty="0" smtClean="0">
                <a:solidFill>
                  <a:srgbClr val="FF0066"/>
                </a:solidFill>
              </a:rPr>
              <a:t> ব্যবসায় সংক্রান্ত কর্মকান্ড পরিচালনাকে বুঝায়।</a:t>
            </a:r>
            <a:endParaRPr lang="en-US" sz="4000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784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3890" y="304800"/>
            <a:ext cx="1848310" cy="821763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bn-IN" sz="66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বা</a:t>
            </a:r>
          </a:p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ড়ী</a:t>
            </a:r>
          </a:p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র</a:t>
            </a:r>
          </a:p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</a:p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কা</a:t>
            </a:r>
          </a:p>
          <a:p>
            <a:pPr algn="ctr"/>
            <a:r>
              <a:rPr lang="bn-IN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জ</a:t>
            </a:r>
          </a:p>
          <a:p>
            <a:pPr algn="ctr"/>
            <a:endParaRPr lang="en-US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00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3359020" y="5479099"/>
            <a:ext cx="13563600" cy="3048000"/>
          </a:xfrm>
          <a:prstGeom prst="flowChartAlternateProcess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rgbClr val="009900"/>
                </a:solidFill>
              </a:rPr>
              <a:t>সুশাসন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প্রতিষ্ঠায়</a:t>
            </a:r>
            <a:r>
              <a:rPr lang="en-US" sz="4400" dirty="0" smtClean="0">
                <a:solidFill>
                  <a:srgbClr val="009900"/>
                </a:solidFill>
              </a:rPr>
              <a:t> ই-</a:t>
            </a:r>
            <a:r>
              <a:rPr lang="en-US" sz="4400" dirty="0" err="1" smtClean="0">
                <a:solidFill>
                  <a:srgbClr val="009900"/>
                </a:solidFill>
              </a:rPr>
              <a:t>গভর্নেন্সের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ক্ষেত্রসমূহ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কি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ভুমিকা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পালন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করে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বলে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তুমি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মনে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করো</a:t>
            </a:r>
            <a:r>
              <a:rPr lang="en-US" sz="4400" dirty="0" smtClean="0">
                <a:solidFill>
                  <a:srgbClr val="009900"/>
                </a:solidFill>
              </a:rPr>
              <a:t> – </a:t>
            </a:r>
            <a:r>
              <a:rPr lang="en-US" sz="4400" dirty="0" err="1" smtClean="0">
                <a:solidFill>
                  <a:srgbClr val="009900"/>
                </a:solidFill>
              </a:rPr>
              <a:t>বিশ্লেষণ</a:t>
            </a:r>
            <a:r>
              <a:rPr lang="en-US" sz="4400" dirty="0" smtClean="0">
                <a:solidFill>
                  <a:srgbClr val="009900"/>
                </a:solidFill>
              </a:rPr>
              <a:t> </a:t>
            </a:r>
            <a:r>
              <a:rPr lang="en-US" sz="4400" dirty="0" err="1" smtClean="0">
                <a:solidFill>
                  <a:srgbClr val="009900"/>
                </a:solidFill>
              </a:rPr>
              <a:t>করো</a:t>
            </a:r>
            <a:r>
              <a:rPr lang="en-US" sz="4400" dirty="0" smtClean="0">
                <a:solidFill>
                  <a:srgbClr val="009900"/>
                </a:solidFill>
              </a:rPr>
              <a:t>।  </a:t>
            </a:r>
            <a:endParaRPr lang="en-US" sz="4400" dirty="0">
              <a:solidFill>
                <a:srgbClr val="00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9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324600" y="228600"/>
            <a:ext cx="6096000" cy="1143000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rgbClr val="FF0066"/>
                </a:solidFill>
              </a:rPr>
              <a:t>মূল্যায়ন</a:t>
            </a:r>
            <a:endParaRPr lang="en-US" sz="5400" dirty="0">
              <a:solidFill>
                <a:srgbClr val="FF00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00200" y="2057400"/>
            <a:ext cx="14736727" cy="5632311"/>
          </a:xfrm>
          <a:prstGeom prst="rect">
            <a:avLst/>
          </a:prstGeom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endParaRPr lang="bn-IN" sz="4000" dirty="0" smtClean="0">
              <a:solidFill>
                <a:srgbClr val="0000FF"/>
              </a:solidFill>
            </a:endParaRPr>
          </a:p>
          <a:p>
            <a:r>
              <a:rPr lang="bn-IN" sz="4000" dirty="0" smtClean="0">
                <a:solidFill>
                  <a:srgbClr val="0000FF"/>
                </a:solidFill>
              </a:rPr>
              <a:t>১/  ই-গভর্নেন্স এর সমার্থক শব্দগুলো কি কি?</a:t>
            </a:r>
          </a:p>
          <a:p>
            <a:endParaRPr lang="bn-IN" sz="4000" dirty="0" smtClean="0">
              <a:solidFill>
                <a:srgbClr val="0000FF"/>
              </a:solidFill>
            </a:endParaRPr>
          </a:p>
          <a:p>
            <a:r>
              <a:rPr lang="bn-IN" sz="4000" dirty="0" smtClean="0">
                <a:solidFill>
                  <a:srgbClr val="0000FF"/>
                </a:solidFill>
              </a:rPr>
              <a:t>২/  চন্দ্রবাবু নাইডু ই-গভর্নেন্সকে কি সরকার বলে অভিহিত করেছেন?</a:t>
            </a:r>
          </a:p>
          <a:p>
            <a:endParaRPr lang="bn-IN" sz="4000" dirty="0" smtClean="0">
              <a:solidFill>
                <a:srgbClr val="0000FF"/>
              </a:solidFill>
            </a:endParaRPr>
          </a:p>
          <a:p>
            <a:r>
              <a:rPr lang="bn-IN" sz="4000" dirty="0" smtClean="0">
                <a:solidFill>
                  <a:srgbClr val="0000FF"/>
                </a:solidFill>
              </a:rPr>
              <a:t>৩/  ই-সেবা বলতে কি বুঝ?</a:t>
            </a:r>
          </a:p>
          <a:p>
            <a:endParaRPr lang="bn-IN" sz="4000" dirty="0" smtClean="0">
              <a:solidFill>
                <a:srgbClr val="0000FF"/>
              </a:solidFill>
            </a:endParaRPr>
          </a:p>
          <a:p>
            <a:r>
              <a:rPr lang="bn-IN" sz="4000" dirty="0" smtClean="0">
                <a:solidFill>
                  <a:srgbClr val="0000FF"/>
                </a:solidFill>
              </a:rPr>
              <a:t>৪/   অনলাইন উপস্থিতি কি ?</a:t>
            </a:r>
          </a:p>
          <a:p>
            <a:endParaRPr lang="en-US" sz="4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2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764971" y="3639435"/>
            <a:ext cx="14180431" cy="2287526"/>
            <a:chOff x="2764971" y="3639435"/>
            <a:chExt cx="14180431" cy="2287526"/>
          </a:xfrm>
        </p:grpSpPr>
        <p:sp>
          <p:nvSpPr>
            <p:cNvPr id="2" name="TextBox 1"/>
            <p:cNvSpPr txBox="1"/>
            <p:nvPr/>
          </p:nvSpPr>
          <p:spPr>
            <a:xfrm>
              <a:off x="2764971" y="3710970"/>
              <a:ext cx="1226618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800" dirty="0" smtClean="0">
                  <a:solidFill>
                    <a:srgbClr val="FFFF00"/>
                  </a:solidFill>
                </a:rPr>
                <a:t>ধ</a:t>
              </a:r>
              <a:endParaRPr lang="en-US" sz="13800" dirty="0">
                <a:solidFill>
                  <a:srgbClr val="FFFF00"/>
                </a:solidFill>
              </a:endParaRP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6714931" y="3698529"/>
              <a:ext cx="1988045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13800" dirty="0" smtClean="0">
                  <a:solidFill>
                    <a:srgbClr val="FFFF00"/>
                  </a:solidFill>
                </a:rPr>
                <a:t>ন্য</a:t>
              </a:r>
              <a:endParaRPr lang="en-US" sz="13800" dirty="0">
                <a:solidFill>
                  <a:srgbClr val="FFFF00"/>
                </a:solidFill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932279" y="3684533"/>
              <a:ext cx="1705916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13800" dirty="0" smtClean="0">
                  <a:solidFill>
                    <a:srgbClr val="FFFF00"/>
                  </a:solidFill>
                </a:rPr>
                <a:t>বা</a:t>
              </a:r>
              <a:endParaRPr lang="en-US" sz="13800" dirty="0">
                <a:solidFill>
                  <a:srgbClr val="FFFF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5621000" y="3639435"/>
              <a:ext cx="1324402" cy="221599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bn-IN" sz="13800" dirty="0" smtClean="0">
                  <a:solidFill>
                    <a:srgbClr val="FFFF00"/>
                  </a:solidFill>
                </a:rPr>
                <a:t>দ</a:t>
              </a:r>
              <a:endParaRPr lang="en-US" sz="13800" dirty="0">
                <a:solidFill>
                  <a:srgbClr val="FFFF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16255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971800" y="1225420"/>
            <a:ext cx="12420600" cy="6775580"/>
            <a:chOff x="2971800" y="1225420"/>
            <a:chExt cx="12420600" cy="6775580"/>
          </a:xfrm>
        </p:grpSpPr>
        <p:sp>
          <p:nvSpPr>
            <p:cNvPr id="2" name="TextBox 1"/>
            <p:cNvSpPr txBox="1"/>
            <p:nvPr/>
          </p:nvSpPr>
          <p:spPr>
            <a:xfrm>
              <a:off x="7162800" y="1225420"/>
              <a:ext cx="4855816" cy="1015663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bn-IN" sz="6000" b="1" cap="all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</a:rPr>
                <a:t>পাঠ পরিচিতি</a:t>
              </a:r>
              <a:endParaRPr lang="en-US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  <p:sp>
          <p:nvSpPr>
            <p:cNvPr id="3" name="Round Diagonal Corner Rectangle 2"/>
            <p:cNvSpPr/>
            <p:nvPr/>
          </p:nvSpPr>
          <p:spPr>
            <a:xfrm>
              <a:off x="2971800" y="2667000"/>
              <a:ext cx="12420600" cy="5334000"/>
            </a:xfrm>
            <a:prstGeom prst="round2Diag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bn-IN" sz="5400" b="1" dirty="0" smtClean="0">
                  <a:ln w="11430"/>
                  <a:solidFill>
                    <a:srgbClr val="FF505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বিষয়ঃ পৌরনীতি ও সুশাসন</a:t>
              </a:r>
            </a:p>
            <a:p>
              <a:pPr algn="ctr"/>
              <a:r>
                <a:rPr lang="bn-IN" sz="5400" b="1" dirty="0" smtClean="0">
                  <a:ln w="11430"/>
                  <a:solidFill>
                    <a:srgbClr val="FF505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শ্রেণিঃ একাদশ ও দ্বাদশ</a:t>
              </a:r>
            </a:p>
            <a:p>
              <a:pPr algn="ctr"/>
              <a:r>
                <a:rPr lang="bn-IN" sz="5400" b="1" dirty="0" smtClean="0">
                  <a:ln w="11430"/>
                  <a:solidFill>
                    <a:srgbClr val="FF505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পত্রঃ প্রথম</a:t>
              </a:r>
            </a:p>
            <a:p>
              <a:pPr algn="ctr"/>
              <a:r>
                <a:rPr lang="bn-IN" sz="5400" b="1" dirty="0" smtClean="0">
                  <a:ln w="11430"/>
                  <a:solidFill>
                    <a:srgbClr val="FF505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অধ্যায়ঃ চতুর্থ</a:t>
              </a:r>
            </a:p>
            <a:p>
              <a:pPr algn="ctr"/>
              <a:r>
                <a:rPr lang="bn-IN" sz="5400" b="1" dirty="0" smtClean="0">
                  <a:ln w="11430"/>
                  <a:solidFill>
                    <a:srgbClr val="FF5050"/>
                  </a:solidFill>
                  <a:effectLst>
                    <a:outerShdw blurRad="80000" dist="40000" dir="5040000" algn="tl">
                      <a:srgbClr val="000000">
                        <a:alpha val="30000"/>
                      </a:srgbClr>
                    </a:outerShdw>
                  </a:effectLst>
                </a:rPr>
                <a:t>অধ্যায়ের নামঃ ই-গভর্নেন্স ও সুশাসন</a:t>
              </a:r>
              <a:endParaRPr lang="en-US" sz="5400" b="1" dirty="0">
                <a:ln w="11430"/>
                <a:solidFill>
                  <a:srgbClr val="FF505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8164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33CC33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277" y="2295728"/>
            <a:ext cx="8229599" cy="655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2286000"/>
            <a:ext cx="8382000" cy="655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TextBox 4"/>
          <p:cNvSpPr txBox="1"/>
          <p:nvPr/>
        </p:nvSpPr>
        <p:spPr>
          <a:xfrm>
            <a:off x="3187430" y="518356"/>
            <a:ext cx="10910359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/>
              <a:t>নিচের ছবিগুলো দেখে তোমরা কি বুঝছো?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3568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33CC33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762000"/>
            <a:ext cx="8077200" cy="75438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762000"/>
            <a:ext cx="8145294" cy="7540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00744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62600" y="2743200"/>
            <a:ext cx="10058400" cy="449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4572000" y="1156218"/>
            <a:ext cx="13258800" cy="7669763"/>
            <a:chOff x="4648200" y="914399"/>
            <a:chExt cx="13258800" cy="7669763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48200" y="2297663"/>
              <a:ext cx="13258800" cy="6008138"/>
            </a:xfrm>
            <a:prstGeom prst="rect">
              <a:avLst/>
            </a:prstGeom>
          </p:spPr>
        </p:pic>
        <p:grpSp>
          <p:nvGrpSpPr>
            <p:cNvPr id="6" name="Group 5"/>
            <p:cNvGrpSpPr/>
            <p:nvPr/>
          </p:nvGrpSpPr>
          <p:grpSpPr>
            <a:xfrm>
              <a:off x="5515948" y="914399"/>
              <a:ext cx="10451959" cy="7669763"/>
              <a:chOff x="5515948" y="914400"/>
              <a:chExt cx="10451959" cy="7345710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8116317" y="914400"/>
                <a:ext cx="6322565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7200" b="1" i="1" dirty="0" smtClean="0">
                    <a:ln w="24500" cmpd="dbl">
                      <a:solidFill>
                        <a:schemeClr val="accent2">
                          <a:shade val="85000"/>
                          <a:satMod val="155000"/>
                        </a:schemeClr>
                      </a:solidFill>
                      <a:prstDash val="solid"/>
                      <a:miter lim="800000"/>
                    </a:ln>
                    <a:gradFill>
                      <a:gsLst>
                        <a:gs pos="10000">
                          <a:schemeClr val="accent2">
                            <a:tint val="10000"/>
                            <a:satMod val="155000"/>
                          </a:schemeClr>
                        </a:gs>
                        <a:gs pos="60000">
                          <a:schemeClr val="accent2">
                            <a:tint val="30000"/>
                            <a:satMod val="155000"/>
                          </a:schemeClr>
                        </a:gs>
                        <a:gs pos="100000">
                          <a:schemeClr val="accent2">
                            <a:tint val="73000"/>
                            <a:satMod val="155000"/>
                          </a:schemeClr>
                        </a:gs>
                      </a:gsLst>
                      <a:lin ang="5400000"/>
                    </a:gradFill>
                    <a:effectLst>
                      <a:outerShdw blurRad="38100" dist="38100" dir="7020000" algn="tl">
                        <a:srgbClr val="000000">
                          <a:alpha val="35000"/>
                        </a:srgbClr>
                      </a:outerShdw>
                    </a:effectLst>
                  </a:rPr>
                  <a:t>আজকের পাঠ</a:t>
                </a:r>
                <a:endParaRPr lang="en-US" sz="7200" b="1" i="1" dirty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5515948" y="5105400"/>
                <a:ext cx="2029408" cy="31547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19900" dirty="0" smtClean="0">
                    <a:solidFill>
                      <a:srgbClr val="97198E"/>
                    </a:solidFill>
                  </a:rPr>
                  <a:t>ই</a:t>
                </a:r>
                <a:endParaRPr lang="en-US" sz="19900" dirty="0">
                  <a:solidFill>
                    <a:srgbClr val="97198E"/>
                  </a:solidFill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11811000" y="6096000"/>
                <a:ext cx="4156907" cy="14465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bn-IN" sz="8800" dirty="0" smtClean="0"/>
                  <a:t>গভর্নেন্স</a:t>
                </a:r>
                <a:endParaRPr lang="en-US" sz="88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95779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33CC33"/>
          </a:fgClr>
          <a:bgClr>
            <a:srgbClr val="0000FF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0" y="457200"/>
            <a:ext cx="3871573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7200" dirty="0" err="1" smtClean="0"/>
              <a:t>শিখনফল</a:t>
            </a:r>
            <a:endParaRPr lang="en-US" sz="7200" dirty="0"/>
          </a:p>
        </p:txBody>
      </p:sp>
      <p:sp>
        <p:nvSpPr>
          <p:cNvPr id="3" name="TextBox 2"/>
          <p:cNvSpPr txBox="1"/>
          <p:nvPr/>
        </p:nvSpPr>
        <p:spPr>
          <a:xfrm>
            <a:off x="1488233" y="1977479"/>
            <a:ext cx="6672019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4800" dirty="0" smtClean="0">
                <a:solidFill>
                  <a:srgbClr val="FF0000"/>
                </a:solidFill>
              </a:rPr>
              <a:t>এই পাঠ শেষে শিক্ষার্থীরাঃ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88233" y="3200400"/>
            <a:ext cx="13159372" cy="52629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endParaRPr lang="bn-IN" sz="4800" dirty="0" smtClean="0"/>
          </a:p>
          <a:p>
            <a:r>
              <a:rPr lang="bn-IN" sz="4800" dirty="0" smtClean="0"/>
              <a:t>১।  ই-গভর্নেন্স কি তা লিখতে পারবে।</a:t>
            </a:r>
          </a:p>
          <a:p>
            <a:endParaRPr lang="bn-IN" sz="4800" dirty="0" smtClean="0"/>
          </a:p>
          <a:p>
            <a:r>
              <a:rPr lang="bn-IN" sz="4800" dirty="0" smtClean="0"/>
              <a:t>২।  ই-গভর্নেন্সের ধাপসমূহ বিশ্লেষণ করতে পারবে।</a:t>
            </a:r>
          </a:p>
          <a:p>
            <a:endParaRPr lang="bn-IN" sz="4800" dirty="0" smtClean="0"/>
          </a:p>
          <a:p>
            <a:r>
              <a:rPr lang="bn-IN" sz="4800" dirty="0" smtClean="0"/>
              <a:t>৩।  ই-গভর্নেন্সের ক্ষেত্রসমূহ ব্যাখ্যা করতে পারবে।</a:t>
            </a:r>
          </a:p>
          <a:p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9703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3886200" y="191278"/>
            <a:ext cx="8610600" cy="1143000"/>
          </a:xfrm>
          <a:prstGeom prst="verticalScroll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ই-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গভর্নেন্স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en-US" sz="6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 Single Corner Rectangle 2"/>
          <p:cNvSpPr/>
          <p:nvPr/>
        </p:nvSpPr>
        <p:spPr>
          <a:xfrm>
            <a:off x="1219200" y="1524000"/>
            <a:ext cx="15621000" cy="7391400"/>
          </a:xfrm>
          <a:prstGeom prst="round1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rgbClr val="CC0099"/>
                </a:solidFill>
              </a:rPr>
              <a:t>ই-গভর্নেন্স হলো ইলেকট্রনিক গভর্নেন্স </a:t>
            </a:r>
            <a:r>
              <a:rPr lang="bn-IN" sz="3600" dirty="0" smtClean="0">
                <a:solidFill>
                  <a:srgbClr val="00B0F0"/>
                </a:solidFill>
              </a:rPr>
              <a:t>(</a:t>
            </a:r>
            <a:r>
              <a:rPr lang="en-US" sz="3600" dirty="0" smtClean="0">
                <a:solidFill>
                  <a:srgbClr val="00B0F0"/>
                </a:solidFill>
              </a:rPr>
              <a:t>Electronic Governance</a:t>
            </a:r>
            <a:r>
              <a:rPr lang="bn-IN" sz="3600" dirty="0" smtClean="0">
                <a:solidFill>
                  <a:srgbClr val="00B0F0"/>
                </a:solidFill>
              </a:rPr>
              <a:t> ) </a:t>
            </a:r>
            <a:r>
              <a:rPr lang="bn-IN" sz="3600" dirty="0" smtClean="0">
                <a:solidFill>
                  <a:srgbClr val="CC0099"/>
                </a:solidFill>
              </a:rPr>
              <a:t>কথাটির সংক্ষিপ্ত রূপ।ই-গভর্নেন্স বলতে বুঝায় প্রযুক্তিনির্ভর শাসন।</a:t>
            </a:r>
            <a:endParaRPr lang="en-US" sz="3600" dirty="0" smtClean="0">
              <a:solidFill>
                <a:srgbClr val="CC0099"/>
              </a:solidFill>
            </a:endParaRPr>
          </a:p>
          <a:p>
            <a:pPr algn="ctr"/>
            <a:endParaRPr lang="bn-IN" sz="3600" dirty="0" smtClean="0">
              <a:solidFill>
                <a:srgbClr val="CC0099"/>
              </a:solidFill>
            </a:endParaRPr>
          </a:p>
          <a:p>
            <a:pPr algn="ctr"/>
            <a:r>
              <a:rPr lang="bn-IN" sz="3600" dirty="0" smtClean="0">
                <a:solidFill>
                  <a:srgbClr val="CC0099"/>
                </a:solidFill>
              </a:rPr>
              <a:t>অর্থাৎ যে পদ্ধতিতে তথ্য ও যোগাযোগ প্রযুক্তির মাধ্যমে জনগণ খুব সহজে সরকারের বিভিন্ন সেবা পেয়ে থাকে তাই ই-গভর্নেন্স।</a:t>
            </a:r>
            <a:endParaRPr lang="en-US" sz="3600" dirty="0" smtClean="0">
              <a:solidFill>
                <a:srgbClr val="CC0099"/>
              </a:solidFill>
            </a:endParaRPr>
          </a:p>
          <a:p>
            <a:pPr algn="ctr"/>
            <a:endParaRPr lang="bn-IN" sz="3600" dirty="0" smtClean="0">
              <a:solidFill>
                <a:srgbClr val="CC0099"/>
              </a:solidFill>
            </a:endParaRPr>
          </a:p>
          <a:p>
            <a:pPr algn="ctr"/>
            <a:r>
              <a:rPr lang="bn-IN" sz="3600" dirty="0" smtClean="0">
                <a:solidFill>
                  <a:srgbClr val="CC0099"/>
                </a:solidFill>
              </a:rPr>
              <a:t>ই-গভর্নেন্স,</a:t>
            </a:r>
            <a:r>
              <a:rPr lang="en-US" sz="3600" dirty="0" smtClean="0">
                <a:solidFill>
                  <a:srgbClr val="00B0F0"/>
                </a:solidFill>
              </a:rPr>
              <a:t>E-</a:t>
            </a:r>
            <a:r>
              <a:rPr lang="en-US" sz="3600" dirty="0" err="1" smtClean="0">
                <a:solidFill>
                  <a:srgbClr val="00B0F0"/>
                </a:solidFill>
              </a:rPr>
              <a:t>govt</a:t>
            </a:r>
            <a:r>
              <a:rPr lang="en-US" sz="3600" dirty="0" smtClean="0">
                <a:solidFill>
                  <a:srgbClr val="00B0F0"/>
                </a:solidFill>
              </a:rPr>
              <a:t>, Digital Governance, Online Governance, </a:t>
            </a:r>
          </a:p>
          <a:p>
            <a:pPr algn="ctr"/>
            <a:r>
              <a:rPr lang="en-US" sz="3600" dirty="0" smtClean="0">
                <a:solidFill>
                  <a:srgbClr val="00B0F0"/>
                </a:solidFill>
              </a:rPr>
              <a:t>Connected Governance</a:t>
            </a:r>
            <a:r>
              <a:rPr lang="bn-IN" sz="3600" dirty="0" smtClean="0">
                <a:solidFill>
                  <a:srgbClr val="00B0F0"/>
                </a:solidFill>
              </a:rPr>
              <a:t>   </a:t>
            </a:r>
            <a:r>
              <a:rPr lang="bn-IN" sz="3600" dirty="0" smtClean="0">
                <a:solidFill>
                  <a:srgbClr val="CC0099"/>
                </a:solidFill>
              </a:rPr>
              <a:t>ইত্যাদি নামেও সমধিক পরিচিত।</a:t>
            </a:r>
            <a:endParaRPr lang="en-US" sz="3600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2512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0000" b="-3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5410200" y="304800"/>
            <a:ext cx="6934200" cy="990600"/>
          </a:xfrm>
          <a:prstGeom prst="cloud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প্রামান্য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4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সংজ্ঞা</a:t>
            </a:r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 </a:t>
            </a:r>
            <a:endParaRPr lang="en-US" sz="4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1828800"/>
            <a:ext cx="15426018" cy="6186309"/>
          </a:xfrm>
          <a:prstGeom prst="rect">
            <a:avLst/>
          </a:prstGeom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IN" sz="3600" dirty="0" smtClean="0"/>
              <a:t> </a:t>
            </a:r>
            <a:r>
              <a:rPr lang="en-US" sz="3600" dirty="0" smtClean="0">
                <a:solidFill>
                  <a:srgbClr val="97198E"/>
                </a:solidFill>
              </a:rPr>
              <a:t>Thomas F. Gordon </a:t>
            </a:r>
            <a:r>
              <a:rPr lang="bn-IN" sz="3600" dirty="0" smtClean="0">
                <a:solidFill>
                  <a:srgbClr val="97198E"/>
                </a:solidFill>
              </a:rPr>
              <a:t>এর মতে-</a:t>
            </a:r>
            <a:endParaRPr lang="en-US" sz="3600" dirty="0" smtClean="0">
              <a:solidFill>
                <a:srgbClr val="97198E"/>
              </a:solidFill>
            </a:endParaRPr>
          </a:p>
          <a:p>
            <a:endParaRPr lang="bn-IN" sz="3600" dirty="0" smtClean="0">
              <a:solidFill>
                <a:srgbClr val="97198E"/>
              </a:solidFill>
            </a:endParaRPr>
          </a:p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“ইন্টারনেটের মতো তথ্য ও যোগাযোগ প্রযুক্তি কৌশল ব্যবহার করে </a:t>
            </a:r>
          </a:p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রাষ্ট্রীয় সেবা উন্নয়নের পদ্ধতি হলো ই-গভর্নেন্স।”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bn-IN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bn-IN" sz="3600" dirty="0" smtClean="0">
                <a:solidFill>
                  <a:srgbClr val="97198E"/>
                </a:solidFill>
              </a:rPr>
              <a:t>ভারতের সাবেক রাষ্ট্রপতি আবুল পাকির জয়নাল আবেদিন আবদুল কালাম</a:t>
            </a:r>
          </a:p>
          <a:p>
            <a:r>
              <a:rPr lang="bn-IN" sz="3600" dirty="0" smtClean="0">
                <a:solidFill>
                  <a:srgbClr val="97198E"/>
                </a:solidFill>
              </a:rPr>
              <a:t> (সংক্ষেপে এ পি জে আবদুল কালাম) বলেন-</a:t>
            </a:r>
            <a:endParaRPr lang="en-US" sz="3600" dirty="0" smtClean="0">
              <a:solidFill>
                <a:srgbClr val="97198E"/>
              </a:solidFill>
            </a:endParaRPr>
          </a:p>
          <a:p>
            <a:endParaRPr lang="bn-IN" sz="3600" dirty="0" smtClean="0">
              <a:solidFill>
                <a:srgbClr val="97198E"/>
              </a:solidFill>
            </a:endParaRPr>
          </a:p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“একটি স্বচ্ছ ও চৌকশ ই-গভর্নেন্স ব্যবস্থায় অবাধ,নিরাপদ ও নির্ভুল তথ্য প্রবাহের </a:t>
            </a:r>
          </a:p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মাধ্যমে সরকারের বিভিন্ন বিভাগের মধ্যে দূরত্ব ঘুচিয়ে</a:t>
            </a:r>
          </a:p>
          <a:p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</a:rPr>
              <a:t> নাগরিকদের স্বচ্ছ ও নিরপেক্ষ সেবা দেয়া।”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0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639</Words>
  <Application>Microsoft Office PowerPoint</Application>
  <PresentationFormat>Custom</PresentationFormat>
  <Paragraphs>145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2021-01-15T12:21:32Z</dcterms:created>
  <dcterms:modified xsi:type="dcterms:W3CDTF">2021-01-17T17:36:07Z</dcterms:modified>
</cp:coreProperties>
</file>