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8" r:id="rId5"/>
    <p:sldId id="275" r:id="rId6"/>
    <p:sldId id="259" r:id="rId7"/>
    <p:sldId id="260" r:id="rId8"/>
    <p:sldId id="263" r:id="rId9"/>
    <p:sldId id="274" r:id="rId10"/>
    <p:sldId id="273" r:id="rId11"/>
    <p:sldId id="264" r:id="rId12"/>
    <p:sldId id="265" r:id="rId13"/>
    <p:sldId id="276" r:id="rId14"/>
    <p:sldId id="277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7EC2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20E2C88-9566-4EED-B20B-7D5CDCB400FE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32CCBC-13FA-4A90-BFBE-8356F573FC9D}">
      <dgm:prSet phldrT="[Text]" custT="1"/>
      <dgm:spPr>
        <a:solidFill>
          <a:schemeClr val="accent6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bn-IN" sz="40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ধ্বনি</a:t>
          </a:r>
        </a:p>
        <a:p>
          <a:r>
            <a:rPr lang="en-US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Sound</a:t>
          </a:r>
          <a:endParaRPr lang="en-US" sz="36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1BF1E670-7C83-4610-B2EA-915A1C7DE09A}" type="parTrans" cxnId="{D47B3BF3-21D0-4ECD-BB23-46915909B9DB}">
      <dgm:prSet/>
      <dgm:spPr/>
      <dgm:t>
        <a:bodyPr/>
        <a:lstStyle/>
        <a:p>
          <a:endParaRPr lang="en-US"/>
        </a:p>
      </dgm:t>
    </dgm:pt>
    <dgm:pt modelId="{843D93DC-F892-486B-98B5-D95647C27637}" type="sibTrans" cxnId="{D47B3BF3-21D0-4ECD-BB23-46915909B9DB}">
      <dgm:prSet/>
      <dgm:spPr/>
      <dgm:t>
        <a:bodyPr/>
        <a:lstStyle/>
        <a:p>
          <a:endParaRPr lang="en-US"/>
        </a:p>
      </dgm:t>
    </dgm:pt>
    <dgm:pt modelId="{389E347B-6541-4F71-AD76-35A81F8F1768}">
      <dgm:prSet phldrT="[Text]" custT="1"/>
      <dgm:spPr>
        <a:solidFill>
          <a:schemeClr val="accent3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bn-IN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শব্দের মূল</a:t>
          </a:r>
          <a:endParaRPr lang="en-US" sz="2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2FBEFE77-D0BD-4E01-8B1B-6F473D73A56D}" type="parTrans" cxnId="{858AFB5F-A296-4364-A645-86F4DB08EFCA}">
      <dgm:prSet/>
      <dgm:spPr>
        <a:solidFill>
          <a:srgbClr val="C00000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en-US"/>
        </a:p>
      </dgm:t>
    </dgm:pt>
    <dgm:pt modelId="{1829F3BC-6FB0-44AE-9434-A3F3138A86A2}" type="sibTrans" cxnId="{858AFB5F-A296-4364-A645-86F4DB08EFCA}">
      <dgm:prSet/>
      <dgm:spPr/>
      <dgm:t>
        <a:bodyPr/>
        <a:lstStyle/>
        <a:p>
          <a:endParaRPr lang="en-US"/>
        </a:p>
      </dgm:t>
    </dgm:pt>
    <dgm:pt modelId="{04378E7D-3103-4E52-BC00-EA406C4474DB}">
      <dgm:prSet phldrT="[Text]" custT="1"/>
      <dgm:spPr>
        <a:solidFill>
          <a:schemeClr val="accent3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ভাষার মূল উপাদান</a:t>
          </a:r>
          <a:endParaRPr lang="en-US" sz="32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E77D3B48-48BB-4E14-A319-3EB50EAE015F}" type="parTrans" cxnId="{35A1326E-4C7E-47A5-A454-841E64E2A74E}">
      <dgm:prSet/>
      <dgm:spPr>
        <a:solidFill>
          <a:srgbClr val="C00000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en-US"/>
        </a:p>
      </dgm:t>
    </dgm:pt>
    <dgm:pt modelId="{0AE84F49-E723-4647-A629-369996820761}" type="sibTrans" cxnId="{35A1326E-4C7E-47A5-A454-841E64E2A74E}">
      <dgm:prSet/>
      <dgm:spPr/>
      <dgm:t>
        <a:bodyPr/>
        <a:lstStyle/>
        <a:p>
          <a:endParaRPr lang="en-US"/>
        </a:p>
      </dgm:t>
    </dgm:pt>
    <dgm:pt modelId="{9E1D62C9-731A-4E38-ABB0-7AB2B453D4B4}">
      <dgm:prSet phldrT="[Text]" custT="1"/>
      <dgm:spPr>
        <a:solidFill>
          <a:schemeClr val="accent6">
            <a:lumMod val="40000"/>
            <a:lumOff val="60000"/>
          </a:schemeClr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r>
            <a:rPr lang="bn-IN" sz="28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rPr>
            <a:t>বর্ণের উচ্চারিত রূপ</a:t>
          </a:r>
          <a:endParaRPr lang="en-US" sz="2800" dirty="0">
            <a:solidFill>
              <a:schemeClr val="tx1"/>
            </a:solidFill>
            <a:latin typeface="NikoshBAN" pitchFamily="2" charset="0"/>
            <a:cs typeface="NikoshBAN" pitchFamily="2" charset="0"/>
          </a:endParaRPr>
        </a:p>
      </dgm:t>
    </dgm:pt>
    <dgm:pt modelId="{4D53EBFB-8BEE-4241-B590-28C81B7317D4}" type="parTrans" cxnId="{DBD41744-7C0F-432A-9E60-60E26E8C0FA8}">
      <dgm:prSet/>
      <dgm:spPr>
        <a:solidFill>
          <a:srgbClr val="C00000"/>
        </a:solidFill>
        <a:ln>
          <a:noFill/>
        </a:ln>
        <a:effectLst>
          <a:outerShdw blurRad="149987" dist="250190" dir="8460000" algn="ctr">
            <a:srgbClr val="000000">
              <a:alpha val="2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500000"/>
          </a:lightRig>
        </a:scene3d>
        <a:sp3d prstMaterial="metal">
          <a:bevelT w="88900" h="88900"/>
        </a:sp3d>
      </dgm:spPr>
      <dgm:t>
        <a:bodyPr/>
        <a:lstStyle/>
        <a:p>
          <a:endParaRPr lang="en-US"/>
        </a:p>
      </dgm:t>
    </dgm:pt>
    <dgm:pt modelId="{6D31BDF4-B5E4-432D-9708-6DBBE052F51F}" type="sibTrans" cxnId="{DBD41744-7C0F-432A-9E60-60E26E8C0FA8}">
      <dgm:prSet/>
      <dgm:spPr/>
      <dgm:t>
        <a:bodyPr/>
        <a:lstStyle/>
        <a:p>
          <a:endParaRPr lang="en-US"/>
        </a:p>
      </dgm:t>
    </dgm:pt>
    <dgm:pt modelId="{D251FD5C-3482-4D62-9F1A-0954C905971D}" type="pres">
      <dgm:prSet presAssocID="{020E2C88-9566-4EED-B20B-7D5CDCB400FE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33F3566-A721-4AB3-9BE8-77C6E7602764}" type="pres">
      <dgm:prSet presAssocID="{1C32CCBC-13FA-4A90-BFBE-8356F573FC9D}" presName="centerShape" presStyleLbl="node0" presStyleIdx="0" presStyleCnt="1"/>
      <dgm:spPr/>
      <dgm:t>
        <a:bodyPr/>
        <a:lstStyle/>
        <a:p>
          <a:endParaRPr lang="en-US"/>
        </a:p>
      </dgm:t>
    </dgm:pt>
    <dgm:pt modelId="{BD764F57-99AC-450F-AE19-C314D4A69058}" type="pres">
      <dgm:prSet presAssocID="{2FBEFE77-D0BD-4E01-8B1B-6F473D73A56D}" presName="parTrans" presStyleLbl="bgSibTrans2D1" presStyleIdx="0" presStyleCnt="3"/>
      <dgm:spPr/>
      <dgm:t>
        <a:bodyPr/>
        <a:lstStyle/>
        <a:p>
          <a:endParaRPr lang="en-US"/>
        </a:p>
      </dgm:t>
    </dgm:pt>
    <dgm:pt modelId="{58DEE1E7-3B3C-41AE-B43C-587617E7AD2E}" type="pres">
      <dgm:prSet presAssocID="{389E347B-6541-4F71-AD76-35A81F8F1768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B8B046-E425-4CCF-930E-9958A1B270A4}" type="pres">
      <dgm:prSet presAssocID="{E77D3B48-48BB-4E14-A319-3EB50EAE015F}" presName="parTrans" presStyleLbl="bgSibTrans2D1" presStyleIdx="1" presStyleCnt="3"/>
      <dgm:spPr/>
      <dgm:t>
        <a:bodyPr/>
        <a:lstStyle/>
        <a:p>
          <a:endParaRPr lang="en-US"/>
        </a:p>
      </dgm:t>
    </dgm:pt>
    <dgm:pt modelId="{011616AB-A227-486B-B01F-1A64CFD1EBE9}" type="pres">
      <dgm:prSet presAssocID="{04378E7D-3103-4E52-BC00-EA406C4474D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7524F9-DFC5-4E05-9F69-8FFB7C7DEB28}" type="pres">
      <dgm:prSet presAssocID="{4D53EBFB-8BEE-4241-B590-28C81B7317D4}" presName="parTrans" presStyleLbl="bgSibTrans2D1" presStyleIdx="2" presStyleCnt="3"/>
      <dgm:spPr/>
      <dgm:t>
        <a:bodyPr/>
        <a:lstStyle/>
        <a:p>
          <a:endParaRPr lang="en-US"/>
        </a:p>
      </dgm:t>
    </dgm:pt>
    <dgm:pt modelId="{EEA57010-FE93-42A8-949B-98EE5F109C5B}" type="pres">
      <dgm:prSet presAssocID="{9E1D62C9-731A-4E38-ABB0-7AB2B453D4B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8AFB5F-A296-4364-A645-86F4DB08EFCA}" srcId="{1C32CCBC-13FA-4A90-BFBE-8356F573FC9D}" destId="{389E347B-6541-4F71-AD76-35A81F8F1768}" srcOrd="0" destOrd="0" parTransId="{2FBEFE77-D0BD-4E01-8B1B-6F473D73A56D}" sibTransId="{1829F3BC-6FB0-44AE-9434-A3F3138A86A2}"/>
    <dgm:cxn modelId="{DBD41744-7C0F-432A-9E60-60E26E8C0FA8}" srcId="{1C32CCBC-13FA-4A90-BFBE-8356F573FC9D}" destId="{9E1D62C9-731A-4E38-ABB0-7AB2B453D4B4}" srcOrd="2" destOrd="0" parTransId="{4D53EBFB-8BEE-4241-B590-28C81B7317D4}" sibTransId="{6D31BDF4-B5E4-432D-9708-6DBBE052F51F}"/>
    <dgm:cxn modelId="{04150370-2920-483A-953B-46645B08706F}" type="presOf" srcId="{E77D3B48-48BB-4E14-A319-3EB50EAE015F}" destId="{A2B8B046-E425-4CCF-930E-9958A1B270A4}" srcOrd="0" destOrd="0" presId="urn:microsoft.com/office/officeart/2005/8/layout/radial4"/>
    <dgm:cxn modelId="{D47B3BF3-21D0-4ECD-BB23-46915909B9DB}" srcId="{020E2C88-9566-4EED-B20B-7D5CDCB400FE}" destId="{1C32CCBC-13FA-4A90-BFBE-8356F573FC9D}" srcOrd="0" destOrd="0" parTransId="{1BF1E670-7C83-4610-B2EA-915A1C7DE09A}" sibTransId="{843D93DC-F892-486B-98B5-D95647C27637}"/>
    <dgm:cxn modelId="{0125D448-249F-4170-A164-07DCD4C22D29}" type="presOf" srcId="{1C32CCBC-13FA-4A90-BFBE-8356F573FC9D}" destId="{D33F3566-A721-4AB3-9BE8-77C6E7602764}" srcOrd="0" destOrd="0" presId="urn:microsoft.com/office/officeart/2005/8/layout/radial4"/>
    <dgm:cxn modelId="{14C1786F-E79D-40A1-BC87-F03AA0DF7ADD}" type="presOf" srcId="{04378E7D-3103-4E52-BC00-EA406C4474DB}" destId="{011616AB-A227-486B-B01F-1A64CFD1EBE9}" srcOrd="0" destOrd="0" presId="urn:microsoft.com/office/officeart/2005/8/layout/radial4"/>
    <dgm:cxn modelId="{35A1326E-4C7E-47A5-A454-841E64E2A74E}" srcId="{1C32CCBC-13FA-4A90-BFBE-8356F573FC9D}" destId="{04378E7D-3103-4E52-BC00-EA406C4474DB}" srcOrd="1" destOrd="0" parTransId="{E77D3B48-48BB-4E14-A319-3EB50EAE015F}" sibTransId="{0AE84F49-E723-4647-A629-369996820761}"/>
    <dgm:cxn modelId="{7D052D8A-F93D-484F-9A3F-1F20F96155EE}" type="presOf" srcId="{4D53EBFB-8BEE-4241-B590-28C81B7317D4}" destId="{4D7524F9-DFC5-4E05-9F69-8FFB7C7DEB28}" srcOrd="0" destOrd="0" presId="urn:microsoft.com/office/officeart/2005/8/layout/radial4"/>
    <dgm:cxn modelId="{13532F9A-323F-44A6-B422-E66C433347FA}" type="presOf" srcId="{020E2C88-9566-4EED-B20B-7D5CDCB400FE}" destId="{D251FD5C-3482-4D62-9F1A-0954C905971D}" srcOrd="0" destOrd="0" presId="urn:microsoft.com/office/officeart/2005/8/layout/radial4"/>
    <dgm:cxn modelId="{E9BB10B4-0B25-483A-9C15-80221BE87C13}" type="presOf" srcId="{389E347B-6541-4F71-AD76-35A81F8F1768}" destId="{58DEE1E7-3B3C-41AE-B43C-587617E7AD2E}" srcOrd="0" destOrd="0" presId="urn:microsoft.com/office/officeart/2005/8/layout/radial4"/>
    <dgm:cxn modelId="{B8064E35-156E-4C2A-9F42-50DB141D8814}" type="presOf" srcId="{9E1D62C9-731A-4E38-ABB0-7AB2B453D4B4}" destId="{EEA57010-FE93-42A8-949B-98EE5F109C5B}" srcOrd="0" destOrd="0" presId="urn:microsoft.com/office/officeart/2005/8/layout/radial4"/>
    <dgm:cxn modelId="{70491FE1-9830-4867-94B2-197A86F9D5EE}" type="presOf" srcId="{2FBEFE77-D0BD-4E01-8B1B-6F473D73A56D}" destId="{BD764F57-99AC-450F-AE19-C314D4A69058}" srcOrd="0" destOrd="0" presId="urn:microsoft.com/office/officeart/2005/8/layout/radial4"/>
    <dgm:cxn modelId="{033C43FA-2316-4798-804E-A073FBD91F89}" type="presParOf" srcId="{D251FD5C-3482-4D62-9F1A-0954C905971D}" destId="{D33F3566-A721-4AB3-9BE8-77C6E7602764}" srcOrd="0" destOrd="0" presId="urn:microsoft.com/office/officeart/2005/8/layout/radial4"/>
    <dgm:cxn modelId="{4D44E855-E9DD-4BC9-9365-59414DCEA74F}" type="presParOf" srcId="{D251FD5C-3482-4D62-9F1A-0954C905971D}" destId="{BD764F57-99AC-450F-AE19-C314D4A69058}" srcOrd="1" destOrd="0" presId="urn:microsoft.com/office/officeart/2005/8/layout/radial4"/>
    <dgm:cxn modelId="{28837BB5-55F9-4A6E-8A4B-C74CE3F4BCBC}" type="presParOf" srcId="{D251FD5C-3482-4D62-9F1A-0954C905971D}" destId="{58DEE1E7-3B3C-41AE-B43C-587617E7AD2E}" srcOrd="2" destOrd="0" presId="urn:microsoft.com/office/officeart/2005/8/layout/radial4"/>
    <dgm:cxn modelId="{E38712EA-854F-47EE-9C7B-4225E0C992CD}" type="presParOf" srcId="{D251FD5C-3482-4D62-9F1A-0954C905971D}" destId="{A2B8B046-E425-4CCF-930E-9958A1B270A4}" srcOrd="3" destOrd="0" presId="urn:microsoft.com/office/officeart/2005/8/layout/radial4"/>
    <dgm:cxn modelId="{EBE0F065-86CF-4D60-B831-BF602B29F7E2}" type="presParOf" srcId="{D251FD5C-3482-4D62-9F1A-0954C905971D}" destId="{011616AB-A227-486B-B01F-1A64CFD1EBE9}" srcOrd="4" destOrd="0" presId="urn:microsoft.com/office/officeart/2005/8/layout/radial4"/>
    <dgm:cxn modelId="{D1B108BF-F87C-41CF-B192-B22428ED4BF7}" type="presParOf" srcId="{D251FD5C-3482-4D62-9F1A-0954C905971D}" destId="{4D7524F9-DFC5-4E05-9F69-8FFB7C7DEB28}" srcOrd="5" destOrd="0" presId="urn:microsoft.com/office/officeart/2005/8/layout/radial4"/>
    <dgm:cxn modelId="{5B6E2E9B-9551-4AB5-B25D-6963B455273B}" type="presParOf" srcId="{D251FD5C-3482-4D62-9F1A-0954C905971D}" destId="{EEA57010-FE93-42A8-949B-98EE5F109C5B}" srcOrd="6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457200"/>
            <a:ext cx="8763000" cy="4648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141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200"/>
            <a:ext cx="8839200" cy="4648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14400" y="5638800"/>
            <a:ext cx="6477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latin typeface="NikoshBAN" pitchFamily="2" charset="0"/>
                <a:cs typeface="NikoshBAN" pitchFamily="2" charset="0"/>
              </a:rPr>
              <a:t>         স্বাগতম 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2209800" y="381000"/>
            <a:ext cx="5105400" cy="1219200"/>
          </a:xfrm>
          <a:prstGeom prst="downArrowCallout">
            <a:avLst/>
          </a:prstGeom>
          <a:solidFill>
            <a:srgbClr val="47EC2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উচ্চারনের সময়ের তারতম্য অনুসারে স্বরধ্বনি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Down Arrow Callout 6"/>
          <p:cNvSpPr/>
          <p:nvPr/>
        </p:nvSpPr>
        <p:spPr>
          <a:xfrm>
            <a:off x="2209800" y="1752600"/>
            <a:ext cx="1905000" cy="1066800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হ্রস্বস্বর(৪টি)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own Arrow Callout 7"/>
          <p:cNvSpPr/>
          <p:nvPr/>
        </p:nvSpPr>
        <p:spPr>
          <a:xfrm>
            <a:off x="5562600" y="1752600"/>
            <a:ext cx="1905000" cy="1066800"/>
          </a:xfrm>
          <a:prstGeom prst="downArrowCallou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দীর্ঘস্বর(৭টি)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Flowchart: Terminator 9"/>
          <p:cNvSpPr/>
          <p:nvPr/>
        </p:nvSpPr>
        <p:spPr>
          <a:xfrm>
            <a:off x="2209800" y="3505200"/>
            <a:ext cx="2286000" cy="106680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 ই উ ঋ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5486400" y="3581400"/>
            <a:ext cx="2286000" cy="1066800"/>
          </a:xfrm>
          <a:prstGeom prst="flowChartTerminator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আ,,ঈ,ঊ,এ,ঐ, ও, ঔ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Callout 1"/>
          <p:cNvSpPr/>
          <p:nvPr/>
        </p:nvSpPr>
        <p:spPr>
          <a:xfrm>
            <a:off x="0" y="2057400"/>
            <a:ext cx="3048000" cy="1524000"/>
          </a:xfrm>
          <a:prstGeom prst="rightArrowCallout">
            <a:avLst/>
          </a:prstGeom>
          <a:solidFill>
            <a:srgbClr val="47EC2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উচ্চারনের স্থান অনুসারে স্বরধ্বনি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Process 3"/>
          <p:cNvSpPr/>
          <p:nvPr/>
        </p:nvSpPr>
        <p:spPr>
          <a:xfrm>
            <a:off x="3581400" y="152400"/>
            <a:ext cx="5105400" cy="10668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কন্ঠ্য ধ্বনিঃ অ, আ (২টি)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3581400" y="1295400"/>
            <a:ext cx="5105400" cy="10668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তালব্য ধ্বনিঃ ই,ঈ (২টি)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Process 5"/>
          <p:cNvSpPr/>
          <p:nvPr/>
        </p:nvSpPr>
        <p:spPr>
          <a:xfrm>
            <a:off x="3581400" y="2362200"/>
            <a:ext cx="5105400" cy="1066800"/>
          </a:xfrm>
          <a:prstGeom prst="flowChartProcess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 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ঔষ্ঠ্য ধ্বনিঃ উ,ঊ (২টি)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Flowchart: Process 6"/>
          <p:cNvSpPr/>
          <p:nvPr/>
        </p:nvSpPr>
        <p:spPr>
          <a:xfrm>
            <a:off x="3581400" y="3505200"/>
            <a:ext cx="5029200" cy="1066800"/>
          </a:xfrm>
          <a:prstGeom prst="flowChartProcess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৪। মূর্ধন্য ধ্বনিঃ ঋ (১টি)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Process 7"/>
          <p:cNvSpPr/>
          <p:nvPr/>
        </p:nvSpPr>
        <p:spPr>
          <a:xfrm>
            <a:off x="3581400" y="4495800"/>
            <a:ext cx="5029200" cy="1066800"/>
          </a:xfrm>
          <a:prstGeom prst="flowChartProcess">
            <a:avLst/>
          </a:prstGeom>
          <a:solidFill>
            <a:srgbClr val="47EC2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৫। কন্ঠতালব্য ধ্বনিঃ এ,ঐ (২টি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)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lowchart: Process 8"/>
          <p:cNvSpPr/>
          <p:nvPr/>
        </p:nvSpPr>
        <p:spPr>
          <a:xfrm>
            <a:off x="3581400" y="5562600"/>
            <a:ext cx="5029200" cy="1066800"/>
          </a:xfrm>
          <a:prstGeom prst="flowChartProcess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৬। কণ্ঠ্যৌষ্ঠ ধ্বনিঃ ও, ঔ(২টি)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2590800" y="457200"/>
            <a:ext cx="3810000" cy="838200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গঠন অনুসারে স্বরধ্বনি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Down Arrow Callout 8"/>
          <p:cNvSpPr/>
          <p:nvPr/>
        </p:nvSpPr>
        <p:spPr>
          <a:xfrm>
            <a:off x="5029200" y="2438400"/>
            <a:ext cx="3200400" cy="838200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  <a:solidFill>
            <a:srgbClr val="47EC2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যৌগিক স্বরধ্বনি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Down Arrow Callout 9"/>
          <p:cNvSpPr/>
          <p:nvPr/>
        </p:nvSpPr>
        <p:spPr>
          <a:xfrm>
            <a:off x="1676400" y="2438400"/>
            <a:ext cx="3200400" cy="838200"/>
          </a:xfrm>
          <a:prstGeom prst="downArrowCallout">
            <a:avLst>
              <a:gd name="adj1" fmla="val 50000"/>
              <a:gd name="adj2" fmla="val 25000"/>
              <a:gd name="adj3" fmla="val 25000"/>
              <a:gd name="adj4" fmla="val 64977"/>
            </a:avLst>
          </a:prstGeom>
          <a:solidFill>
            <a:srgbClr val="47EC2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মৌলিক স্বরধ্বনি</a:t>
            </a:r>
            <a:r>
              <a:rPr lang="bn-IN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Flowchart: Terminator 10"/>
          <p:cNvSpPr/>
          <p:nvPr/>
        </p:nvSpPr>
        <p:spPr>
          <a:xfrm>
            <a:off x="1219200" y="3733800"/>
            <a:ext cx="2971800" cy="13716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৭টি</a:t>
            </a:r>
          </a:p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অ,আ,ই,উ,এ, ও, অ্যা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Flowchart: Terminator 11"/>
          <p:cNvSpPr/>
          <p:nvPr/>
        </p:nvSpPr>
        <p:spPr>
          <a:xfrm>
            <a:off x="4953000" y="3810000"/>
            <a:ext cx="2971800" cy="1371600"/>
          </a:xfrm>
          <a:prstGeom prst="flowChartTerminator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২টি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ঐ=ও+ই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ঔ=ও+উ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524000" y="228600"/>
            <a:ext cx="5105400" cy="1066800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ব্যঞ্জনধ্বনি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2590800"/>
            <a:ext cx="8153400" cy="327660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 ধ্বনি উচ্চারনের সময় ফুসফুস থেকে বাতাস বেরিয়ে যেতে মুখ বিবরের কোথাও না কোথাও বাধা পায় তাকে ব্যঞ্জনধ্বনি বলে ।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581400" y="1447800"/>
            <a:ext cx="762000" cy="990600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ight Arrow Callout 1"/>
          <p:cNvSpPr/>
          <p:nvPr/>
        </p:nvSpPr>
        <p:spPr>
          <a:xfrm>
            <a:off x="0" y="2133600"/>
            <a:ext cx="3276600" cy="2057400"/>
          </a:xfrm>
          <a:prstGeom prst="rightArrowCallout">
            <a:avLst/>
          </a:prstGeom>
          <a:solidFill>
            <a:srgbClr val="92D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উচ্চারন রীতি অনুসারে ব্যঞ্জনধ্বনি ৩ প্রকার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505200" y="304800"/>
            <a:ext cx="5105400" cy="17526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স্পর্শ ধ্বনিঃ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 থেকে ম পর্যন্ত ২৫টি বর্গীয় ধ্বনি উচ্চারন কালে জিহ্বা মুখবিবিরের বিভিন্ন বাগযন্ত্রকে   স্পর্শ করে বলে এগুলোকে স্পর্শ ধ্বনি বলে ।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429000" y="2514600"/>
            <a:ext cx="5257800" cy="1905000"/>
          </a:xfrm>
          <a:prstGeom prst="round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উষ্ম ধ্বনিঃ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 ব্যঞ্জনধ্বনি উচ্চারনকালে ফুসফুস তাড়িত বাতাস বা উষ্ম ভূমিকা পালন করে তাকে উষ্ম ধ্বনি বলে ।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যেমনঃ শ,ষ,স,হ (৪টি)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352800" y="4648200"/>
            <a:ext cx="5410200" cy="1905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অন্তঃস্থ  ধ্বনিঃ যে সকল ধ্বনির উচ্চারন স্পর্শ ও উষ্ম ধ্বনির মাঝামাঝি সে গুলোকে অন্তঃস্থ  ধ্বনি বলে ।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বাংলায় অন্তঃস্থ ধ্বনি ৪টি ( স,র,ল,ব )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685800"/>
            <a:ext cx="6019800" cy="411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06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600" y="685800"/>
            <a:ext cx="6172200" cy="41148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438400" y="4953000"/>
            <a:ext cx="5715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80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sz="44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1752600"/>
            <a:ext cx="8382000" cy="47244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মোছাম্মাদ রোখশানা বেগম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সহকারী শিক্ষক 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বুরুঙ্গা ইকবাল আহমদ হাইস্কুল এন্ড কলেজ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ওসমানীনগর,সিলেট            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Horizontal Scroll 4"/>
          <p:cNvSpPr/>
          <p:nvPr/>
        </p:nvSpPr>
        <p:spPr>
          <a:xfrm>
            <a:off x="1143000" y="457200"/>
            <a:ext cx="6629400" cy="1219200"/>
          </a:xfrm>
          <a:prstGeom prst="horizontalScroll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371600" y="3124200"/>
            <a:ext cx="7315200" cy="3048000"/>
          </a:xfrm>
          <a:prstGeom prst="rect">
            <a:avLst/>
          </a:prstGeom>
          <a:solidFill>
            <a:schemeClr val="accent3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শ্রেনীঃ 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অষ্ঠ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</a:t>
            </a:r>
            <a:endParaRPr lang="bn-IN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বাংলা ২য় পত্র </a:t>
            </a:r>
          </a:p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ধ্বণি ও বর্ণ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Wave 4"/>
          <p:cNvSpPr/>
          <p:nvPr/>
        </p:nvSpPr>
        <p:spPr>
          <a:xfrm>
            <a:off x="2057400" y="1066800"/>
            <a:ext cx="5943600" cy="1371600"/>
          </a:xfrm>
          <a:prstGeom prst="wav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 পরিচিতি 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381000"/>
            <a:ext cx="3200400" cy="646331"/>
          </a:xfrm>
          <a:prstGeom prst="rect">
            <a:avLst/>
          </a:prstGeom>
          <a:solidFill>
            <a:schemeClr val="accent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1981200"/>
            <a:ext cx="8382000" cy="415498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পাঠ শেষে শিক্ষার্থীরা...</a:t>
            </a:r>
          </a:p>
          <a:p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 ভাষার মূল উপাদান কি জানতে পারবে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 ধ্বনি কি তা ব্যাখ্যা করতে পারবে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৩। ধ্বনির প্রকারভেদ ব্যাখ্যা করতে পারবে 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৪। প্রত্যেক প্রকার ধ্বনির বর্ণনা করতে পারবে </a:t>
            </a:r>
          </a:p>
          <a:p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akzontr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" y="57150"/>
            <a:ext cx="8763000" cy="6572250"/>
          </a:xfrm>
          <a:prstGeom prst="rect">
            <a:avLst/>
          </a:prstGeom>
          <a:solidFill>
            <a:srgbClr val="47EC20"/>
          </a:solidFill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381000"/>
          <a:ext cx="9144000" cy="6248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457200"/>
            <a:ext cx="3352800" cy="914400"/>
          </a:xfrm>
          <a:prstGeom prst="rect">
            <a:avLst/>
          </a:prstGeom>
          <a:solidFill>
            <a:srgbClr val="47EC2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ধ্বনি</a:t>
            </a:r>
            <a:r>
              <a:rPr lang="bn-IN" sz="48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8600" y="2286000"/>
            <a:ext cx="8686800" cy="255454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বর্ণের উচ্চারিত রূপকে ধ্বনি বলে 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অথবা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মনের ভাব প্রকাশের জন্যে মুখ থেকে যে  আওয়াজ (</a:t>
            </a:r>
            <a:r>
              <a:rPr lang="en-US" sz="3200" dirty="0" smtClean="0">
                <a:latin typeface="NikoshBAN" pitchFamily="2" charset="0"/>
                <a:cs typeface="NikoshBAN" pitchFamily="2" charset="0"/>
              </a:rPr>
              <a:t>Sound)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 বা শব্দ বের হয় তাকে ধ্বনি বলে 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যেমনঃ প+অ +ড়+ই=পড়ি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4953000"/>
            <a:ext cx="8686800" cy="1569660"/>
          </a:xfrm>
          <a:prstGeom prst="rect">
            <a:avLst/>
          </a:prstGeom>
          <a:solidFill>
            <a:srgbClr val="92D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অর্থাৎ 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মানুষের কন্ঠ নিঃসৃত ও মুখ থেকে উচ্চারিত অর্থবোধক আওয়াজকেই ধ্বনি বলে 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own Arrow Callout 1"/>
          <p:cNvSpPr/>
          <p:nvPr/>
        </p:nvSpPr>
        <p:spPr>
          <a:xfrm>
            <a:off x="1828800" y="685800"/>
            <a:ext cx="4267200" cy="1447800"/>
          </a:xfrm>
          <a:prstGeom prst="downArrowCallou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ধ্বনি</a:t>
            </a:r>
            <a:endParaRPr lang="en-US" sz="4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Flowchart: Alternate Process 2"/>
          <p:cNvSpPr/>
          <p:nvPr/>
        </p:nvSpPr>
        <p:spPr>
          <a:xfrm>
            <a:off x="838200" y="2743200"/>
            <a:ext cx="2743200" cy="838200"/>
          </a:xfrm>
          <a:prstGeom prst="flowChartAlternateProcess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স্বরধ্বনি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Flowchart: Alternate Process 3"/>
          <p:cNvSpPr/>
          <p:nvPr/>
        </p:nvSpPr>
        <p:spPr>
          <a:xfrm>
            <a:off x="4800600" y="2667000"/>
            <a:ext cx="2895600" cy="914400"/>
          </a:xfrm>
          <a:prstGeom prst="flowChartAlternateProcess">
            <a:avLst/>
          </a:prstGeom>
          <a:solidFill>
            <a:srgbClr val="FFC00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ব্যঞ্জনধ্বনি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1828800" y="3810000"/>
            <a:ext cx="457200" cy="304800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5"/>
          <p:cNvSpPr/>
          <p:nvPr/>
        </p:nvSpPr>
        <p:spPr>
          <a:xfrm>
            <a:off x="5715000" y="3810000"/>
            <a:ext cx="457200" cy="304800"/>
          </a:xfrm>
          <a:prstGeom prst="downArrow">
            <a:avLst/>
          </a:prstGeom>
          <a:solidFill>
            <a:srgbClr val="C0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Terminator 6"/>
          <p:cNvSpPr/>
          <p:nvPr/>
        </p:nvSpPr>
        <p:spPr>
          <a:xfrm>
            <a:off x="4724400" y="4343400"/>
            <a:ext cx="3505200" cy="1143000"/>
          </a:xfrm>
          <a:prstGeom prst="flowChartTerminator">
            <a:avLst/>
          </a:prstGeom>
          <a:solidFill>
            <a:schemeClr val="accent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 খ চ ছ ট ঠ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Flowchart: Terminator 7"/>
          <p:cNvSpPr/>
          <p:nvPr/>
        </p:nvSpPr>
        <p:spPr>
          <a:xfrm>
            <a:off x="533400" y="4419600"/>
            <a:ext cx="3048000" cy="1066800"/>
          </a:xfrm>
          <a:prstGeom prst="flowChartTerminator">
            <a:avLst/>
          </a:prstGeom>
          <a:solidFill>
            <a:srgbClr val="92D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অ আ ই ঈ উ এ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00400" y="457200"/>
            <a:ext cx="3048000" cy="7620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স্বরধ্বনি 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8200" y="1981200"/>
            <a:ext cx="8001000" cy="34290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 ধ্বনি উচ্চারনের সময় ফুসফুস তাড়িত বাতাস বেরিয়ে যেতে মুখ বিবরে কোথাও বাধা পায়না তাকে স্বরধ্বনি বলে ।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বাংলা স্বরধ্বনি মোট </a:t>
            </a:r>
            <a:r>
              <a:rPr lang="bn-IN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১১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টি ।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 আ ই ঈ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 ঊ ঋ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 ঐ ও ঔ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362</Words>
  <Application>Microsoft Office PowerPoint</Application>
  <PresentationFormat>On-screen Show (4:3)</PresentationFormat>
  <Paragraphs>69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Roksana bagum</dc:creator>
  <cp:lastModifiedBy>user</cp:lastModifiedBy>
  <cp:revision>51</cp:revision>
  <dcterms:created xsi:type="dcterms:W3CDTF">2006-08-16T00:00:00Z</dcterms:created>
  <dcterms:modified xsi:type="dcterms:W3CDTF">2021-01-17T08:17:09Z</dcterms:modified>
</cp:coreProperties>
</file>