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3588" y="2351314"/>
            <a:ext cx="9692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7030A0"/>
                </a:solidFill>
              </a:rPr>
              <a:t>স্বাগতম</a:t>
            </a:r>
            <a:r>
              <a:rPr lang="en-US" sz="8000" b="1" dirty="0" smtClean="0">
                <a:solidFill>
                  <a:srgbClr val="7030A0"/>
                </a:solidFill>
              </a:rPr>
              <a:t>  </a:t>
            </a:r>
            <a:r>
              <a:rPr lang="en-US" sz="8000" b="1" dirty="0" err="1" smtClean="0">
                <a:solidFill>
                  <a:srgbClr val="7030A0"/>
                </a:solidFill>
              </a:rPr>
              <a:t>সবাইকে</a:t>
            </a:r>
            <a:r>
              <a:rPr lang="en-US" sz="8000" b="1" dirty="0" smtClean="0">
                <a:solidFill>
                  <a:srgbClr val="7030A0"/>
                </a:solidFill>
              </a:rPr>
              <a:t> </a:t>
            </a:r>
            <a:endParaRPr lang="en-US" sz="8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6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705395" y="0"/>
            <a:ext cx="10110652" cy="927463"/>
          </a:xfrm>
          <a:prstGeom prst="flowChartPunchedTap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নারীর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প্রতি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সহিংসতার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প্রভাব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4377" y="4624252"/>
            <a:ext cx="71845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নারীর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জীবনে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সহিংসতার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প্রভাব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জটিল</a:t>
            </a:r>
            <a:r>
              <a:rPr lang="en-US" sz="2000" dirty="0" smtClean="0">
                <a:solidFill>
                  <a:srgbClr val="FF0000"/>
                </a:solidFill>
              </a:rPr>
              <a:t> ও </a:t>
            </a:r>
            <a:r>
              <a:rPr lang="en-US" sz="2000" dirty="0" err="1" smtClean="0">
                <a:solidFill>
                  <a:srgbClr val="FF0000"/>
                </a:solidFill>
              </a:rPr>
              <a:t>ভয়াবহ</a:t>
            </a:r>
            <a:r>
              <a:rPr lang="en-US" sz="2000" dirty="0" smtClean="0">
                <a:solidFill>
                  <a:srgbClr val="FF0000"/>
                </a:solidFill>
              </a:rPr>
              <a:t> । </a:t>
            </a:r>
            <a:r>
              <a:rPr lang="en-US" sz="2000" dirty="0" err="1" smtClean="0">
                <a:solidFill>
                  <a:srgbClr val="FF0000"/>
                </a:solidFill>
              </a:rPr>
              <a:t>নারীর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প্রতি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শারীরিক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নির্যাতন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কখনো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কখনো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নারীর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অঙ্গহানি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ঘটায়</a:t>
            </a:r>
            <a:r>
              <a:rPr lang="en-US" sz="2000" dirty="0" smtClean="0">
                <a:solidFill>
                  <a:srgbClr val="FF0000"/>
                </a:solidFill>
              </a:rPr>
              <a:t> । </a:t>
            </a:r>
            <a:r>
              <a:rPr lang="en-US" sz="2000" dirty="0" err="1" smtClean="0">
                <a:solidFill>
                  <a:srgbClr val="FF0000"/>
                </a:solidFill>
              </a:rPr>
              <a:t>সহিংস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ঘটনায়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নারীর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শারীরিক</a:t>
            </a:r>
            <a:r>
              <a:rPr lang="en-US" sz="2000" dirty="0" smtClean="0">
                <a:solidFill>
                  <a:srgbClr val="FF0000"/>
                </a:solidFill>
              </a:rPr>
              <a:t> ও </a:t>
            </a:r>
            <a:r>
              <a:rPr lang="en-US" sz="2000" dirty="0" err="1" smtClean="0">
                <a:solidFill>
                  <a:srgbClr val="FF0000"/>
                </a:solidFill>
              </a:rPr>
              <a:t>মানসিক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স্বাস্থ্য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ক্ষতবিক্ষত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হয়</a:t>
            </a:r>
            <a:r>
              <a:rPr lang="en-US" sz="2000" dirty="0" smtClean="0">
                <a:solidFill>
                  <a:srgbClr val="FF0000"/>
                </a:solidFill>
              </a:rPr>
              <a:t> । </a:t>
            </a:r>
            <a:r>
              <a:rPr lang="en-US" sz="2000" dirty="0" err="1" smtClean="0">
                <a:solidFill>
                  <a:srgbClr val="FF0000"/>
                </a:solidFill>
              </a:rPr>
              <a:t>অনেক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ক্ষেত্রে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নারী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আত্মহত্যা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পর্যন্ত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করে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থাকে</a:t>
            </a:r>
            <a:r>
              <a:rPr lang="en-US" sz="2000" dirty="0" smtClean="0">
                <a:solidFill>
                  <a:srgbClr val="FF0000"/>
                </a:solidFill>
              </a:rPr>
              <a:t>। </a:t>
            </a:r>
            <a:r>
              <a:rPr lang="en-US" sz="2000" dirty="0" err="1" smtClean="0">
                <a:solidFill>
                  <a:srgbClr val="FF0000"/>
                </a:solidFill>
              </a:rPr>
              <a:t>সহিংসতার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শিকার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নারীরা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সমাজে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স্বাভাবিক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জীবনযাপন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করতে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পারে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না</a:t>
            </a:r>
            <a:r>
              <a:rPr lang="en-US" sz="2000" dirty="0" smtClean="0">
                <a:solidFill>
                  <a:srgbClr val="FF0000"/>
                </a:solidFill>
              </a:rPr>
              <a:t> ।</a:t>
            </a:r>
            <a:r>
              <a:rPr lang="en-US" sz="2000" dirty="0" err="1" smtClean="0">
                <a:solidFill>
                  <a:srgbClr val="FF0000"/>
                </a:solidFill>
              </a:rPr>
              <a:t>নারীর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প্রতি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এই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সহিংসতা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আমাদের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দেশের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অর্থনীতিকেও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ক্ষতিগ্রস্ত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করছে</a:t>
            </a:r>
            <a:r>
              <a:rPr lang="en-US" sz="2000" dirty="0" smtClean="0">
                <a:solidFill>
                  <a:srgbClr val="FF0000"/>
                </a:solidFill>
              </a:rPr>
              <a:t>।  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3" y="2009728"/>
            <a:ext cx="3641543" cy="2186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662" y="2128433"/>
            <a:ext cx="3892730" cy="2067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6653" y="1238777"/>
            <a:ext cx="9692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</a:rPr>
              <a:t>নিচের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ছবিগুলো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লক্ষ্য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কর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এবং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বল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এগুলো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কিসের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ছবি</a:t>
            </a:r>
            <a:r>
              <a:rPr lang="en-US" sz="2400" dirty="0" smtClean="0">
                <a:solidFill>
                  <a:srgbClr val="7030A0"/>
                </a:solidFill>
              </a:rPr>
              <a:t>।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60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0423" y="444137"/>
            <a:ext cx="8765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নারীর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সহিংসতা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রোধে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আইনি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প্রতিকার</a:t>
            </a:r>
            <a:r>
              <a:rPr lang="en-US" sz="2800" dirty="0" smtClean="0"/>
              <a:t> ।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13954" y="1489166"/>
            <a:ext cx="7824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নারীর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প্রতি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সহিংসতা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প্রতিরোধে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কতিপয়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আইনি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প্রতিকার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হলোঃ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66" y="2030866"/>
            <a:ext cx="3148148" cy="2143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37314" y="2871595"/>
            <a:ext cx="5682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66CC"/>
                </a:solidFill>
              </a:rPr>
              <a:t>নারী</a:t>
            </a:r>
            <a:r>
              <a:rPr lang="en-US" sz="2400" dirty="0" smtClean="0">
                <a:solidFill>
                  <a:srgbClr val="FF66CC"/>
                </a:solidFill>
              </a:rPr>
              <a:t> ও </a:t>
            </a:r>
            <a:r>
              <a:rPr lang="en-US" sz="2400" dirty="0" err="1" smtClean="0">
                <a:solidFill>
                  <a:srgbClr val="FF66CC"/>
                </a:solidFill>
              </a:rPr>
              <a:t>শিশু</a:t>
            </a:r>
            <a:r>
              <a:rPr lang="en-US" sz="2400" dirty="0" smtClean="0">
                <a:solidFill>
                  <a:srgbClr val="FF66CC"/>
                </a:solidFill>
              </a:rPr>
              <a:t> </a:t>
            </a:r>
            <a:r>
              <a:rPr lang="en-US" sz="2400" dirty="0" err="1" smtClean="0">
                <a:solidFill>
                  <a:srgbClr val="FF66CC"/>
                </a:solidFill>
              </a:rPr>
              <a:t>নির্যাতন</a:t>
            </a:r>
            <a:r>
              <a:rPr lang="en-US" sz="2400" dirty="0" smtClean="0">
                <a:solidFill>
                  <a:srgbClr val="FF66CC"/>
                </a:solidFill>
              </a:rPr>
              <a:t> </a:t>
            </a:r>
            <a:r>
              <a:rPr lang="en-US" sz="2400" dirty="0" err="1" smtClean="0">
                <a:solidFill>
                  <a:srgbClr val="FF66CC"/>
                </a:solidFill>
              </a:rPr>
              <a:t>দমন</a:t>
            </a:r>
            <a:r>
              <a:rPr lang="en-US" sz="2400" dirty="0" smtClean="0">
                <a:solidFill>
                  <a:srgbClr val="FF66CC"/>
                </a:solidFill>
              </a:rPr>
              <a:t> </a:t>
            </a:r>
            <a:r>
              <a:rPr lang="en-US" sz="2400" dirty="0" err="1" smtClean="0">
                <a:solidFill>
                  <a:srgbClr val="FF66CC"/>
                </a:solidFill>
              </a:rPr>
              <a:t>আইন</a:t>
            </a:r>
            <a:r>
              <a:rPr lang="en-US" sz="2400" dirty="0" smtClean="0">
                <a:solidFill>
                  <a:srgbClr val="FF66CC"/>
                </a:solidFill>
              </a:rPr>
              <a:t> -২০০০ </a:t>
            </a:r>
            <a:endParaRPr lang="en-US" sz="2400" dirty="0">
              <a:solidFill>
                <a:srgbClr val="FF66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7462" y="4476334"/>
            <a:ext cx="10411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নারী</a:t>
            </a:r>
            <a:r>
              <a:rPr lang="en-US" dirty="0" smtClean="0">
                <a:solidFill>
                  <a:srgbClr val="FF0000"/>
                </a:solidFill>
              </a:rPr>
              <a:t> ও </a:t>
            </a:r>
            <a:r>
              <a:rPr lang="en-US" dirty="0" err="1" smtClean="0">
                <a:solidFill>
                  <a:srgbClr val="FF0000"/>
                </a:solidFill>
              </a:rPr>
              <a:t>শিশু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নির্যাতন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দমন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আইন</a:t>
            </a:r>
            <a:r>
              <a:rPr lang="en-US" dirty="0" smtClean="0">
                <a:solidFill>
                  <a:srgbClr val="FF0000"/>
                </a:solidFill>
              </a:rPr>
              <a:t> -২০০০ </a:t>
            </a:r>
            <a:r>
              <a:rPr lang="en-US" dirty="0" err="1" smtClean="0">
                <a:solidFill>
                  <a:srgbClr val="FF0000"/>
                </a:solidFill>
              </a:rPr>
              <a:t>যৌন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হয়রানিকে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শাস্তিমূলক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অপরাধ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হিসেবে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চিহ্নিত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বলা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হয়েছে</a:t>
            </a:r>
            <a:r>
              <a:rPr lang="en-US" dirty="0" smtClean="0">
                <a:solidFill>
                  <a:srgbClr val="FF0000"/>
                </a:solidFill>
              </a:rPr>
              <a:t> –” </a:t>
            </a:r>
            <a:r>
              <a:rPr lang="en-US" dirty="0" err="1" smtClean="0">
                <a:solidFill>
                  <a:srgbClr val="FF0000"/>
                </a:solidFill>
              </a:rPr>
              <a:t>যদি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কোনো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পুরুষ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অযাচিতভাবে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তার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যৌন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লালসা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চরিতার্থ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করার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জন্য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নারীর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শালীনতা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অবমাননা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কিংবা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অশ্লীল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অঙ্গভঙ্গি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ইঙ্গিতের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মাধ্যমে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যৌন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হয়রানি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মূলক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আচরণ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ঘটায়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তবে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উক্ত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ব্যক্তি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অনুর্ধ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সাত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বছর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এবং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সর্বনিম্ম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দুই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বছর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সশ্রম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কারাদন্ডে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দন্ডিত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হবেন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এবং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অতিরিক্ত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অর্থদন্ডেও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দন্ডিত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হবেন</a:t>
            </a:r>
            <a:r>
              <a:rPr lang="en-US" dirty="0" smtClean="0">
                <a:solidFill>
                  <a:srgbClr val="FF0000"/>
                </a:solidFill>
              </a:rPr>
              <a:t>।”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518366" y="2030865"/>
            <a:ext cx="966651" cy="6599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১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252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19349" y="744583"/>
            <a:ext cx="1097280" cy="83602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২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4822" y="900984"/>
            <a:ext cx="5982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এসিড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অপরাধ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দমন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আইন</a:t>
            </a:r>
            <a:r>
              <a:rPr lang="en-US" sz="2800" dirty="0" smtClean="0">
                <a:solidFill>
                  <a:srgbClr val="FF0000"/>
                </a:solidFill>
              </a:rPr>
              <a:t> -২০০২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9" y="291873"/>
            <a:ext cx="2429691" cy="14454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31075" y="2189717"/>
            <a:ext cx="10685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এসিড</a:t>
            </a:r>
            <a:r>
              <a:rPr lang="en-US" dirty="0" smtClean="0"/>
              <a:t> </a:t>
            </a:r>
            <a:r>
              <a:rPr lang="en-US" dirty="0" err="1" smtClean="0"/>
              <a:t>অপরাধ</a:t>
            </a:r>
            <a:r>
              <a:rPr lang="en-US" dirty="0" smtClean="0"/>
              <a:t> </a:t>
            </a:r>
            <a:r>
              <a:rPr lang="en-US" dirty="0" err="1" smtClean="0"/>
              <a:t>দমন</a:t>
            </a:r>
            <a:r>
              <a:rPr lang="en-US" dirty="0" smtClean="0"/>
              <a:t> </a:t>
            </a:r>
            <a:r>
              <a:rPr lang="en-US" dirty="0" err="1" smtClean="0"/>
              <a:t>আইনে</a:t>
            </a:r>
            <a:r>
              <a:rPr lang="en-US" dirty="0" smtClean="0"/>
              <a:t> </a:t>
            </a:r>
            <a:r>
              <a:rPr lang="en-US" dirty="0" err="1" smtClean="0"/>
              <a:t>এসিড</a:t>
            </a:r>
            <a:r>
              <a:rPr lang="en-US" dirty="0" smtClean="0"/>
              <a:t> </a:t>
            </a:r>
            <a:r>
              <a:rPr lang="en-US" dirty="0" err="1" smtClean="0"/>
              <a:t>দ্বারা</a:t>
            </a:r>
            <a:r>
              <a:rPr lang="en-US" dirty="0" smtClean="0"/>
              <a:t> </a:t>
            </a:r>
            <a:r>
              <a:rPr lang="en-US" dirty="0" err="1" smtClean="0"/>
              <a:t>মৃত্যু</a:t>
            </a:r>
            <a:r>
              <a:rPr lang="en-US" dirty="0" smtClean="0"/>
              <a:t> </a:t>
            </a:r>
            <a:r>
              <a:rPr lang="en-US" dirty="0" err="1" smtClean="0"/>
              <a:t>ঘটানো</a:t>
            </a:r>
            <a:r>
              <a:rPr lang="en-US" dirty="0" smtClean="0"/>
              <a:t> ,</a:t>
            </a:r>
            <a:r>
              <a:rPr lang="en-US" dirty="0" err="1" smtClean="0"/>
              <a:t>এসিড</a:t>
            </a:r>
            <a:r>
              <a:rPr lang="en-US" dirty="0" smtClean="0"/>
              <a:t> </a:t>
            </a:r>
            <a:r>
              <a:rPr lang="en-US" dirty="0" err="1" smtClean="0"/>
              <a:t>দ্বারা</a:t>
            </a:r>
            <a:r>
              <a:rPr lang="en-US" dirty="0" smtClean="0"/>
              <a:t> </a:t>
            </a:r>
            <a:r>
              <a:rPr lang="en-US" dirty="0" err="1" smtClean="0"/>
              <a:t>আহত</a:t>
            </a:r>
            <a:r>
              <a:rPr lang="en-US" dirty="0" smtClean="0"/>
              <a:t> </a:t>
            </a:r>
            <a:r>
              <a:rPr lang="en-US" dirty="0" err="1" smtClean="0"/>
              <a:t>করা,এসিড</a:t>
            </a:r>
            <a:r>
              <a:rPr lang="en-US" dirty="0" smtClean="0"/>
              <a:t> </a:t>
            </a:r>
            <a:r>
              <a:rPr lang="en-US" dirty="0" err="1" smtClean="0"/>
              <a:t>নিক্ষেপ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নিক্ষেপের</a:t>
            </a:r>
            <a:r>
              <a:rPr lang="en-US" dirty="0" smtClean="0"/>
              <a:t> </a:t>
            </a:r>
            <a:r>
              <a:rPr lang="en-US" dirty="0" err="1" smtClean="0"/>
              <a:t>চেষ্টা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এ </a:t>
            </a:r>
            <a:r>
              <a:rPr lang="en-US" dirty="0" err="1" smtClean="0"/>
              <a:t>অপরাধে</a:t>
            </a:r>
            <a:r>
              <a:rPr lang="en-US" dirty="0" smtClean="0"/>
              <a:t> </a:t>
            </a:r>
            <a:r>
              <a:rPr lang="en-US" dirty="0" err="1" smtClean="0"/>
              <a:t>সহায়তা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প্রভৃতির</a:t>
            </a:r>
            <a:r>
              <a:rPr lang="en-US" dirty="0" smtClean="0"/>
              <a:t> </a:t>
            </a:r>
            <a:r>
              <a:rPr lang="en-US" dirty="0" err="1" smtClean="0"/>
              <a:t>শাস্তি,বিচার</a:t>
            </a:r>
            <a:r>
              <a:rPr lang="en-US" dirty="0" smtClean="0"/>
              <a:t> </a:t>
            </a:r>
            <a:r>
              <a:rPr lang="en-US" dirty="0" err="1" smtClean="0"/>
              <a:t>পদ্ধতি</a:t>
            </a:r>
            <a:r>
              <a:rPr lang="en-US" dirty="0" smtClean="0"/>
              <a:t> ও </a:t>
            </a:r>
            <a:r>
              <a:rPr lang="en-US" dirty="0" err="1" smtClean="0"/>
              <a:t>সংশ্লিষ্ট</a:t>
            </a:r>
            <a:r>
              <a:rPr lang="en-US" dirty="0" smtClean="0"/>
              <a:t> </a:t>
            </a:r>
            <a:r>
              <a:rPr lang="en-US" dirty="0" err="1" smtClean="0"/>
              <a:t>বিষয়াবলি</a:t>
            </a:r>
            <a:r>
              <a:rPr lang="en-US" dirty="0" smtClean="0"/>
              <a:t> </a:t>
            </a:r>
            <a:r>
              <a:rPr lang="en-US" dirty="0" err="1" smtClean="0"/>
              <a:t>স্পষ্টভাবে</a:t>
            </a:r>
            <a:r>
              <a:rPr lang="en-US" dirty="0" smtClean="0"/>
              <a:t> </a:t>
            </a:r>
            <a:r>
              <a:rPr lang="en-US" dirty="0" err="1" smtClean="0"/>
              <a:t>চিহ্নিত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হয়েছে</a:t>
            </a:r>
            <a:r>
              <a:rPr lang="en-US" dirty="0" smtClean="0"/>
              <a:t>।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1" y="3113047"/>
            <a:ext cx="10541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এসিড</a:t>
            </a:r>
            <a:r>
              <a:rPr lang="en-US" b="1" dirty="0" smtClean="0"/>
              <a:t> </a:t>
            </a:r>
            <a:r>
              <a:rPr lang="en-US" b="1" dirty="0" err="1" smtClean="0"/>
              <a:t>দ্বারা</a:t>
            </a:r>
            <a:r>
              <a:rPr lang="en-US" b="1" dirty="0" smtClean="0"/>
              <a:t> </a:t>
            </a:r>
            <a:r>
              <a:rPr lang="en-US" b="1" dirty="0" err="1" smtClean="0"/>
              <a:t>মৃত্যু</a:t>
            </a:r>
            <a:r>
              <a:rPr lang="en-US" b="1" dirty="0" smtClean="0"/>
              <a:t> </a:t>
            </a:r>
            <a:r>
              <a:rPr lang="en-US" b="1" dirty="0" err="1" smtClean="0"/>
              <a:t>ঘটানোর</a:t>
            </a:r>
            <a:r>
              <a:rPr lang="en-US" b="1" dirty="0" smtClean="0"/>
              <a:t> </a:t>
            </a:r>
            <a:r>
              <a:rPr lang="en-US" b="1" dirty="0" err="1" smtClean="0"/>
              <a:t>শাস্তিঃ</a:t>
            </a:r>
            <a:r>
              <a:rPr lang="en-US" b="1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যদি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কোন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ব্যক্তি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এসিড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দ্বারা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অন্য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কোনো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ব্যক্তির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মৃত্যু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ঘটান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তাহলে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উক্ত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ব্যক্তি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মৃত্যুদন্ডে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যাবৎজীবন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সশ্রম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কারাদন্ডে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দন্ডনীয়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হবেন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এবং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এর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অতিরিক্ত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অনুর্ধ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এক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লক্ষ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টাকা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অর্থাদন্ডেও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দন্ডিত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হবেন</a:t>
            </a:r>
            <a:r>
              <a:rPr lang="en-US" dirty="0" smtClean="0">
                <a:solidFill>
                  <a:srgbClr val="FF0000"/>
                </a:solidFill>
              </a:rPr>
              <a:t>।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891" y="4232366"/>
            <a:ext cx="111818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এসিড</a:t>
            </a:r>
            <a:r>
              <a:rPr lang="en-US" sz="1600" dirty="0" smtClean="0"/>
              <a:t> </a:t>
            </a:r>
            <a:r>
              <a:rPr lang="en-US" sz="1600" dirty="0" err="1" smtClean="0"/>
              <a:t>দ্বারা</a:t>
            </a:r>
            <a:r>
              <a:rPr lang="en-US" sz="1600" dirty="0" smtClean="0"/>
              <a:t> </a:t>
            </a:r>
            <a:r>
              <a:rPr lang="en-US" sz="1600" dirty="0" err="1" smtClean="0"/>
              <a:t>আহত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অপরাধঃযদি</a:t>
            </a:r>
            <a:r>
              <a:rPr lang="en-US" sz="1600" dirty="0" smtClean="0"/>
              <a:t> </a:t>
            </a:r>
            <a:r>
              <a:rPr lang="en-US" sz="1600" dirty="0" err="1" smtClean="0"/>
              <a:t>কোনো</a:t>
            </a:r>
            <a:r>
              <a:rPr lang="en-US" sz="1600" dirty="0" smtClean="0"/>
              <a:t> </a:t>
            </a:r>
            <a:r>
              <a:rPr lang="en-US" sz="1600" dirty="0" err="1" smtClean="0"/>
              <a:t>ব্যক্তি</a:t>
            </a:r>
            <a:r>
              <a:rPr lang="en-US" sz="1600" dirty="0" smtClean="0"/>
              <a:t> </a:t>
            </a:r>
            <a:r>
              <a:rPr lang="en-US" sz="1600" dirty="0" err="1" smtClean="0"/>
              <a:t>এসিড</a:t>
            </a:r>
            <a:r>
              <a:rPr lang="en-US" sz="1600" dirty="0" smtClean="0"/>
              <a:t> </a:t>
            </a:r>
            <a:r>
              <a:rPr lang="en-US" sz="1600" dirty="0" err="1" smtClean="0"/>
              <a:t>দ্বারা</a:t>
            </a:r>
            <a:r>
              <a:rPr lang="en-US" sz="1600" dirty="0" smtClean="0"/>
              <a:t> </a:t>
            </a:r>
            <a:r>
              <a:rPr lang="en-US" sz="1600" dirty="0" err="1" smtClean="0"/>
              <a:t>কাউকে</a:t>
            </a:r>
            <a:r>
              <a:rPr lang="en-US" sz="1600" dirty="0" smtClean="0"/>
              <a:t> </a:t>
            </a:r>
            <a:r>
              <a:rPr lang="en-US" sz="1600" dirty="0" err="1" smtClean="0"/>
              <a:t>এমনভাবে</a:t>
            </a:r>
            <a:r>
              <a:rPr lang="en-US" sz="1600" dirty="0" smtClean="0"/>
              <a:t> </a:t>
            </a:r>
            <a:r>
              <a:rPr lang="en-US" sz="1600" dirty="0" err="1" smtClean="0"/>
              <a:t>আহত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করেন</a:t>
            </a:r>
            <a:r>
              <a:rPr lang="en-US" sz="1600" dirty="0" smtClean="0"/>
              <a:t> </a:t>
            </a:r>
            <a:r>
              <a:rPr lang="en-US" sz="1600" dirty="0" err="1" smtClean="0"/>
              <a:t>যে</a:t>
            </a:r>
            <a:r>
              <a:rPr lang="en-US" sz="1600" dirty="0" smtClean="0"/>
              <a:t> – ১।তার </a:t>
            </a:r>
            <a:r>
              <a:rPr lang="en-US" sz="1600" dirty="0" err="1" smtClean="0"/>
              <a:t>দৃষ্টিশক্তি</a:t>
            </a:r>
            <a:r>
              <a:rPr lang="en-US" sz="1600" dirty="0" smtClean="0"/>
              <a:t> </a:t>
            </a:r>
            <a:r>
              <a:rPr lang="en-US" sz="1600" dirty="0" err="1" smtClean="0"/>
              <a:t>বা</a:t>
            </a:r>
            <a:r>
              <a:rPr lang="en-US" sz="1600" dirty="0" smtClean="0"/>
              <a:t> </a:t>
            </a:r>
            <a:r>
              <a:rPr lang="en-US" sz="1600" dirty="0" err="1" smtClean="0"/>
              <a:t>শ্রবন</a:t>
            </a:r>
            <a:r>
              <a:rPr lang="en-US" sz="1600" dirty="0" smtClean="0"/>
              <a:t> </a:t>
            </a:r>
            <a:r>
              <a:rPr lang="en-US" sz="1600" dirty="0" err="1" smtClean="0"/>
              <a:t>শক্তি</a:t>
            </a:r>
            <a:r>
              <a:rPr lang="en-US" sz="1600" dirty="0" smtClean="0"/>
              <a:t> </a:t>
            </a:r>
            <a:r>
              <a:rPr lang="en-US" sz="1600" dirty="0" err="1" smtClean="0"/>
              <a:t>সম্পূর্ণ</a:t>
            </a:r>
            <a:r>
              <a:rPr lang="en-US" sz="1600" dirty="0" smtClean="0"/>
              <a:t> </a:t>
            </a:r>
            <a:r>
              <a:rPr lang="en-US" sz="1600" dirty="0" err="1" smtClean="0"/>
              <a:t>বা</a:t>
            </a:r>
            <a:r>
              <a:rPr lang="en-US" sz="1600" dirty="0" smtClean="0"/>
              <a:t> </a:t>
            </a:r>
            <a:r>
              <a:rPr lang="en-US" sz="1600" dirty="0" err="1" smtClean="0"/>
              <a:t>আংশিকভাবে</a:t>
            </a:r>
            <a:r>
              <a:rPr lang="en-US" sz="1600" dirty="0" smtClean="0"/>
              <a:t> </a:t>
            </a:r>
            <a:r>
              <a:rPr lang="en-US" sz="1600" dirty="0" err="1" smtClean="0"/>
              <a:t>নষ্ট</a:t>
            </a:r>
            <a:r>
              <a:rPr lang="en-US" sz="1600" dirty="0" smtClean="0"/>
              <a:t> </a:t>
            </a:r>
            <a:r>
              <a:rPr lang="en-US" sz="1600" dirty="0" err="1" smtClean="0"/>
              <a:t>হয়</a:t>
            </a:r>
            <a:r>
              <a:rPr lang="en-US" sz="1600" dirty="0" smtClean="0"/>
              <a:t> </a:t>
            </a:r>
            <a:r>
              <a:rPr lang="en-US" sz="1600" dirty="0" err="1" smtClean="0"/>
              <a:t>বা</a:t>
            </a:r>
            <a:r>
              <a:rPr lang="en-US" sz="1600" dirty="0" smtClean="0"/>
              <a:t> </a:t>
            </a:r>
            <a:r>
              <a:rPr lang="en-US" sz="1600" dirty="0" err="1" smtClean="0"/>
              <a:t>মুখমন্ডল</a:t>
            </a:r>
            <a:r>
              <a:rPr lang="en-US" sz="1600" dirty="0" smtClean="0"/>
              <a:t> </a:t>
            </a:r>
            <a:r>
              <a:rPr lang="en-US" sz="1600" dirty="0" err="1" smtClean="0"/>
              <a:t>বিকৃত</a:t>
            </a:r>
            <a:r>
              <a:rPr lang="en-US" sz="1600" dirty="0" smtClean="0"/>
              <a:t> </a:t>
            </a:r>
            <a:r>
              <a:rPr lang="en-US" sz="1600" dirty="0" err="1" smtClean="0"/>
              <a:t>বা</a:t>
            </a:r>
            <a:r>
              <a:rPr lang="en-US" sz="1600" dirty="0" smtClean="0"/>
              <a:t> </a:t>
            </a:r>
            <a:r>
              <a:rPr lang="en-US" sz="1600" dirty="0" err="1" smtClean="0"/>
              <a:t>নষ্ট</a:t>
            </a:r>
            <a:r>
              <a:rPr lang="en-US" sz="1600" dirty="0" smtClean="0"/>
              <a:t> </a:t>
            </a:r>
            <a:r>
              <a:rPr lang="en-US" sz="1600" dirty="0" err="1" smtClean="0"/>
              <a:t>হয়</a:t>
            </a:r>
            <a:r>
              <a:rPr lang="en-US" sz="1600" dirty="0" smtClean="0"/>
              <a:t> </a:t>
            </a:r>
            <a:r>
              <a:rPr lang="en-US" sz="1600" dirty="0" err="1" smtClean="0"/>
              <a:t>তাহলে</a:t>
            </a:r>
            <a:r>
              <a:rPr lang="en-US" sz="1600" dirty="0" smtClean="0"/>
              <a:t> </a:t>
            </a:r>
            <a:r>
              <a:rPr lang="en-US" sz="1600" dirty="0" err="1" smtClean="0"/>
              <a:t>উক্ত</a:t>
            </a:r>
            <a:r>
              <a:rPr lang="en-US" sz="1600" dirty="0" smtClean="0"/>
              <a:t> </a:t>
            </a:r>
            <a:r>
              <a:rPr lang="en-US" sz="1600" dirty="0" err="1" smtClean="0"/>
              <a:t>ব্যক্তি</a:t>
            </a:r>
            <a:r>
              <a:rPr lang="en-US" sz="1600" dirty="0" smtClean="0"/>
              <a:t> </a:t>
            </a:r>
            <a:r>
              <a:rPr lang="en-US" sz="1600" dirty="0" err="1" smtClean="0"/>
              <a:t>মৃত্যুদন্ড</a:t>
            </a:r>
            <a:r>
              <a:rPr lang="en-US" sz="1600" dirty="0" smtClean="0"/>
              <a:t> </a:t>
            </a:r>
            <a:r>
              <a:rPr lang="en-US" sz="1600" dirty="0" err="1" smtClean="0"/>
              <a:t>বা</a:t>
            </a:r>
            <a:r>
              <a:rPr lang="en-US" sz="1600" dirty="0" smtClean="0"/>
              <a:t> </a:t>
            </a:r>
            <a:r>
              <a:rPr lang="en-US" sz="1600" dirty="0" err="1" smtClean="0"/>
              <a:t>যাবজ্জীবন</a:t>
            </a:r>
            <a:r>
              <a:rPr lang="en-US" sz="1600" dirty="0" smtClean="0"/>
              <a:t> </a:t>
            </a:r>
            <a:r>
              <a:rPr lang="en-US" sz="1600" dirty="0" err="1" smtClean="0"/>
              <a:t>সশ্রম</a:t>
            </a:r>
            <a:r>
              <a:rPr lang="en-US" sz="1600" dirty="0" smtClean="0"/>
              <a:t> </a:t>
            </a:r>
            <a:r>
              <a:rPr lang="en-US" sz="1600" dirty="0" err="1" smtClean="0"/>
              <a:t>কারাদন্ড</a:t>
            </a:r>
            <a:r>
              <a:rPr lang="en-US" sz="1600" dirty="0" smtClean="0"/>
              <a:t> </a:t>
            </a:r>
            <a:r>
              <a:rPr lang="en-US" sz="1600" dirty="0" err="1" smtClean="0"/>
              <a:t>দন্ডনীয়</a:t>
            </a:r>
            <a:r>
              <a:rPr lang="en-US" sz="1600" dirty="0" smtClean="0"/>
              <a:t> </a:t>
            </a:r>
            <a:r>
              <a:rPr lang="en-US" sz="1600" dirty="0" err="1" smtClean="0"/>
              <a:t>হবেন</a:t>
            </a:r>
            <a:r>
              <a:rPr lang="en-US" sz="1600" dirty="0" smtClean="0"/>
              <a:t> </a:t>
            </a:r>
            <a:r>
              <a:rPr lang="en-US" sz="1600" dirty="0" err="1" smtClean="0"/>
              <a:t>এবং</a:t>
            </a:r>
            <a:r>
              <a:rPr lang="en-US" sz="1600" dirty="0" smtClean="0"/>
              <a:t> </a:t>
            </a:r>
            <a:r>
              <a:rPr lang="en-US" sz="1600" dirty="0" err="1" smtClean="0"/>
              <a:t>এর</a:t>
            </a:r>
            <a:r>
              <a:rPr lang="en-US" sz="1600" dirty="0" smtClean="0"/>
              <a:t> </a:t>
            </a:r>
            <a:r>
              <a:rPr lang="en-US" sz="1600" dirty="0" err="1" smtClean="0"/>
              <a:t>অতিরিক্ত</a:t>
            </a:r>
            <a:r>
              <a:rPr lang="en-US" sz="1600" dirty="0" smtClean="0"/>
              <a:t> </a:t>
            </a:r>
            <a:r>
              <a:rPr lang="en-US" sz="1600" dirty="0" err="1" smtClean="0"/>
              <a:t>অনুর্ধ্ব</a:t>
            </a:r>
            <a:r>
              <a:rPr lang="en-US" sz="1600" dirty="0" smtClean="0"/>
              <a:t> </a:t>
            </a:r>
            <a:r>
              <a:rPr lang="en-US" sz="1600" dirty="0" err="1" smtClean="0"/>
              <a:t>এক</a:t>
            </a:r>
            <a:r>
              <a:rPr lang="en-US" sz="1600" dirty="0" smtClean="0"/>
              <a:t> </a:t>
            </a:r>
            <a:r>
              <a:rPr lang="en-US" sz="1600" dirty="0" err="1" smtClean="0"/>
              <a:t>লক্ষ</a:t>
            </a:r>
            <a:r>
              <a:rPr lang="en-US" sz="1600" dirty="0" smtClean="0"/>
              <a:t> </a:t>
            </a:r>
            <a:r>
              <a:rPr lang="en-US" sz="1600" dirty="0" err="1" smtClean="0"/>
              <a:t>টাকার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অর্থদন্ডে</a:t>
            </a:r>
            <a:r>
              <a:rPr lang="en-US" sz="1600" dirty="0" smtClean="0"/>
              <a:t> </a:t>
            </a:r>
            <a:r>
              <a:rPr lang="en-US" sz="1600" dirty="0" err="1" smtClean="0"/>
              <a:t>দন্ডিত</a:t>
            </a:r>
            <a:r>
              <a:rPr lang="en-US" sz="1600" dirty="0" smtClean="0"/>
              <a:t> </a:t>
            </a:r>
            <a:r>
              <a:rPr lang="en-US" sz="1600" dirty="0" err="1" smtClean="0"/>
              <a:t>হবেন</a:t>
            </a:r>
            <a:r>
              <a:rPr lang="en-US" sz="1600" dirty="0" smtClean="0"/>
              <a:t>। ২।শরীরের </a:t>
            </a:r>
            <a:r>
              <a:rPr lang="en-US" sz="1600" dirty="0" err="1" smtClean="0"/>
              <a:t>অন্য</a:t>
            </a:r>
            <a:r>
              <a:rPr lang="en-US" sz="1600" dirty="0" smtClean="0"/>
              <a:t> </a:t>
            </a:r>
            <a:r>
              <a:rPr lang="en-US" sz="1600" dirty="0" err="1" smtClean="0"/>
              <a:t>কোনো</a:t>
            </a:r>
            <a:r>
              <a:rPr lang="en-US" sz="1600" dirty="0" smtClean="0"/>
              <a:t> </a:t>
            </a:r>
            <a:r>
              <a:rPr lang="en-US" sz="1600" dirty="0" err="1" smtClean="0"/>
              <a:t>অঙ্গ</a:t>
            </a:r>
            <a:r>
              <a:rPr lang="en-US" sz="1600" dirty="0" smtClean="0"/>
              <a:t> ,</a:t>
            </a:r>
            <a:r>
              <a:rPr lang="en-US" sz="1600" dirty="0" err="1" smtClean="0"/>
              <a:t>গ্রন্থি</a:t>
            </a:r>
            <a:r>
              <a:rPr lang="en-US" sz="1600" dirty="0" smtClean="0"/>
              <a:t> </a:t>
            </a:r>
            <a:r>
              <a:rPr lang="en-US" sz="1600" dirty="0" err="1" smtClean="0"/>
              <a:t>বা</a:t>
            </a:r>
            <a:r>
              <a:rPr lang="en-US" sz="1600" dirty="0" smtClean="0"/>
              <a:t> </a:t>
            </a:r>
            <a:r>
              <a:rPr lang="en-US" sz="1600" dirty="0" err="1" smtClean="0"/>
              <a:t>অংশ</a:t>
            </a:r>
            <a:r>
              <a:rPr lang="en-US" sz="1600" dirty="0" smtClean="0"/>
              <a:t> </a:t>
            </a:r>
            <a:r>
              <a:rPr lang="en-US" sz="1600" dirty="0" err="1" smtClean="0"/>
              <a:t>বিকৃত</a:t>
            </a:r>
            <a:r>
              <a:rPr lang="en-US" sz="1600" dirty="0" smtClean="0"/>
              <a:t> </a:t>
            </a:r>
            <a:r>
              <a:rPr lang="en-US" sz="1600" dirty="0" err="1" smtClean="0"/>
              <a:t>বা</a:t>
            </a:r>
            <a:r>
              <a:rPr lang="en-US" sz="1600" dirty="0" smtClean="0"/>
              <a:t> </a:t>
            </a:r>
            <a:r>
              <a:rPr lang="en-US" sz="1600" dirty="0" err="1" smtClean="0"/>
              <a:t>নষ্ট</a:t>
            </a:r>
            <a:r>
              <a:rPr lang="en-US" sz="1600" dirty="0" smtClean="0"/>
              <a:t> </a:t>
            </a:r>
            <a:r>
              <a:rPr lang="en-US" sz="1600" dirty="0" err="1" smtClean="0"/>
              <a:t>হয়</a:t>
            </a:r>
            <a:r>
              <a:rPr lang="en-US" sz="1600" dirty="0" smtClean="0"/>
              <a:t> </a:t>
            </a:r>
            <a:r>
              <a:rPr lang="en-US" sz="1600" dirty="0" err="1" smtClean="0"/>
              <a:t>বা</a:t>
            </a:r>
            <a:r>
              <a:rPr lang="en-US" sz="1600" dirty="0" smtClean="0"/>
              <a:t> </a:t>
            </a:r>
            <a:r>
              <a:rPr lang="en-US" sz="1600" dirty="0" err="1" smtClean="0"/>
              <a:t>শরীরের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কোনো</a:t>
            </a:r>
            <a:r>
              <a:rPr lang="en-US" sz="1600" dirty="0" smtClean="0"/>
              <a:t> </a:t>
            </a:r>
            <a:r>
              <a:rPr lang="en-US" sz="1600" dirty="0" err="1" smtClean="0"/>
              <a:t>স্থান</a:t>
            </a:r>
            <a:r>
              <a:rPr lang="en-US" sz="1600" dirty="0" smtClean="0"/>
              <a:t> </a:t>
            </a:r>
            <a:r>
              <a:rPr lang="en-US" sz="1600" dirty="0" err="1" smtClean="0"/>
              <a:t>আঘাতপ্রাপ্ত</a:t>
            </a:r>
            <a:r>
              <a:rPr lang="en-US" sz="1600" dirty="0" smtClean="0"/>
              <a:t> </a:t>
            </a:r>
            <a:r>
              <a:rPr lang="en-US" sz="1600" dirty="0" err="1" smtClean="0"/>
              <a:t>হয়</a:t>
            </a:r>
            <a:r>
              <a:rPr lang="en-US" sz="1600" dirty="0" smtClean="0"/>
              <a:t> </a:t>
            </a:r>
            <a:r>
              <a:rPr lang="en-US" sz="1600" dirty="0" err="1" smtClean="0"/>
              <a:t>তাহলে</a:t>
            </a:r>
            <a:r>
              <a:rPr lang="en-US" sz="1600" dirty="0" smtClean="0"/>
              <a:t> </a:t>
            </a:r>
            <a:r>
              <a:rPr lang="en-US" sz="1600" dirty="0" err="1" smtClean="0"/>
              <a:t>উক্ত</a:t>
            </a:r>
            <a:r>
              <a:rPr lang="en-US" sz="1600" dirty="0" smtClean="0"/>
              <a:t> </a:t>
            </a:r>
            <a:r>
              <a:rPr lang="en-US" sz="1600" dirty="0" err="1" smtClean="0"/>
              <a:t>ব্যক্তি</a:t>
            </a:r>
            <a:r>
              <a:rPr lang="en-US" sz="1600" dirty="0" smtClean="0"/>
              <a:t> </a:t>
            </a:r>
            <a:r>
              <a:rPr lang="en-US" sz="1600" dirty="0" err="1" smtClean="0"/>
              <a:t>অনধিক</a:t>
            </a:r>
            <a:r>
              <a:rPr lang="en-US" sz="1600" dirty="0" smtClean="0"/>
              <a:t> </a:t>
            </a:r>
            <a:r>
              <a:rPr lang="en-US" sz="1600" dirty="0" err="1" smtClean="0"/>
              <a:t>চৌদ্দ</a:t>
            </a:r>
            <a:r>
              <a:rPr lang="en-US" sz="1600" dirty="0" smtClean="0"/>
              <a:t> </a:t>
            </a:r>
            <a:r>
              <a:rPr lang="en-US" sz="1600" dirty="0" err="1" smtClean="0"/>
              <a:t>বছর</a:t>
            </a:r>
            <a:r>
              <a:rPr lang="en-US" sz="1600" dirty="0" smtClean="0"/>
              <a:t> </a:t>
            </a:r>
            <a:r>
              <a:rPr lang="en-US" sz="1600" dirty="0" err="1" smtClean="0"/>
              <a:t>কিন্তু</a:t>
            </a:r>
            <a:r>
              <a:rPr lang="en-US" sz="1600" dirty="0" smtClean="0"/>
              <a:t> </a:t>
            </a:r>
            <a:r>
              <a:rPr lang="en-US" sz="1600" dirty="0" err="1" smtClean="0"/>
              <a:t>অন্যূন</a:t>
            </a:r>
            <a:r>
              <a:rPr lang="en-US" sz="1600" dirty="0" smtClean="0"/>
              <a:t> </a:t>
            </a:r>
            <a:r>
              <a:rPr lang="en-US" sz="1600" dirty="0" err="1" smtClean="0"/>
              <a:t>সাত</a:t>
            </a:r>
            <a:r>
              <a:rPr lang="en-US" sz="1600" dirty="0" smtClean="0"/>
              <a:t> </a:t>
            </a:r>
            <a:r>
              <a:rPr lang="en-US" sz="1600" dirty="0" err="1" smtClean="0"/>
              <a:t>বছর</a:t>
            </a:r>
            <a:r>
              <a:rPr lang="en-US" sz="1600" dirty="0" smtClean="0"/>
              <a:t> </a:t>
            </a:r>
            <a:r>
              <a:rPr lang="en-US" sz="1600" dirty="0" err="1" smtClean="0"/>
              <a:t>সশ্রম</a:t>
            </a:r>
            <a:r>
              <a:rPr lang="en-US" sz="1600" dirty="0" smtClean="0"/>
              <a:t> </a:t>
            </a:r>
            <a:r>
              <a:rPr lang="en-US" sz="1600" dirty="0" err="1" smtClean="0"/>
              <a:t>কারাদন্ডে</a:t>
            </a:r>
            <a:r>
              <a:rPr lang="en-US" sz="1600" dirty="0" smtClean="0"/>
              <a:t> </a:t>
            </a:r>
            <a:r>
              <a:rPr lang="en-US" sz="1600" dirty="0" err="1" smtClean="0"/>
              <a:t>দন্ডনীয়</a:t>
            </a:r>
            <a:r>
              <a:rPr lang="en-US" sz="1600" dirty="0" smtClean="0"/>
              <a:t> </a:t>
            </a:r>
            <a:r>
              <a:rPr lang="en-US" sz="1600" dirty="0" err="1" smtClean="0"/>
              <a:t>হবেন</a:t>
            </a:r>
            <a:r>
              <a:rPr lang="en-US" sz="1600" dirty="0" smtClean="0"/>
              <a:t> </a:t>
            </a:r>
            <a:r>
              <a:rPr lang="en-US" sz="1600" dirty="0" err="1" smtClean="0"/>
              <a:t>এবং</a:t>
            </a:r>
            <a:r>
              <a:rPr lang="en-US" sz="1600" dirty="0" smtClean="0"/>
              <a:t> </a:t>
            </a:r>
            <a:r>
              <a:rPr lang="en-US" sz="1600" dirty="0" err="1" smtClean="0"/>
              <a:t>অতিরিক্ত</a:t>
            </a:r>
            <a:r>
              <a:rPr lang="en-US" sz="1600" dirty="0" smtClean="0"/>
              <a:t> </a:t>
            </a:r>
            <a:r>
              <a:rPr lang="en-US" sz="1600" dirty="0" err="1" smtClean="0"/>
              <a:t>অনূর্ধ্ব</a:t>
            </a:r>
            <a:r>
              <a:rPr lang="en-US" sz="1600" dirty="0" smtClean="0"/>
              <a:t> </a:t>
            </a:r>
            <a:r>
              <a:rPr lang="en-US" sz="1600" dirty="0" err="1" smtClean="0"/>
              <a:t>পঞ্চাশ</a:t>
            </a:r>
            <a:r>
              <a:rPr lang="en-US" sz="1600" dirty="0" smtClean="0"/>
              <a:t> </a:t>
            </a:r>
            <a:r>
              <a:rPr lang="en-US" sz="1600" dirty="0" err="1" smtClean="0"/>
              <a:t>হাজার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টাকার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অর্থদন্ডেও</a:t>
            </a:r>
            <a:r>
              <a:rPr lang="en-US" sz="1600" dirty="0" smtClean="0"/>
              <a:t> </a:t>
            </a:r>
            <a:r>
              <a:rPr lang="en-US" sz="1600" dirty="0" err="1" smtClean="0"/>
              <a:t>দন্ডিত</a:t>
            </a:r>
            <a:r>
              <a:rPr lang="en-US" sz="1600" dirty="0" smtClean="0"/>
              <a:t> </a:t>
            </a:r>
            <a:r>
              <a:rPr lang="en-US" sz="1600" dirty="0" err="1" smtClean="0"/>
              <a:t>হবেন</a:t>
            </a:r>
            <a:r>
              <a:rPr lang="en-US" sz="1600" dirty="0" smtClean="0"/>
              <a:t>। </a:t>
            </a:r>
            <a:r>
              <a:rPr lang="en-US" sz="1600" dirty="0" err="1" smtClean="0"/>
              <a:t>এসিড</a:t>
            </a:r>
            <a:r>
              <a:rPr lang="en-US" sz="1600" dirty="0" smtClean="0"/>
              <a:t> </a:t>
            </a:r>
            <a:r>
              <a:rPr lang="en-US" sz="1600" dirty="0" err="1" smtClean="0"/>
              <a:t>নিক্ষেপ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করা</a:t>
            </a:r>
            <a:r>
              <a:rPr lang="en-US" sz="1600" dirty="0" smtClean="0"/>
              <a:t> </a:t>
            </a:r>
            <a:r>
              <a:rPr lang="en-US" sz="1600" dirty="0" err="1" smtClean="0"/>
              <a:t>বা</a:t>
            </a:r>
            <a:r>
              <a:rPr lang="en-US" sz="1600" dirty="0" smtClean="0"/>
              <a:t> </a:t>
            </a:r>
            <a:r>
              <a:rPr lang="en-US" sz="1600" dirty="0" err="1" smtClean="0"/>
              <a:t>নিক্ষেপের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চেষ্টা</a:t>
            </a:r>
            <a:r>
              <a:rPr lang="en-US" sz="1600" dirty="0" smtClean="0"/>
              <a:t> </a:t>
            </a:r>
            <a:r>
              <a:rPr lang="en-US" sz="1600" dirty="0" err="1" smtClean="0"/>
              <a:t>বা</a:t>
            </a:r>
            <a:r>
              <a:rPr lang="en-US" sz="1600" dirty="0" smtClean="0"/>
              <a:t> </a:t>
            </a:r>
            <a:r>
              <a:rPr lang="en-US" sz="1600" dirty="0" err="1" smtClean="0"/>
              <a:t>অপরাধে</a:t>
            </a:r>
            <a:r>
              <a:rPr lang="en-US" sz="1600" dirty="0" smtClean="0"/>
              <a:t> </a:t>
            </a:r>
            <a:r>
              <a:rPr lang="en-US" sz="1600" dirty="0" err="1" smtClean="0"/>
              <a:t>সহায়তা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জন্যও</a:t>
            </a:r>
            <a:r>
              <a:rPr lang="en-US" sz="1600" dirty="0" smtClean="0"/>
              <a:t> </a:t>
            </a:r>
            <a:r>
              <a:rPr lang="en-US" sz="1600" dirty="0" err="1" smtClean="0"/>
              <a:t>শাস্তির</a:t>
            </a:r>
            <a:r>
              <a:rPr lang="en-US" sz="1600" dirty="0" smtClean="0"/>
              <a:t> </a:t>
            </a:r>
            <a:r>
              <a:rPr lang="en-US" sz="1600" dirty="0" err="1" smtClean="0"/>
              <a:t>বিধান</a:t>
            </a:r>
            <a:r>
              <a:rPr lang="en-US" sz="1600" dirty="0" smtClean="0"/>
              <a:t> </a:t>
            </a:r>
            <a:r>
              <a:rPr lang="en-US" sz="1600" dirty="0" err="1" smtClean="0"/>
              <a:t>রয়েছে</a:t>
            </a:r>
            <a:r>
              <a:rPr lang="en-US" sz="1600" dirty="0" smtClean="0"/>
              <a:t>। </a:t>
            </a:r>
            <a:r>
              <a:rPr lang="en-US" sz="1600" dirty="0" err="1" smtClean="0"/>
              <a:t>এসিড</a:t>
            </a:r>
            <a:r>
              <a:rPr lang="en-US" sz="1600" dirty="0" smtClean="0"/>
              <a:t> </a:t>
            </a:r>
            <a:r>
              <a:rPr lang="en-US" sz="1600" dirty="0" err="1" smtClean="0"/>
              <a:t>নিয়ন্ত্রণ</a:t>
            </a:r>
            <a:r>
              <a:rPr lang="en-US" sz="1600" dirty="0" smtClean="0"/>
              <a:t> </a:t>
            </a:r>
            <a:r>
              <a:rPr lang="en-US" sz="1600" dirty="0" err="1" smtClean="0"/>
              <a:t>আইনে</a:t>
            </a:r>
            <a:r>
              <a:rPr lang="en-US" sz="1600" dirty="0" smtClean="0"/>
              <a:t> </a:t>
            </a:r>
            <a:r>
              <a:rPr lang="en-US" sz="1600" dirty="0" err="1" smtClean="0"/>
              <a:t>সরকার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এসিডের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মজুদ,বহন,আনা-নেওয়া</a:t>
            </a:r>
            <a:r>
              <a:rPr lang="en-US" sz="1600" dirty="0" smtClean="0"/>
              <a:t> </a:t>
            </a:r>
            <a:r>
              <a:rPr lang="en-US" sz="1600" dirty="0" err="1" smtClean="0"/>
              <a:t>ব্যবস্থা</a:t>
            </a:r>
            <a:r>
              <a:rPr lang="en-US" sz="1600" dirty="0" smtClean="0"/>
              <a:t> </a:t>
            </a:r>
            <a:r>
              <a:rPr lang="en-US" sz="1600" dirty="0" err="1" smtClean="0"/>
              <a:t>ইত্যাদির</a:t>
            </a:r>
            <a:r>
              <a:rPr lang="en-US" sz="1600" dirty="0" smtClean="0"/>
              <a:t> </a:t>
            </a:r>
            <a:r>
              <a:rPr lang="en-US" sz="1600" dirty="0" err="1" smtClean="0"/>
              <a:t>ওপর</a:t>
            </a:r>
            <a:r>
              <a:rPr lang="en-US" sz="1600" dirty="0" smtClean="0"/>
              <a:t> </a:t>
            </a:r>
            <a:r>
              <a:rPr lang="en-US" sz="1600" dirty="0" err="1" smtClean="0"/>
              <a:t>যথেষ্ট</a:t>
            </a:r>
            <a:r>
              <a:rPr lang="en-US" sz="1600" dirty="0" smtClean="0"/>
              <a:t> </a:t>
            </a:r>
            <a:r>
              <a:rPr lang="en-US" sz="1600" dirty="0" err="1" smtClean="0"/>
              <a:t>নিয়ন্ত্রণ</a:t>
            </a:r>
            <a:r>
              <a:rPr lang="en-US" sz="1600" dirty="0" smtClean="0"/>
              <a:t> </a:t>
            </a:r>
            <a:r>
              <a:rPr lang="en-US" sz="1600" dirty="0" err="1" smtClean="0"/>
              <a:t>আরোপ</a:t>
            </a:r>
            <a:r>
              <a:rPr lang="en-US" sz="1600" dirty="0" smtClean="0"/>
              <a:t> করে.২০১০ </a:t>
            </a:r>
            <a:r>
              <a:rPr lang="en-US" sz="1600" dirty="0" err="1" smtClean="0"/>
              <a:t>সালে</a:t>
            </a:r>
            <a:r>
              <a:rPr lang="en-US" sz="1600" dirty="0" smtClean="0"/>
              <a:t> </a:t>
            </a:r>
            <a:r>
              <a:rPr lang="en-US" sz="1600" dirty="0" err="1" smtClean="0"/>
              <a:t>বাংলাদেশ</a:t>
            </a:r>
            <a:r>
              <a:rPr lang="en-US" sz="1600" dirty="0" smtClean="0"/>
              <a:t> </a:t>
            </a:r>
            <a:r>
              <a:rPr lang="en-US" sz="1600" dirty="0" err="1" smtClean="0"/>
              <a:t>জাতীয়</a:t>
            </a:r>
            <a:r>
              <a:rPr lang="en-US" sz="1600" dirty="0" smtClean="0"/>
              <a:t> </a:t>
            </a:r>
            <a:r>
              <a:rPr lang="en-US" sz="1600" dirty="0" err="1" smtClean="0"/>
              <a:t>সংসদ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কর্তৃক</a:t>
            </a:r>
            <a:r>
              <a:rPr lang="en-US" sz="1600" dirty="0" smtClean="0"/>
              <a:t> </a:t>
            </a:r>
            <a:r>
              <a:rPr lang="en-US" sz="1600" dirty="0" err="1" smtClean="0"/>
              <a:t>এসিড</a:t>
            </a:r>
            <a:r>
              <a:rPr lang="en-US" sz="1600" dirty="0" smtClean="0"/>
              <a:t> </a:t>
            </a:r>
            <a:r>
              <a:rPr lang="en-US" sz="1600" dirty="0" err="1" smtClean="0"/>
              <a:t>নিয়ন্ত্রণ</a:t>
            </a:r>
            <a:r>
              <a:rPr lang="en-US" sz="1600" dirty="0" smtClean="0"/>
              <a:t> </a:t>
            </a:r>
            <a:r>
              <a:rPr lang="en-US" sz="1600" dirty="0" err="1" smtClean="0"/>
              <a:t>আইন</a:t>
            </a:r>
            <a:r>
              <a:rPr lang="en-US" sz="1600" dirty="0" smtClean="0"/>
              <a:t> -২০১০ </a:t>
            </a:r>
            <a:r>
              <a:rPr lang="en-US" sz="1600" dirty="0" err="1" smtClean="0"/>
              <a:t>পাস</a:t>
            </a:r>
            <a:r>
              <a:rPr lang="en-US" sz="1600" dirty="0" smtClean="0"/>
              <a:t> </a:t>
            </a:r>
            <a:r>
              <a:rPr lang="en-US" sz="1600" dirty="0" err="1" smtClean="0"/>
              <a:t>হয়</a:t>
            </a:r>
            <a:r>
              <a:rPr lang="en-US" sz="1600" dirty="0" smtClean="0"/>
              <a:t>। 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0370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97281" y="352698"/>
            <a:ext cx="1162593" cy="88827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৩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2" y="1358537"/>
            <a:ext cx="3487784" cy="205515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59874" y="470263"/>
            <a:ext cx="7262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নারী</a:t>
            </a:r>
            <a:r>
              <a:rPr lang="en-US" sz="2400" b="1" dirty="0" smtClean="0">
                <a:solidFill>
                  <a:srgbClr val="FF0000"/>
                </a:solidFill>
              </a:rPr>
              <a:t> ও </a:t>
            </a:r>
            <a:r>
              <a:rPr lang="en-US" sz="2400" b="1" dirty="0" err="1" smtClean="0">
                <a:solidFill>
                  <a:srgbClr val="FF0000"/>
                </a:solidFill>
              </a:rPr>
              <a:t>শিশু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পাচার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প্রতিরোধে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বাংলাদেশের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আইনঃ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4697" y="1502229"/>
            <a:ext cx="66620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নারী</a:t>
            </a:r>
            <a:r>
              <a:rPr lang="en-US" dirty="0" smtClean="0">
                <a:solidFill>
                  <a:srgbClr val="C00000"/>
                </a:solidFill>
              </a:rPr>
              <a:t> ও </a:t>
            </a:r>
            <a:r>
              <a:rPr lang="en-US" dirty="0" err="1" smtClean="0">
                <a:solidFill>
                  <a:srgbClr val="C00000"/>
                </a:solidFill>
              </a:rPr>
              <a:t>শিশু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নির্যাতন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দমন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আইন</a:t>
            </a:r>
            <a:r>
              <a:rPr lang="en-US" dirty="0" smtClean="0">
                <a:solidFill>
                  <a:srgbClr val="C00000"/>
                </a:solidFill>
              </a:rPr>
              <a:t> -২০০০ এ </a:t>
            </a:r>
            <a:r>
              <a:rPr lang="en-US" dirty="0" err="1" smtClean="0">
                <a:solidFill>
                  <a:srgbClr val="C00000"/>
                </a:solidFill>
              </a:rPr>
              <a:t>বলা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হয়েছে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যে,যদি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কোনো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ব্যক্তি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পতিতাবৃত্তি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বা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বেআইনি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বা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নীতিগর্হিত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কোনো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কাজে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নিয়োজিত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করার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উদ্দেশ্যে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কোনো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নারী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বা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শিশুকে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বিদেশ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থেকে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আনয়ন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করেন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বা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বিদেশে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পাচার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বা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প্রেরণ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করেন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অথবা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ক্রয়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বা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বিক্রয়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করেন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বা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অনুরূপ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কোনো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উদ্দেশ্যে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কোনো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নারী</a:t>
            </a:r>
            <a:r>
              <a:rPr lang="en-US" dirty="0" smtClean="0">
                <a:solidFill>
                  <a:srgbClr val="C00000"/>
                </a:solidFill>
              </a:rPr>
              <a:t> ও </a:t>
            </a:r>
            <a:r>
              <a:rPr lang="en-US" dirty="0" err="1" smtClean="0">
                <a:solidFill>
                  <a:srgbClr val="C00000"/>
                </a:solidFill>
              </a:rPr>
              <a:t>শিশুকে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তার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দখলে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বা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হেফাজতে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রাখেন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তাহলে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উক্ত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ব্যক্তি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মৃত্যুদন্ড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বা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যাবজ্জীবন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কারাদন্ড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বা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অনধিক</a:t>
            </a:r>
            <a:r>
              <a:rPr lang="en-US" dirty="0" smtClean="0">
                <a:solidFill>
                  <a:srgbClr val="C00000"/>
                </a:solidFill>
              </a:rPr>
              <a:t> ২০ </a:t>
            </a:r>
            <a:r>
              <a:rPr lang="en-US" dirty="0" err="1" smtClean="0">
                <a:solidFill>
                  <a:srgbClr val="C00000"/>
                </a:solidFill>
              </a:rPr>
              <a:t>বছর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কিন্তু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অন্যূন</a:t>
            </a:r>
            <a:r>
              <a:rPr lang="en-US" dirty="0" smtClean="0">
                <a:solidFill>
                  <a:srgbClr val="C00000"/>
                </a:solidFill>
              </a:rPr>
              <a:t> ১০ </a:t>
            </a:r>
            <a:r>
              <a:rPr lang="en-US" dirty="0" err="1" smtClean="0">
                <a:solidFill>
                  <a:srgbClr val="C00000"/>
                </a:solidFill>
              </a:rPr>
              <a:t>বছর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সশ্রম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কারাদন্ডে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দন্ডিত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হবেন</a:t>
            </a:r>
            <a:r>
              <a:rPr lang="en-US" dirty="0" smtClean="0">
                <a:solidFill>
                  <a:srgbClr val="C00000"/>
                </a:solidFill>
              </a:rPr>
              <a:t>। </a:t>
            </a:r>
            <a:r>
              <a:rPr lang="en-US" dirty="0" err="1" smtClean="0">
                <a:solidFill>
                  <a:srgbClr val="C00000"/>
                </a:solidFill>
              </a:rPr>
              <a:t>এছাড়াও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নারী</a:t>
            </a:r>
            <a:r>
              <a:rPr lang="en-US" dirty="0" smtClean="0">
                <a:solidFill>
                  <a:srgbClr val="C00000"/>
                </a:solidFill>
              </a:rPr>
              <a:t> ও </a:t>
            </a:r>
            <a:r>
              <a:rPr lang="en-US" dirty="0" err="1" smtClean="0">
                <a:solidFill>
                  <a:srgbClr val="C00000"/>
                </a:solidFill>
              </a:rPr>
              <a:t>শিশু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অপহরণ</a:t>
            </a:r>
            <a:r>
              <a:rPr lang="en-US" dirty="0" smtClean="0">
                <a:solidFill>
                  <a:srgbClr val="C00000"/>
                </a:solidFill>
              </a:rPr>
              <a:t> ,</a:t>
            </a:r>
            <a:r>
              <a:rPr lang="en-US" dirty="0" err="1" smtClean="0">
                <a:solidFill>
                  <a:srgbClr val="C00000"/>
                </a:solidFill>
              </a:rPr>
              <a:t>মুক্তিপণ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আদায়,ধর্ষণ</a:t>
            </a:r>
            <a:r>
              <a:rPr lang="en-US" dirty="0" smtClean="0">
                <a:solidFill>
                  <a:srgbClr val="C00000"/>
                </a:solidFill>
              </a:rPr>
              <a:t> ,</a:t>
            </a:r>
            <a:r>
              <a:rPr lang="en-US" dirty="0" err="1" smtClean="0">
                <a:solidFill>
                  <a:srgbClr val="C00000"/>
                </a:solidFill>
              </a:rPr>
              <a:t>ধর্ষণজনিত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কারণে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মৃত্যু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যৌনপীড়ন,যৌতুকের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জিন্য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মৃত্যু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ঘটানো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ইত্যাদির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ক্ষেত্রে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আইনে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শাস্তির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বিধান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রয়েছে</a:t>
            </a:r>
            <a:r>
              <a:rPr lang="en-US" dirty="0" smtClean="0">
                <a:solidFill>
                  <a:srgbClr val="C00000"/>
                </a:solidFill>
              </a:rPr>
              <a:t>।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মানব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পাচার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প্রতিরোধে</a:t>
            </a:r>
            <a:r>
              <a:rPr lang="en-US" dirty="0" smtClean="0">
                <a:solidFill>
                  <a:srgbClr val="C00000"/>
                </a:solidFill>
              </a:rPr>
              <a:t> ও </a:t>
            </a:r>
            <a:r>
              <a:rPr lang="en-US" dirty="0" err="1" smtClean="0">
                <a:solidFill>
                  <a:srgbClr val="C00000"/>
                </a:solidFill>
              </a:rPr>
              <a:t>দমন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আইন</a:t>
            </a:r>
            <a:r>
              <a:rPr lang="en-US" dirty="0" smtClean="0">
                <a:solidFill>
                  <a:srgbClr val="C00000"/>
                </a:solidFill>
              </a:rPr>
              <a:t> -২০১১ এ </a:t>
            </a:r>
            <a:r>
              <a:rPr lang="en-US" dirty="0" err="1" smtClean="0">
                <a:solidFill>
                  <a:srgbClr val="C00000"/>
                </a:solidFill>
              </a:rPr>
              <a:t>মানব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পাচারের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জন্য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দায়ী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অভিযুক্ত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ব্যক্তিদের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সর্বোচ্চ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শাস্তি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মৃত্যুদন্ডসহ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পাঁচ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লক্ষ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টাকা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অর্থদন্ডে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দন্ডিত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করারব্বিধান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রয়েছে</a:t>
            </a:r>
            <a:r>
              <a:rPr lang="en-US" dirty="0" smtClean="0">
                <a:solidFill>
                  <a:srgbClr val="C00000"/>
                </a:solidFill>
              </a:rPr>
              <a:t>।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264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069772" y="169816"/>
            <a:ext cx="5316583" cy="1632858"/>
          </a:xfrm>
          <a:prstGeom prst="horizontalScroll">
            <a:avLst/>
          </a:prstGeom>
          <a:solidFill>
            <a:srgbClr val="FF66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দলীয়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কাজ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4664" y="2338251"/>
            <a:ext cx="9026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নিম্মোক্ত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ছকে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প্রদত্ত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আইনের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বিধানে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শাস্তি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উল্লেখ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করে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নাগরিক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হিসেবে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দায়িত্ব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চিহ্নিত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কর</a:t>
            </a:r>
            <a:r>
              <a:rPr lang="en-US" sz="2000" b="1" dirty="0" smtClean="0">
                <a:solidFill>
                  <a:srgbClr val="FF0000"/>
                </a:solidFill>
              </a:rPr>
              <a:t> ।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27749"/>
              </p:ext>
            </p:extLst>
          </p:nvPr>
        </p:nvGraphicFramePr>
        <p:xfrm>
          <a:off x="1384664" y="3449803"/>
          <a:ext cx="8446592" cy="23501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11648">
                  <a:extLst>
                    <a:ext uri="{9D8B030D-6E8A-4147-A177-3AD203B41FA5}">
                      <a16:colId xmlns:a16="http://schemas.microsoft.com/office/drawing/2014/main" val="976964393"/>
                    </a:ext>
                  </a:extLst>
                </a:gridCol>
                <a:gridCol w="2111648">
                  <a:extLst>
                    <a:ext uri="{9D8B030D-6E8A-4147-A177-3AD203B41FA5}">
                      <a16:colId xmlns:a16="http://schemas.microsoft.com/office/drawing/2014/main" val="2580542060"/>
                    </a:ext>
                  </a:extLst>
                </a:gridCol>
                <a:gridCol w="2111648">
                  <a:extLst>
                    <a:ext uri="{9D8B030D-6E8A-4147-A177-3AD203B41FA5}">
                      <a16:colId xmlns:a16="http://schemas.microsoft.com/office/drawing/2014/main" val="1804700921"/>
                    </a:ext>
                  </a:extLst>
                </a:gridCol>
                <a:gridCol w="2111648">
                  <a:extLst>
                    <a:ext uri="{9D8B030D-6E8A-4147-A177-3AD203B41FA5}">
                      <a16:colId xmlns:a16="http://schemas.microsoft.com/office/drawing/2014/main" val="2642145993"/>
                    </a:ext>
                  </a:extLst>
                </a:gridCol>
              </a:tblGrid>
              <a:tr h="58752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আইন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বিধানাবলি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শাস্তি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দায়িত্ব</a:t>
                      </a:r>
                      <a:r>
                        <a:rPr lang="en-US" dirty="0" smtClean="0"/>
                        <a:t> ও </a:t>
                      </a:r>
                      <a:r>
                        <a:rPr lang="en-US" dirty="0" err="1" smtClean="0"/>
                        <a:t>কর্তব্য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194460"/>
                  </a:ext>
                </a:extLst>
              </a:tr>
              <a:tr h="58752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যৌন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হয়রানি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944084"/>
                  </a:ext>
                </a:extLst>
              </a:tr>
              <a:tr h="58752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এসিড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নিক্ষেপ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220328"/>
                  </a:ext>
                </a:extLst>
              </a:tr>
              <a:tr h="58752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নারী</a:t>
                      </a:r>
                      <a:r>
                        <a:rPr lang="en-US" baseline="0" dirty="0" smtClean="0"/>
                        <a:t> ও </a:t>
                      </a:r>
                      <a:r>
                        <a:rPr lang="en-US" baseline="0" dirty="0" err="1" smtClean="0"/>
                        <a:t>শিশু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পাচার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523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164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486" y="352697"/>
            <a:ext cx="9862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নারীর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প্রতি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সহিংসতা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প্রতিরোধে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সমাজের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করণীয়ঃ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2228" y="1227909"/>
            <a:ext cx="97710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66CC"/>
                </a:solidFill>
              </a:rPr>
              <a:t>নারীর</a:t>
            </a:r>
            <a:r>
              <a:rPr lang="en-US" sz="2400" b="1" dirty="0" smtClean="0">
                <a:solidFill>
                  <a:srgbClr val="FF66CC"/>
                </a:solidFill>
              </a:rPr>
              <a:t> </a:t>
            </a:r>
            <a:r>
              <a:rPr lang="en-US" sz="2400" b="1" dirty="0" err="1" smtClean="0">
                <a:solidFill>
                  <a:srgbClr val="FF66CC"/>
                </a:solidFill>
              </a:rPr>
              <a:t>প্রতি</a:t>
            </a:r>
            <a:r>
              <a:rPr lang="en-US" sz="2400" b="1" dirty="0" smtClean="0">
                <a:solidFill>
                  <a:srgbClr val="FF66CC"/>
                </a:solidFill>
              </a:rPr>
              <a:t> </a:t>
            </a:r>
            <a:r>
              <a:rPr lang="en-US" sz="2400" b="1" dirty="0" err="1" smtClean="0">
                <a:solidFill>
                  <a:srgbClr val="FF66CC"/>
                </a:solidFill>
              </a:rPr>
              <a:t>সহিংসতা</a:t>
            </a:r>
            <a:r>
              <a:rPr lang="en-US" sz="2400" b="1" dirty="0" smtClean="0">
                <a:solidFill>
                  <a:srgbClr val="FF66CC"/>
                </a:solidFill>
              </a:rPr>
              <a:t> </a:t>
            </a:r>
            <a:r>
              <a:rPr lang="en-US" sz="2400" b="1" dirty="0" err="1" smtClean="0">
                <a:solidFill>
                  <a:srgbClr val="FF66CC"/>
                </a:solidFill>
              </a:rPr>
              <a:t>রোধে</a:t>
            </a:r>
            <a:r>
              <a:rPr lang="en-US" sz="2400" b="1" dirty="0" smtClean="0">
                <a:solidFill>
                  <a:srgbClr val="FF66CC"/>
                </a:solidFill>
              </a:rPr>
              <a:t> </a:t>
            </a:r>
            <a:r>
              <a:rPr lang="en-US" sz="2400" b="1" dirty="0" err="1" smtClean="0">
                <a:solidFill>
                  <a:srgbClr val="FF66CC"/>
                </a:solidFill>
              </a:rPr>
              <a:t>সমাজকে</a:t>
            </a:r>
            <a:r>
              <a:rPr lang="en-US" sz="2400" b="1" dirty="0" smtClean="0">
                <a:solidFill>
                  <a:srgbClr val="FF66CC"/>
                </a:solidFill>
              </a:rPr>
              <a:t> </a:t>
            </a:r>
            <a:r>
              <a:rPr lang="en-US" sz="2400" b="1" dirty="0" err="1" smtClean="0">
                <a:solidFill>
                  <a:srgbClr val="FF66CC"/>
                </a:solidFill>
              </a:rPr>
              <a:t>এগিয়ে</a:t>
            </a:r>
            <a:r>
              <a:rPr lang="en-US" sz="2400" b="1" dirty="0" smtClean="0">
                <a:solidFill>
                  <a:srgbClr val="FF66CC"/>
                </a:solidFill>
              </a:rPr>
              <a:t> </a:t>
            </a:r>
            <a:r>
              <a:rPr lang="en-US" sz="2400" b="1" dirty="0" err="1" smtClean="0">
                <a:solidFill>
                  <a:srgbClr val="FF66CC"/>
                </a:solidFill>
              </a:rPr>
              <a:t>আসতে</a:t>
            </a:r>
            <a:r>
              <a:rPr lang="en-US" sz="2400" b="1" dirty="0" smtClean="0">
                <a:solidFill>
                  <a:srgbClr val="FF66CC"/>
                </a:solidFill>
              </a:rPr>
              <a:t> </a:t>
            </a:r>
            <a:r>
              <a:rPr lang="en-US" sz="2400" b="1" dirty="0" err="1" smtClean="0">
                <a:solidFill>
                  <a:srgbClr val="FF66CC"/>
                </a:solidFill>
              </a:rPr>
              <a:t>হবে।এক্ষেত্রে</a:t>
            </a:r>
            <a:r>
              <a:rPr lang="en-US" sz="2400" b="1" dirty="0" smtClean="0">
                <a:solidFill>
                  <a:srgbClr val="FF66CC"/>
                </a:solidFill>
              </a:rPr>
              <a:t> </a:t>
            </a:r>
            <a:r>
              <a:rPr lang="en-US" sz="2400" b="1" dirty="0" err="1" smtClean="0">
                <a:solidFill>
                  <a:srgbClr val="FF66CC"/>
                </a:solidFill>
              </a:rPr>
              <a:t>সমাজের</a:t>
            </a:r>
            <a:r>
              <a:rPr lang="en-US" sz="2400" b="1" dirty="0" smtClean="0">
                <a:solidFill>
                  <a:srgbClr val="FF66CC"/>
                </a:solidFill>
              </a:rPr>
              <a:t> </a:t>
            </a:r>
            <a:r>
              <a:rPr lang="en-US" sz="2400" b="1" dirty="0" err="1" smtClean="0">
                <a:solidFill>
                  <a:srgbClr val="FF66CC"/>
                </a:solidFill>
              </a:rPr>
              <a:t>করণীয়</a:t>
            </a:r>
            <a:r>
              <a:rPr lang="en-US" sz="2400" b="1" dirty="0" smtClean="0">
                <a:solidFill>
                  <a:srgbClr val="FF66CC"/>
                </a:solidFill>
              </a:rPr>
              <a:t> </a:t>
            </a:r>
            <a:r>
              <a:rPr lang="en-US" sz="2400" b="1" dirty="0" err="1" smtClean="0">
                <a:solidFill>
                  <a:srgbClr val="FF66CC"/>
                </a:solidFill>
              </a:rPr>
              <a:t>কী</a:t>
            </a:r>
            <a:r>
              <a:rPr lang="en-US" sz="2400" b="1" dirty="0" smtClean="0">
                <a:solidFill>
                  <a:srgbClr val="FF66CC"/>
                </a:solidFill>
              </a:rPr>
              <a:t> </a:t>
            </a:r>
            <a:r>
              <a:rPr lang="en-US" sz="2400" b="1" dirty="0" err="1" smtClean="0">
                <a:solidFill>
                  <a:srgbClr val="FF66CC"/>
                </a:solidFill>
              </a:rPr>
              <a:t>তা</a:t>
            </a:r>
            <a:r>
              <a:rPr lang="en-US" sz="2400" b="1" dirty="0" smtClean="0">
                <a:solidFill>
                  <a:srgbClr val="FF66CC"/>
                </a:solidFill>
              </a:rPr>
              <a:t> </a:t>
            </a:r>
            <a:r>
              <a:rPr lang="en-US" sz="2400" b="1" dirty="0" err="1" smtClean="0">
                <a:solidFill>
                  <a:srgbClr val="FF66CC"/>
                </a:solidFill>
              </a:rPr>
              <a:t>নিম্মে</a:t>
            </a:r>
            <a:r>
              <a:rPr lang="en-US" sz="2400" b="1" dirty="0" smtClean="0">
                <a:solidFill>
                  <a:srgbClr val="FF66CC"/>
                </a:solidFill>
              </a:rPr>
              <a:t> </a:t>
            </a:r>
            <a:r>
              <a:rPr lang="en-US" sz="2400" b="1" dirty="0" err="1" smtClean="0">
                <a:solidFill>
                  <a:srgbClr val="FF66CC"/>
                </a:solidFill>
              </a:rPr>
              <a:t>উল্লেখ</a:t>
            </a:r>
            <a:r>
              <a:rPr lang="en-US" sz="2400" b="1" dirty="0" smtClean="0">
                <a:solidFill>
                  <a:srgbClr val="FF66CC"/>
                </a:solidFill>
              </a:rPr>
              <a:t> </a:t>
            </a:r>
            <a:r>
              <a:rPr lang="en-US" sz="2400" b="1" dirty="0" err="1" smtClean="0">
                <a:solidFill>
                  <a:srgbClr val="FF66CC"/>
                </a:solidFill>
              </a:rPr>
              <a:t>করা</a:t>
            </a:r>
            <a:r>
              <a:rPr lang="en-US" sz="2400" b="1" dirty="0" smtClean="0">
                <a:solidFill>
                  <a:srgbClr val="FF66CC"/>
                </a:solidFill>
              </a:rPr>
              <a:t> </a:t>
            </a:r>
            <a:r>
              <a:rPr lang="en-US" sz="2400" b="1" dirty="0" err="1" smtClean="0">
                <a:solidFill>
                  <a:srgbClr val="FF66CC"/>
                </a:solidFill>
              </a:rPr>
              <a:t>হলোঃ</a:t>
            </a:r>
            <a:r>
              <a:rPr lang="en-US" sz="2400" b="1" dirty="0" smtClean="0">
                <a:solidFill>
                  <a:srgbClr val="FF66CC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নারী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শিক্ষা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কার্যক্রম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গ্রহণ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,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বিধবা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ভাতা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প্রদান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এবং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নারীর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জন্য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ঋনদান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কর্মসূচি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গ্রহণের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মাধ্যমে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নারীর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ক্ষমতায়ন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বৃদ্ধি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নির্যাতন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সহিংসতার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ধরন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ও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প্রকৃতির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সাথে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সামঞ্জস্য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রেখে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আইন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প্রণয়ন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এবং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যথাযথ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প্রয়োগ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পরিবারে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ছেলেমেয়ে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উভয়কেই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পারিবারিক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জীবনে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নৈতিক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মূল্যবোধ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গঠন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সম্পর্কিত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শিক্ষা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প্রদান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নারী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অধিকার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এবং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অধিকার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সংশ্লিষ্ট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আইন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বিষয়ে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সচেতনতা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সৃষ্টি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নারী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নির্যাতনেকারীদের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দৃষ্টান্তমূলক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শাস্তির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ব্যবস্থা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নারী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নির্যাতন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প্রতিরোধে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প্রবর্তিত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আইন,যেমন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এসিড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অপরাধ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দমন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আইন,এসিড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নিয়ন্ত্রণ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আইন,যৌতুক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প্রতিরোধে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আইন,পারিবারিক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আদালত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অধ্যাদেশ,সন্ত্রাস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দমন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অধ্যাদেশ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ইত্যাদির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যথাযথ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প্রয়োগ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সামাজিক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চাপ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প্রয়োগের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মাধ্যমে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নারীর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প্রতি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সহিংসতা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রোধ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করা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নারীর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বিরুদ্ধে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সহিংস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ঘটানার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প্রভাব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ইলেকট্রিক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ও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প্রিন্ট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মিডিয়ার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প্রচার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করে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জনমনে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সচেতনতা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সৃষ্টি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নারীর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প্রতি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সহিংসতা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প্রতিরোধে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সংশ্লিষ্ট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আইনের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বিষয়বস্তু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সহজভাবে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জনসমক্ষে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উপস্থাপন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ও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প্রচার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।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15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431075" y="352697"/>
            <a:ext cx="10502537" cy="1449977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</a:rPr>
              <a:t>মূল্যায়ন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5920" y="2495005"/>
            <a:ext cx="886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16629" y="2838211"/>
            <a:ext cx="8516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১। </a:t>
            </a:r>
            <a:r>
              <a:rPr lang="en-US" sz="2400" b="1" dirty="0" err="1" smtClean="0"/>
              <a:t>নারীর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প্রতি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সহিংসতা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কি</a:t>
            </a:r>
            <a:r>
              <a:rPr lang="en-US" sz="2400" b="1" dirty="0" smtClean="0"/>
              <a:t> ?</a:t>
            </a:r>
          </a:p>
          <a:p>
            <a:r>
              <a:rPr lang="en-US" sz="2400" b="1" dirty="0" smtClean="0"/>
              <a:t>২।পাচার </a:t>
            </a:r>
            <a:r>
              <a:rPr lang="en-US" sz="2400" b="1" dirty="0" err="1" smtClean="0"/>
              <a:t>কৃত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নারী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শিশুকীভাবে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সহিংসতার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শিকার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</a:t>
            </a:r>
            <a:r>
              <a:rPr lang="en-US" sz="2400" b="1" dirty="0" smtClean="0"/>
              <a:t> ?</a:t>
            </a:r>
          </a:p>
          <a:p>
            <a:r>
              <a:rPr lang="en-US" sz="2400" b="1" dirty="0" smtClean="0"/>
              <a:t>৩।ফতোয়া </a:t>
            </a:r>
            <a:r>
              <a:rPr lang="en-US" sz="2400" b="1" dirty="0" err="1" smtClean="0"/>
              <a:t>কি</a:t>
            </a:r>
            <a:r>
              <a:rPr lang="en-US" sz="2400" b="1" dirty="0" smtClean="0"/>
              <a:t> ?</a:t>
            </a:r>
          </a:p>
          <a:p>
            <a:r>
              <a:rPr lang="en-US" sz="2400" b="1" dirty="0" smtClean="0"/>
              <a:t>৪। </a:t>
            </a:r>
            <a:r>
              <a:rPr lang="en-US" sz="2400" b="1" dirty="0" err="1" smtClean="0"/>
              <a:t>যৌন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হয়রানি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কি</a:t>
            </a:r>
            <a:r>
              <a:rPr lang="en-US" sz="2400" b="1" dirty="0" smtClean="0"/>
              <a:t> ?</a:t>
            </a:r>
          </a:p>
          <a:p>
            <a:r>
              <a:rPr lang="en-US" sz="2400" b="1" dirty="0" smtClean="0"/>
              <a:t>৫।নারীর </a:t>
            </a:r>
            <a:r>
              <a:rPr lang="en-US" sz="2400" b="1" dirty="0" err="1" smtClean="0"/>
              <a:t>প্রতি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সহিংসতার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প্রভাব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বর্ণনা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</a:t>
            </a:r>
            <a:r>
              <a:rPr lang="en-US" sz="2400" b="1" dirty="0" smtClean="0"/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299624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239589" y="274319"/>
            <a:ext cx="5734593" cy="2233749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</a:rPr>
              <a:t>বাড়ির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</a:rPr>
              <a:t>কাজ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175657" y="2926081"/>
            <a:ext cx="9418320" cy="2560320"/>
          </a:xfrm>
          <a:prstGeom prst="horizontalScroll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যৌন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হয়রানি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বন্ধে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তুমি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কী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ধরনের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পদক্ষেপ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গ্রহণ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করতে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পার</a:t>
            </a:r>
            <a:r>
              <a:rPr lang="en-US" sz="2400" b="1" dirty="0" smtClean="0">
                <a:solidFill>
                  <a:srgbClr val="C00000"/>
                </a:solidFill>
              </a:rPr>
              <a:t> ?</a:t>
            </a: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তা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খাতায়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লিখে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আনবে</a:t>
            </a:r>
            <a:r>
              <a:rPr lang="en-US" sz="2400" b="1" dirty="0" smtClean="0">
                <a:solidFill>
                  <a:srgbClr val="C00000"/>
                </a:solidFill>
              </a:rPr>
              <a:t>। 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23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3657600"/>
            <a:ext cx="10972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92D050"/>
                </a:solidFill>
              </a:rPr>
              <a:t>ধন্যবাদ</a:t>
            </a:r>
            <a:r>
              <a:rPr lang="en-US" sz="9600" b="1" dirty="0" smtClean="0">
                <a:solidFill>
                  <a:srgbClr val="92D050"/>
                </a:solidFill>
              </a:rPr>
              <a:t>   </a:t>
            </a:r>
            <a:r>
              <a:rPr lang="en-US" sz="9600" b="1" dirty="0" err="1" smtClean="0">
                <a:solidFill>
                  <a:srgbClr val="92D050"/>
                </a:solidFill>
              </a:rPr>
              <a:t>সবাইকে</a:t>
            </a:r>
            <a:r>
              <a:rPr lang="en-US" sz="9600" b="1" dirty="0" smtClean="0">
                <a:solidFill>
                  <a:srgbClr val="92D050"/>
                </a:solidFill>
              </a:rPr>
              <a:t> </a:t>
            </a:r>
            <a:endParaRPr lang="en-US" sz="9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7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3772" y="770708"/>
            <a:ext cx="3735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পরিচিতি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6184" y="2646072"/>
            <a:ext cx="40428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</a:rPr>
              <a:t>হাছিনা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মমতাজ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rgbClr val="7030A0"/>
                </a:solidFill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প্রধান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শিক্ষক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rgbClr val="7030A0"/>
                </a:solidFill>
              </a:rPr>
              <a:t>রাজা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জিসি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হাইস্কুল,সিলেট</a:t>
            </a:r>
            <a:r>
              <a:rPr lang="en-US" sz="2400" dirty="0" smtClean="0">
                <a:solidFill>
                  <a:srgbClr val="7030A0"/>
                </a:solidFill>
              </a:rPr>
              <a:t>।</a:t>
            </a:r>
          </a:p>
          <a:p>
            <a:r>
              <a:rPr lang="en-US" sz="2400" dirty="0" err="1" smtClean="0">
                <a:solidFill>
                  <a:srgbClr val="7030A0"/>
                </a:solidFill>
              </a:rPr>
              <a:t>ইমেইল</a:t>
            </a:r>
            <a:r>
              <a:rPr lang="en-US" sz="2400" dirty="0" smtClean="0">
                <a:solidFill>
                  <a:srgbClr val="7030A0"/>
                </a:solidFill>
              </a:rPr>
              <a:t> –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hasinalovely76@gmail.com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2" y="1964426"/>
            <a:ext cx="1828800" cy="26206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622869" y="924597"/>
            <a:ext cx="4245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</a:rPr>
              <a:t>পাঠ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পরিচিতি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9623" y="2299063"/>
            <a:ext cx="49900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শ্রেণি</a:t>
            </a:r>
            <a:r>
              <a:rPr lang="en-US" sz="2400" b="1" dirty="0" smtClean="0"/>
              <a:t> – </a:t>
            </a:r>
            <a:r>
              <a:rPr lang="en-US" sz="2400" b="1" dirty="0" err="1" smtClean="0"/>
              <a:t>দশম</a:t>
            </a:r>
            <a:r>
              <a:rPr lang="en-US" sz="2400" b="1" dirty="0" smtClean="0"/>
              <a:t> </a:t>
            </a:r>
          </a:p>
          <a:p>
            <a:r>
              <a:rPr lang="en-US" sz="2400" b="1" dirty="0" err="1" smtClean="0"/>
              <a:t>বিষয়</a:t>
            </a:r>
            <a:r>
              <a:rPr lang="en-US" sz="2400" b="1" dirty="0" smtClean="0"/>
              <a:t> – </a:t>
            </a:r>
            <a:r>
              <a:rPr lang="en-US" sz="2400" b="1" dirty="0" err="1" smtClean="0"/>
              <a:t>বাংলাদেশ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বিশ্বপরিচয়</a:t>
            </a:r>
            <a:r>
              <a:rPr lang="en-US" sz="2400" b="1" dirty="0" smtClean="0"/>
              <a:t> </a:t>
            </a:r>
          </a:p>
          <a:p>
            <a:r>
              <a:rPr lang="en-US" sz="2400" b="1" dirty="0" err="1" smtClean="0"/>
              <a:t>অধ্যায়</a:t>
            </a:r>
            <a:r>
              <a:rPr lang="en-US" sz="2400" b="1" dirty="0" smtClean="0"/>
              <a:t> – </a:t>
            </a:r>
            <a:r>
              <a:rPr lang="en-US" sz="2400" b="1" dirty="0" err="1" smtClean="0"/>
              <a:t>ষোড়শ</a:t>
            </a:r>
            <a:r>
              <a:rPr lang="en-US" sz="2400" b="1" dirty="0" smtClean="0"/>
              <a:t> </a:t>
            </a:r>
          </a:p>
          <a:p>
            <a:r>
              <a:rPr lang="en-US" sz="2400" b="1" dirty="0" err="1" smtClean="0"/>
              <a:t>পরিচ্ছেদ</a:t>
            </a:r>
            <a:r>
              <a:rPr lang="en-US" sz="2400" b="1" dirty="0" smtClean="0"/>
              <a:t> – ১৫/২ </a:t>
            </a:r>
          </a:p>
          <a:p>
            <a:r>
              <a:rPr lang="en-US" sz="2400" b="1" dirty="0" err="1" smtClean="0"/>
              <a:t>মোট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শিক্ষার্থী</a:t>
            </a:r>
            <a:r>
              <a:rPr lang="en-US" sz="2400" b="1" dirty="0" smtClean="0"/>
              <a:t> – ৫০ </a:t>
            </a:r>
          </a:p>
          <a:p>
            <a:r>
              <a:rPr lang="en-US" sz="2400" b="1" dirty="0" err="1" smtClean="0"/>
              <a:t>সময়</a:t>
            </a:r>
            <a:r>
              <a:rPr lang="en-US" sz="2400" b="1" dirty="0" smtClean="0"/>
              <a:t> – ৫০ </a:t>
            </a:r>
            <a:r>
              <a:rPr lang="en-US" sz="2400" b="1" dirty="0" err="1" smtClean="0"/>
              <a:t>মিনিট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159015" y="1309317"/>
            <a:ext cx="0" cy="353700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273253" y="1789611"/>
            <a:ext cx="13063" cy="2704012"/>
          </a:xfrm>
          <a:prstGeom prst="line">
            <a:avLst/>
          </a:prstGeom>
          <a:ln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015323" y="2055866"/>
            <a:ext cx="39067" cy="24377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054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444137"/>
            <a:ext cx="855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নিচের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ছবিগুলো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লক্ষ্য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কর</a:t>
            </a:r>
            <a:r>
              <a:rPr lang="en-US" sz="3600" dirty="0" smtClean="0"/>
              <a:t> ।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2" y="1551214"/>
            <a:ext cx="4193177" cy="2573383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91" y="1600200"/>
            <a:ext cx="4963885" cy="24754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38698" y="4467497"/>
            <a:ext cx="6466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বলতে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পার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এগুলো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কিসের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ছবি</a:t>
            </a:r>
            <a:r>
              <a:rPr lang="en-US" sz="3200" dirty="0" smtClean="0">
                <a:solidFill>
                  <a:srgbClr val="FF0000"/>
                </a:solidFill>
              </a:rPr>
              <a:t> ।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53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737360" y="143691"/>
            <a:ext cx="6949439" cy="3553097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</a:rPr>
              <a:t>আজকে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আমাদের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পাঠের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</a:rPr>
              <a:t>বিষয়বস্তু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187337" y="4140926"/>
            <a:ext cx="7080068" cy="1672046"/>
          </a:xfrm>
          <a:prstGeom prst="horizont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92D050"/>
                </a:solidFill>
              </a:rPr>
              <a:t>নারীর</a:t>
            </a:r>
            <a:r>
              <a:rPr lang="en-US" sz="4800" b="1" dirty="0" smtClean="0">
                <a:solidFill>
                  <a:srgbClr val="92D050"/>
                </a:solidFill>
              </a:rPr>
              <a:t> </a:t>
            </a:r>
            <a:r>
              <a:rPr lang="en-US" sz="4800" b="1" dirty="0" err="1" smtClean="0">
                <a:solidFill>
                  <a:srgbClr val="92D050"/>
                </a:solidFill>
              </a:rPr>
              <a:t>প্রতি</a:t>
            </a:r>
            <a:r>
              <a:rPr lang="en-US" sz="4800" b="1" dirty="0" smtClean="0">
                <a:solidFill>
                  <a:srgbClr val="92D050"/>
                </a:solidFill>
              </a:rPr>
              <a:t> </a:t>
            </a:r>
            <a:r>
              <a:rPr lang="en-US" sz="4800" b="1" dirty="0" err="1" smtClean="0">
                <a:solidFill>
                  <a:srgbClr val="92D050"/>
                </a:solidFill>
              </a:rPr>
              <a:t>সহিংসতা</a:t>
            </a:r>
            <a:r>
              <a:rPr lang="en-US" sz="4800" b="1" dirty="0" smtClean="0">
                <a:solidFill>
                  <a:srgbClr val="92D050"/>
                </a:solidFill>
              </a:rPr>
              <a:t> </a:t>
            </a:r>
            <a:endParaRPr lang="en-US" sz="4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82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1761" y="914401"/>
            <a:ext cx="5956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এই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পাঠ</a:t>
            </a:r>
            <a:r>
              <a:rPr lang="en-US" sz="2800" dirty="0" smtClean="0"/>
              <a:t> </a:t>
            </a:r>
            <a:r>
              <a:rPr lang="en-US" sz="2800" dirty="0" err="1" smtClean="0"/>
              <a:t>শেষে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শিক্ষার্থীরা</a:t>
            </a:r>
            <a:r>
              <a:rPr lang="en-US" sz="2800" dirty="0" smtClean="0"/>
              <a:t> --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259874" y="1737360"/>
            <a:ext cx="78377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</a:rPr>
              <a:t>নারীর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প্রতি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সহিংসতা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</a:rPr>
              <a:t>কি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বলতে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পারবে</a:t>
            </a:r>
            <a:r>
              <a:rPr lang="en-US" sz="2400" dirty="0" smtClean="0">
                <a:solidFill>
                  <a:srgbClr val="FF0000"/>
                </a:solidFill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</a:rPr>
              <a:t>বাংলাদেশে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নারীর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প্রতি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সহিংসতার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কারণ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কি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বলতে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পারবে</a:t>
            </a:r>
            <a:r>
              <a:rPr lang="en-US" sz="2400" dirty="0" smtClean="0">
                <a:solidFill>
                  <a:srgbClr val="FF0000"/>
                </a:solidFill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</a:rPr>
              <a:t>বাংলাদেশে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নারীর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প্রতি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সহিংসতার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প্রভাব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বিশ্লেষন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করতে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পারবে</a:t>
            </a:r>
            <a:r>
              <a:rPr lang="en-US" sz="2400" dirty="0" smtClean="0">
                <a:solidFill>
                  <a:srgbClr val="FF0000"/>
                </a:solidFill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</a:rPr>
              <a:t>নারীর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প্রতি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সহংসতা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রোধে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আইনের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বিষয়বস্তু</a:t>
            </a:r>
            <a:r>
              <a:rPr lang="en-US" sz="2400" dirty="0" smtClean="0">
                <a:solidFill>
                  <a:srgbClr val="FF0000"/>
                </a:solidFill>
              </a:rPr>
              <a:t> ও </a:t>
            </a:r>
            <a:r>
              <a:rPr lang="en-US" sz="2400" dirty="0" err="1" smtClean="0">
                <a:solidFill>
                  <a:srgbClr val="FF0000"/>
                </a:solidFill>
              </a:rPr>
              <a:t>করণিয়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বলতে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পারবে</a:t>
            </a:r>
            <a:r>
              <a:rPr lang="en-US" sz="2400" dirty="0" smtClean="0">
                <a:solidFill>
                  <a:srgbClr val="FF0000"/>
                </a:solidFill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</a:rPr>
              <a:t>নারীর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প্রতি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সহিংসতা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রোধে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কিভাবে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সামাজিক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আন্দোলন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করা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যায়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বলতে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পারবে</a:t>
            </a:r>
            <a:r>
              <a:rPr lang="en-US" sz="2400" dirty="0" smtClean="0">
                <a:solidFill>
                  <a:srgbClr val="FF0000"/>
                </a:solidFill>
              </a:rPr>
              <a:t>।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89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6994" y="548640"/>
            <a:ext cx="893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নারীর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প্রতি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সহিংতার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ধারণা</a:t>
            </a:r>
            <a:r>
              <a:rPr lang="en-US" sz="3200" b="1" dirty="0" smtClean="0">
                <a:solidFill>
                  <a:srgbClr val="FF0000"/>
                </a:solidFill>
              </a:rPr>
              <a:t> --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3840" y="1280159"/>
            <a:ext cx="4580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চল</a:t>
            </a:r>
            <a:r>
              <a:rPr lang="en-US" sz="2400" b="1" dirty="0" smtClean="0">
                <a:solidFill>
                  <a:srgbClr val="00B050"/>
                </a:solidFill>
              </a:rPr>
              <a:t>  </a:t>
            </a:r>
            <a:r>
              <a:rPr lang="en-US" sz="2400" b="1" dirty="0" err="1" smtClean="0">
                <a:solidFill>
                  <a:srgbClr val="00B050"/>
                </a:solidFill>
              </a:rPr>
              <a:t>নিচের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ভিডিওটি</a:t>
            </a:r>
            <a:r>
              <a:rPr lang="en-US" sz="2400" b="1" dirty="0" smtClean="0">
                <a:solidFill>
                  <a:srgbClr val="00B050"/>
                </a:solidFill>
              </a:rPr>
              <a:t>  </a:t>
            </a:r>
            <a:r>
              <a:rPr lang="en-US" sz="2400" b="1" dirty="0" err="1" smtClean="0">
                <a:solidFill>
                  <a:srgbClr val="00B050"/>
                </a:solidFill>
              </a:rPr>
              <a:t>দেখি</a:t>
            </a:r>
            <a:r>
              <a:rPr lang="en-US" sz="2400" b="1" dirty="0" smtClean="0">
                <a:solidFill>
                  <a:srgbClr val="00B050"/>
                </a:solidFill>
              </a:rPr>
              <a:t>  --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5" name="Untitled_36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99806" y="2419894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78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36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645920" y="117565"/>
            <a:ext cx="8804365" cy="1358537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নারীর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প্রতি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সহিংসতার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প্রকৃতি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8" y="1640819"/>
            <a:ext cx="2194560" cy="175042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8195" y="3801291"/>
            <a:ext cx="313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যৌন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হয়রানি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91" y="2146067"/>
            <a:ext cx="2563449" cy="159366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592286" y="3739735"/>
            <a:ext cx="2299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ফতোয়া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973" y="2896772"/>
            <a:ext cx="2714625" cy="1685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945" y="3801291"/>
            <a:ext cx="2412680" cy="15716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44973" y="4911251"/>
            <a:ext cx="2351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এসিড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নিক্ষেপ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56617" y="5747657"/>
            <a:ext cx="3030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নারী</a:t>
            </a:r>
            <a:r>
              <a:rPr lang="en-US" sz="2400" b="1" dirty="0" smtClean="0">
                <a:solidFill>
                  <a:srgbClr val="C00000"/>
                </a:solidFill>
              </a:rPr>
              <a:t> ও </a:t>
            </a:r>
            <a:r>
              <a:rPr lang="en-US" sz="2400" b="1" dirty="0" err="1" smtClean="0">
                <a:solidFill>
                  <a:srgbClr val="C00000"/>
                </a:solidFill>
              </a:rPr>
              <a:t>শিশু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পাচার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66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6995" y="613954"/>
            <a:ext cx="958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66CC"/>
                </a:solidFill>
              </a:rPr>
              <a:t>নারীর</a:t>
            </a:r>
            <a:r>
              <a:rPr lang="en-US" sz="3600" dirty="0" smtClean="0">
                <a:solidFill>
                  <a:srgbClr val="FF66CC"/>
                </a:solidFill>
              </a:rPr>
              <a:t>  </a:t>
            </a:r>
            <a:r>
              <a:rPr lang="en-US" sz="3600" dirty="0" err="1" smtClean="0">
                <a:solidFill>
                  <a:srgbClr val="FF66CC"/>
                </a:solidFill>
              </a:rPr>
              <a:t>প্রতি</a:t>
            </a:r>
            <a:r>
              <a:rPr lang="en-US" sz="3600" dirty="0" smtClean="0">
                <a:solidFill>
                  <a:srgbClr val="FF66CC"/>
                </a:solidFill>
              </a:rPr>
              <a:t>  </a:t>
            </a:r>
            <a:r>
              <a:rPr lang="en-US" sz="3600" dirty="0" err="1" smtClean="0">
                <a:solidFill>
                  <a:srgbClr val="FF66CC"/>
                </a:solidFill>
              </a:rPr>
              <a:t>সহিংসতার</a:t>
            </a:r>
            <a:r>
              <a:rPr lang="en-US" sz="3600" dirty="0" smtClean="0">
                <a:solidFill>
                  <a:srgbClr val="FF66CC"/>
                </a:solidFill>
              </a:rPr>
              <a:t>  </a:t>
            </a:r>
            <a:r>
              <a:rPr lang="en-US" sz="3600" dirty="0" err="1" smtClean="0">
                <a:solidFill>
                  <a:srgbClr val="FF66CC"/>
                </a:solidFill>
              </a:rPr>
              <a:t>কারণ</a:t>
            </a:r>
            <a:r>
              <a:rPr lang="en-US" sz="3600" dirty="0" smtClean="0">
                <a:solidFill>
                  <a:srgbClr val="FF66CC"/>
                </a:solidFill>
              </a:rPr>
              <a:t> -- </a:t>
            </a:r>
            <a:endParaRPr lang="en-US" sz="3600" dirty="0">
              <a:solidFill>
                <a:srgbClr val="FF66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3851" y="1711234"/>
            <a:ext cx="911787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সমাজে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নারীর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প্রতি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সহিংসতার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বহু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কারণ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রয়েছে</a:t>
            </a:r>
            <a:r>
              <a:rPr lang="en-US" sz="2400" dirty="0" smtClean="0">
                <a:solidFill>
                  <a:srgbClr val="FF0000"/>
                </a:solidFill>
              </a:rPr>
              <a:t> -----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7030A0"/>
                </a:solidFill>
              </a:rPr>
              <a:t>আমাদের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সমাজে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নারী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সবসময়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অপারদর্শী</a:t>
            </a:r>
            <a:r>
              <a:rPr lang="en-US" sz="2000" dirty="0" smtClean="0">
                <a:solidFill>
                  <a:srgbClr val="7030A0"/>
                </a:solidFill>
              </a:rPr>
              <a:t> ও </a:t>
            </a:r>
            <a:r>
              <a:rPr lang="en-US" sz="2000" dirty="0" err="1" smtClean="0">
                <a:solidFill>
                  <a:srgbClr val="7030A0"/>
                </a:solidFill>
              </a:rPr>
              <a:t>অদক্ষ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হিসেবে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পরিগণিত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হয়</a:t>
            </a:r>
            <a:r>
              <a:rPr lang="en-US" sz="2000" dirty="0" smtClean="0">
                <a:solidFill>
                  <a:srgbClr val="7030A0"/>
                </a:solidFill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7030A0"/>
                </a:solidFill>
              </a:rPr>
              <a:t>ধর্মীয়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আচার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অনুষ্ঠান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থেকে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বঞ্চিত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রাখা,যৌতুক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বাল্যবিবাহ,কন্যা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সন্তানের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জন্ম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ইত্যাদি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সামাজিক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দৃষ্টিভঙ্গি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নারীর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প্রতি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সহিঙ্গসতা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বৃদ্ধির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কারণ</a:t>
            </a:r>
            <a:r>
              <a:rPr lang="en-US" sz="2000" dirty="0" smtClean="0">
                <a:solidFill>
                  <a:srgbClr val="7030A0"/>
                </a:solidFill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7030A0"/>
                </a:solidFill>
              </a:rPr>
              <a:t>বাংলাদেশের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অর্থনৈতিক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দূর্বস্থার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কারনে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যৌতুক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প্রথাকে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উৎসাহ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দেয়া</a:t>
            </a:r>
            <a:r>
              <a:rPr lang="en-US" sz="2000" dirty="0" smtClean="0">
                <a:solidFill>
                  <a:srgbClr val="7030A0"/>
                </a:solidFill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7030A0"/>
                </a:solidFill>
              </a:rPr>
              <a:t>শিক্ষাক্ষেত্রে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নারীদের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পিছিয়ে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রেখেছে</a:t>
            </a:r>
            <a:r>
              <a:rPr lang="en-US" sz="2000" dirty="0" smtClean="0">
                <a:solidFill>
                  <a:srgbClr val="7030A0"/>
                </a:solidFill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7030A0"/>
                </a:solidFill>
              </a:rPr>
              <a:t>রাস্তাঘাটে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নারীদের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নিরাপত্তার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অভাব</a:t>
            </a:r>
            <a:r>
              <a:rPr lang="en-US" sz="2000" dirty="0" smtClean="0">
                <a:solidFill>
                  <a:srgbClr val="7030A0"/>
                </a:solidFill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7030A0"/>
                </a:solidFill>
              </a:rPr>
              <a:t>বাসস্থানের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অভাবে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অনেক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সময়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নারী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নির্যাতন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বৃদ্ধি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পায়</a:t>
            </a:r>
            <a:r>
              <a:rPr lang="en-US" sz="2000" dirty="0" smtClean="0">
                <a:solidFill>
                  <a:srgbClr val="7030A0"/>
                </a:solidFill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7030A0"/>
                </a:solidFill>
              </a:rPr>
              <a:t>সমাজে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পুরুষদের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দৃষ্টিভঙ্গি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বিপরীত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থাকায়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নারীর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প্রতি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সহিংসতা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বাড়ছে</a:t>
            </a:r>
            <a:r>
              <a:rPr lang="en-US" sz="2000" dirty="0" smtClean="0">
                <a:solidFill>
                  <a:srgbClr val="7030A0"/>
                </a:solidFill>
              </a:rPr>
              <a:t>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85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6366" y="1685107"/>
            <a:ext cx="7406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নিচের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ছবিটি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গ্রমীণ</a:t>
            </a:r>
            <a:r>
              <a:rPr lang="en-US" sz="2400" dirty="0" smtClean="0"/>
              <a:t> </a:t>
            </a:r>
            <a:r>
              <a:rPr lang="en-US" sz="2400" dirty="0" err="1" smtClean="0"/>
              <a:t>দরিদ্র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পরিবারে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নারীর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সহিংসতার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ধরন</a:t>
            </a:r>
            <a:r>
              <a:rPr lang="en-US" sz="2400" dirty="0" smtClean="0"/>
              <a:t> </a:t>
            </a:r>
            <a:r>
              <a:rPr lang="en-US" sz="2400" dirty="0" err="1" smtClean="0"/>
              <a:t>গুলো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লিখ</a:t>
            </a:r>
            <a:r>
              <a:rPr lang="en-US" sz="2400" dirty="0" smtClean="0"/>
              <a:t> । </a:t>
            </a:r>
            <a:endParaRPr lang="en-US" sz="2400" dirty="0"/>
          </a:p>
        </p:txBody>
      </p:sp>
      <p:sp>
        <p:nvSpPr>
          <p:cNvPr id="5" name="Down Ribbon 4"/>
          <p:cNvSpPr/>
          <p:nvPr/>
        </p:nvSpPr>
        <p:spPr>
          <a:xfrm>
            <a:off x="953588" y="313508"/>
            <a:ext cx="9901646" cy="612648"/>
          </a:xfrm>
          <a:prstGeom prst="ribb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</a:rPr>
              <a:t>একক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কাজ</a:t>
            </a:r>
            <a:r>
              <a:rPr lang="en-US" sz="3200" b="1" dirty="0" smtClean="0">
                <a:solidFill>
                  <a:srgbClr val="C00000"/>
                </a:solidFill>
              </a:rPr>
              <a:t> 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51" y="2757215"/>
            <a:ext cx="6283235" cy="301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94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446</TotalTime>
  <Words>971</Words>
  <Application>Microsoft Office PowerPoint</Application>
  <PresentationFormat>Widescreen</PresentationFormat>
  <Paragraphs>90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 G.C School</dc:creator>
  <cp:lastModifiedBy>Raja G.C School</cp:lastModifiedBy>
  <cp:revision>51</cp:revision>
  <dcterms:created xsi:type="dcterms:W3CDTF">2021-01-10T05:20:42Z</dcterms:created>
  <dcterms:modified xsi:type="dcterms:W3CDTF">2021-01-17T04:16:44Z</dcterms:modified>
</cp:coreProperties>
</file>