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78"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B915C2-6E65-4BF3-8A74-85430135F56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15350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915C2-6E65-4BF3-8A74-85430135F56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30991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915C2-6E65-4BF3-8A74-85430135F56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70043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915C2-6E65-4BF3-8A74-85430135F56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32244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915C2-6E65-4BF3-8A74-85430135F56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145011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B915C2-6E65-4BF3-8A74-85430135F56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75386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915C2-6E65-4BF3-8A74-85430135F56A}"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321238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B915C2-6E65-4BF3-8A74-85430135F56A}"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36552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915C2-6E65-4BF3-8A74-85430135F56A}"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269118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B915C2-6E65-4BF3-8A74-85430135F56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13988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B915C2-6E65-4BF3-8A74-85430135F56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A40EB-DC75-46DC-AA5E-EA67E62679DB}" type="slidenum">
              <a:rPr lang="en-US" smtClean="0"/>
              <a:t>‹#›</a:t>
            </a:fld>
            <a:endParaRPr lang="en-US"/>
          </a:p>
        </p:txBody>
      </p:sp>
    </p:spTree>
    <p:extLst>
      <p:ext uri="{BB962C8B-B14F-4D97-AF65-F5344CB8AC3E}">
        <p14:creationId xmlns:p14="http://schemas.microsoft.com/office/powerpoint/2010/main" val="90419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915C2-6E65-4BF3-8A74-85430135F56A}" type="datetimeFigureOut">
              <a:rPr lang="en-US" smtClean="0"/>
              <a:t>1/18/2021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A40EB-DC75-46DC-AA5E-EA67E62679DB}" type="slidenum">
              <a:rPr lang="en-US" smtClean="0"/>
              <a:t>‹#›</a:t>
            </a:fld>
            <a:endParaRPr lang="en-US"/>
          </a:p>
        </p:txBody>
      </p:sp>
    </p:spTree>
    <p:extLst>
      <p:ext uri="{BB962C8B-B14F-4D97-AF65-F5344CB8AC3E}">
        <p14:creationId xmlns:p14="http://schemas.microsoft.com/office/powerpoint/2010/main" val="3537144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7" Type="http://schemas.openxmlformats.org/officeDocument/2006/relationships/image" Target="../media/image27.jpg"/><Relationship Id="rId2" Type="http://schemas.openxmlformats.org/officeDocument/2006/relationships/image" Target="../media/image22.jpg"/><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jpg"/></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28.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9.jpg"/><Relationship Id="rId1" Type="http://schemas.openxmlformats.org/officeDocument/2006/relationships/slideLayout" Target="../slideLayouts/slideLayout2.xml"/><Relationship Id="rId4" Type="http://schemas.openxmlformats.org/officeDocument/2006/relationships/image" Target="../media/image31.jpg"/></Relationships>
</file>

<file path=ppt/slides/_rels/slide19.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5.jf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4800" b="1" dirty="0" smtClean="0">
                <a:solidFill>
                  <a:schemeClr val="tx1"/>
                </a:solidFill>
                <a:latin typeface="NikoshBAN" panose="02000000000000000000" pitchFamily="2" charset="0"/>
                <a:cs typeface="NikoshBAN" panose="02000000000000000000" pitchFamily="2" charset="0"/>
              </a:rPr>
              <a:t>                          </a:t>
            </a:r>
            <a:r>
              <a:rPr lang="en-US" sz="4800" b="1" dirty="0" err="1" smtClean="0">
                <a:solidFill>
                  <a:schemeClr val="tx1"/>
                </a:solidFill>
                <a:latin typeface="NikoshBAN" panose="02000000000000000000" pitchFamily="2" charset="0"/>
                <a:cs typeface="NikoshBAN" panose="02000000000000000000" pitchFamily="2" charset="0"/>
              </a:rPr>
              <a:t>আজকের</a:t>
            </a:r>
            <a:r>
              <a:rPr lang="en-US" sz="4800" b="1" dirty="0" smtClean="0">
                <a:solidFill>
                  <a:schemeClr val="tx1"/>
                </a:solidFill>
                <a:latin typeface="NikoshBAN" panose="02000000000000000000" pitchFamily="2" charset="0"/>
                <a:cs typeface="NikoshBAN" panose="02000000000000000000" pitchFamily="2" charset="0"/>
              </a:rPr>
              <a:t> </a:t>
            </a:r>
            <a:r>
              <a:rPr lang="en-US" sz="4800" b="1" dirty="0" err="1">
                <a:solidFill>
                  <a:schemeClr val="tx1"/>
                </a:solidFill>
                <a:latin typeface="NikoshBAN" panose="02000000000000000000" pitchFamily="2" charset="0"/>
                <a:cs typeface="NikoshBAN" panose="02000000000000000000" pitchFamily="2" charset="0"/>
              </a:rPr>
              <a:t>ক্লাসে</a:t>
            </a:r>
            <a:r>
              <a:rPr lang="en-US" sz="4800" b="1" dirty="0">
                <a:solidFill>
                  <a:schemeClr val="tx1"/>
                </a:solidFill>
                <a:latin typeface="NikoshBAN" panose="02000000000000000000" pitchFamily="2" charset="0"/>
                <a:cs typeface="NikoshBAN" panose="02000000000000000000" pitchFamily="2" charset="0"/>
              </a:rPr>
              <a:t> </a:t>
            </a:r>
            <a:r>
              <a:rPr lang="en-US" sz="4800" b="1" dirty="0" err="1">
                <a:solidFill>
                  <a:schemeClr val="tx1"/>
                </a:solidFill>
                <a:latin typeface="NikoshBAN" panose="02000000000000000000" pitchFamily="2" charset="0"/>
                <a:cs typeface="NikoshBAN" panose="02000000000000000000" pitchFamily="2" charset="0"/>
              </a:rPr>
              <a:t>স্বাগতম</a:t>
            </a:r>
            <a:endParaRPr lang="en-US" sz="4800" b="1" dirty="0">
              <a:solidFill>
                <a:schemeClr val="tx1"/>
              </a:solidFill>
              <a:latin typeface="NikoshBAN" panose="02000000000000000000" pitchFamily="2" charset="0"/>
              <a:cs typeface="NikoshBAN" panose="02000000000000000000" pitchFamily="2" charset="0"/>
            </a:endParaRPr>
          </a:p>
        </p:txBody>
      </p:sp>
      <p:pic>
        <p:nvPicPr>
          <p:cNvPr id="5" name="Picture 4" descr=",o.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8281" y="1037968"/>
            <a:ext cx="11899556" cy="567175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661942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6950" y="710141"/>
            <a:ext cx="7215052" cy="6266392"/>
          </a:xfrm>
          <a:prstGeom prst="rect">
            <a:avLst/>
          </a:prstGeom>
        </p:spPr>
      </p:pic>
      <p:sp>
        <p:nvSpPr>
          <p:cNvPr id="5" name="Rectangle 4"/>
          <p:cNvSpPr/>
          <p:nvPr/>
        </p:nvSpPr>
        <p:spPr>
          <a:xfrm>
            <a:off x="0" y="0"/>
            <a:ext cx="12192000" cy="6999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err="1" smtClean="0">
                <a:latin typeface="NikoshBAN" panose="02000000000000000000" pitchFamily="2" charset="0"/>
                <a:cs typeface="NikoshBAN" panose="02000000000000000000" pitchFamily="2" charset="0"/>
              </a:rPr>
              <a:t>জোড়ায়</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কাজ</a:t>
            </a:r>
            <a:endParaRPr lang="en-US" sz="4800" dirty="0">
              <a:latin typeface="NikoshBAN" panose="02000000000000000000" pitchFamily="2" charset="0"/>
              <a:cs typeface="NikoshBAN" panose="02000000000000000000" pitchFamily="2" charset="0"/>
            </a:endParaRPr>
          </a:p>
        </p:txBody>
      </p:sp>
      <p:sp>
        <p:nvSpPr>
          <p:cNvPr id="6" name="Rectangle 5"/>
          <p:cNvSpPr/>
          <p:nvPr/>
        </p:nvSpPr>
        <p:spPr>
          <a:xfrm>
            <a:off x="0" y="679269"/>
            <a:ext cx="4990011"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অর্থসহ</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বাক্য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7" name="Rectangle 6"/>
          <p:cNvSpPr/>
          <p:nvPr/>
        </p:nvSpPr>
        <p:spPr>
          <a:xfrm>
            <a:off x="-1" y="1959428"/>
            <a:ext cx="4976949" cy="209005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১, ‘</a:t>
            </a:r>
            <a:r>
              <a:rPr lang="en-US" sz="3600" dirty="0" err="1" smtClean="0">
                <a:latin typeface="NikoshBAN" panose="02000000000000000000" pitchFamily="2" charset="0"/>
                <a:cs typeface="NikoshBAN" panose="02000000000000000000" pitchFamily="2" charset="0"/>
              </a:rPr>
              <a:t>নিবিড়</a:t>
            </a:r>
            <a:r>
              <a:rPr lang="en-US" sz="3600" dirty="0" smtClean="0">
                <a:latin typeface="NikoshBAN" panose="02000000000000000000" pitchFamily="2" charset="0"/>
                <a:cs typeface="NikoshBAN" panose="02000000000000000000" pitchFamily="2" charset="0"/>
              </a:rPr>
              <a:t>’ =</a:t>
            </a:r>
          </a:p>
          <a:p>
            <a:r>
              <a:rPr lang="en-US" sz="3600" dirty="0" smtClean="0">
                <a:latin typeface="NikoshBAN" panose="02000000000000000000" pitchFamily="2" charset="0"/>
                <a:cs typeface="NikoshBAN" panose="02000000000000000000" pitchFamily="2" charset="0"/>
              </a:rPr>
              <a:t>২, ‘</a:t>
            </a:r>
            <a:r>
              <a:rPr lang="en-US" sz="3600" dirty="0" err="1" smtClean="0">
                <a:latin typeface="NikoshBAN" panose="02000000000000000000" pitchFamily="2" charset="0"/>
                <a:cs typeface="NikoshBAN" panose="02000000000000000000" pitchFamily="2" charset="0"/>
              </a:rPr>
              <a:t>অমূল্য</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8409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09620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800" dirty="0" smtClean="0">
                <a:solidFill>
                  <a:schemeClr val="tx1"/>
                </a:solidFill>
                <a:latin typeface="NikoshBAN" panose="02000000000000000000" pitchFamily="2" charset="0"/>
                <a:cs typeface="NikoshBAN" panose="02000000000000000000" pitchFamily="2" charset="0"/>
              </a:rPr>
              <a:t>                       </a:t>
            </a:r>
            <a:r>
              <a:rPr lang="bn-BD" sz="4800" dirty="0" smtClean="0">
                <a:solidFill>
                  <a:schemeClr val="tx1"/>
                </a:solidFill>
                <a:latin typeface="NikoshBAN" panose="02000000000000000000" pitchFamily="2" charset="0"/>
                <a:cs typeface="NikoshBAN" panose="02000000000000000000" pitchFamily="2" charset="0"/>
              </a:rPr>
              <a:t>লোকশিল্প  কী</a:t>
            </a:r>
            <a:r>
              <a:rPr lang="en-US" sz="4800" dirty="0" smtClean="0">
                <a:solidFill>
                  <a:schemeClr val="tx1"/>
                </a:solidFill>
                <a:latin typeface="NikoshBAN" panose="02000000000000000000" pitchFamily="2" charset="0"/>
                <a:cs typeface="NikoshBAN" panose="02000000000000000000" pitchFamily="2" charset="0"/>
              </a:rPr>
              <a:t> </a:t>
            </a:r>
            <a:r>
              <a:rPr lang="bn-BD" sz="4800" dirty="0" smtClean="0">
                <a:solidFill>
                  <a:schemeClr val="tx1"/>
                </a:solidFill>
                <a:latin typeface="NikoshBAN" panose="02000000000000000000" pitchFamily="2" charset="0"/>
                <a:cs typeface="NikoshBAN" panose="02000000000000000000" pitchFamily="2" charset="0"/>
              </a:rPr>
              <a:t>?</a:t>
            </a:r>
            <a:endParaRPr lang="en-US" sz="48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0" y="5081451"/>
            <a:ext cx="12192000" cy="17765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as-IN" sz="2400" dirty="0">
                <a:solidFill>
                  <a:srgbClr val="333333"/>
                </a:solidFill>
                <a:latin typeface="NikoshBAN" panose="02000000000000000000" pitchFamily="2" charset="0"/>
                <a:cs typeface="NikoshBAN" panose="02000000000000000000" pitchFamily="2" charset="0"/>
              </a:rPr>
              <a:t>গ্রামগঞ্জের সাধারণ মানুষ তার দৈনন্দিন কাজের অবসরে নিজের আনন্দের জন্য এবং অন্যকে আনন্দ দেওয়ার জন্য যে সহজ-সরল শিল্পকর্ম তৈরি করে, তাকে বলে লোকশিল্প। এ লোকশিল্পের মধ্যে রয়েছে মাটি বা কাঠের তৈরি পুতুল, শখের হাঁড়ি, লক্ষ্মীর সরা, পোড়ামাটির ফলক, নকশিকাঁথা, আলপনা পটচিত্র প্রভৃতি। লোকশিল্পকে বাচ্চাদের খেলনা হিসেবে ব্যবহার করা হয়। কিছু লোকশিল্প বিভিন্ন সামাজিক, ধর্মীয়, রাষ্ট্রীয় অনুষ্ঠানে ব্যবহার করা হয়। ঘরের সৌন্দর্য বৃদ্ধির ক্ষেত্রেও লোকশিল্পের ব্যবহার দেখতে পাওয়া যায়। তেমনি বিনোদনের ক্ষেত্রেও লোকশিল্পের ব্যবহার রয়েছে।</a:t>
            </a:r>
            <a:endParaRPr lang="en-US" sz="2400" dirty="0">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2742" y="967604"/>
            <a:ext cx="6039258" cy="413997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4" y="956854"/>
            <a:ext cx="6217920" cy="4163785"/>
          </a:xfrm>
          <a:prstGeom prst="rect">
            <a:avLst/>
          </a:prstGeom>
        </p:spPr>
      </p:pic>
    </p:spTree>
    <p:extLst>
      <p:ext uri="{BB962C8B-B14F-4D97-AF65-F5344CB8AC3E}">
        <p14:creationId xmlns:p14="http://schemas.microsoft.com/office/powerpoint/2010/main" val="67418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0"/>
            <a:ext cx="12192001" cy="64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5400" dirty="0" smtClean="0">
                <a:solidFill>
                  <a:srgbClr val="000000"/>
                </a:solidFill>
                <a:latin typeface="NikoshBAN" panose="02000000000000000000" pitchFamily="2" charset="0"/>
                <a:cs typeface="NikoshBAN" panose="02000000000000000000" pitchFamily="2" charset="0"/>
              </a:rPr>
              <a:t>                          </a:t>
            </a:r>
            <a:r>
              <a:rPr lang="as-IN" sz="5400" dirty="0" smtClean="0">
                <a:solidFill>
                  <a:srgbClr val="000000"/>
                </a:solidFill>
                <a:latin typeface="NikoshBAN" panose="02000000000000000000" pitchFamily="2" charset="0"/>
                <a:cs typeface="NikoshBAN" panose="02000000000000000000" pitchFamily="2" charset="0"/>
              </a:rPr>
              <a:t>কুটির </a:t>
            </a:r>
            <a:r>
              <a:rPr lang="as-IN" sz="5400" dirty="0">
                <a:solidFill>
                  <a:srgbClr val="000000"/>
                </a:solidFill>
                <a:latin typeface="NikoshBAN" panose="02000000000000000000" pitchFamily="2" charset="0"/>
                <a:cs typeface="NikoshBAN" panose="02000000000000000000" pitchFamily="2" charset="0"/>
              </a:rPr>
              <a:t>শিল্প</a:t>
            </a:r>
            <a:r>
              <a:rPr lang="bn-BD" sz="5400" dirty="0">
                <a:solidFill>
                  <a:srgbClr val="000000"/>
                </a:solidFill>
                <a:latin typeface="NikoshBAN" panose="02000000000000000000" pitchFamily="2" charset="0"/>
                <a:cs typeface="NikoshBAN" panose="02000000000000000000" pitchFamily="2" charset="0"/>
              </a:rPr>
              <a:t> কী?</a:t>
            </a:r>
            <a:endParaRPr lang="en-US" sz="54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0537" y="653144"/>
            <a:ext cx="6261463" cy="4833256"/>
          </a:xfrm>
          <a:prstGeom prst="rect">
            <a:avLst/>
          </a:prstGeom>
        </p:spPr>
      </p:pic>
      <p:sp>
        <p:nvSpPr>
          <p:cNvPr id="10" name="Rectangle 9"/>
          <p:cNvSpPr/>
          <p:nvPr/>
        </p:nvSpPr>
        <p:spPr>
          <a:xfrm>
            <a:off x="0" y="5577840"/>
            <a:ext cx="12192000" cy="12801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s-IN" sz="2400" dirty="0">
                <a:solidFill>
                  <a:srgbClr val="000000"/>
                </a:solidFill>
                <a:latin typeface="NikoshBAN" panose="02000000000000000000" pitchFamily="2" charset="0"/>
                <a:cs typeface="NikoshBAN" panose="02000000000000000000" pitchFamily="2" charset="0"/>
              </a:rPr>
              <a:t>যখন কোনো পণ্য ক্ষুদ্র পরিসরে বাড়ি-ঘরে অল্প পরিমাণে তৈরি করা হয় তখন তাকে কুটির শিল্প বলে। বাংলাদেশে বিভিন্ন ধরনের কুটির শিল্প রয়েছে। যেমন- তাঁত শিল্প, মৃ</a:t>
            </a:r>
            <a:r>
              <a:rPr lang="bn-BD" sz="2400" dirty="0">
                <a:solidFill>
                  <a:srgbClr val="000000"/>
                </a:solidFill>
                <a:latin typeface="NikoshBAN" panose="02000000000000000000" pitchFamily="2" charset="0"/>
                <a:cs typeface="NikoshBAN" panose="02000000000000000000" pitchFamily="2" charset="0"/>
              </a:rPr>
              <a:t>ৎশিল্প</a:t>
            </a:r>
            <a:r>
              <a:rPr lang="as-IN" sz="2400" dirty="0">
                <a:solidFill>
                  <a:srgbClr val="000000"/>
                </a:solidFill>
                <a:latin typeface="NikoshBAN" panose="02000000000000000000" pitchFamily="2" charset="0"/>
                <a:cs typeface="NikoshBAN" panose="02000000000000000000" pitchFamily="2" charset="0"/>
              </a:rPr>
              <a:t>, রেশম শিল্প, </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বাঁশ</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বেত</a:t>
            </a:r>
            <a:r>
              <a:rPr lang="en-US" sz="2400" dirty="0" smtClean="0">
                <a:solidFill>
                  <a:srgbClr val="000000"/>
                </a:solidFill>
                <a:latin typeface="NikoshBAN" panose="02000000000000000000" pitchFamily="2" charset="0"/>
                <a:cs typeface="NikoshBAN" panose="02000000000000000000" pitchFamily="2" charset="0"/>
              </a:rPr>
              <a:t> ,</a:t>
            </a:r>
            <a:r>
              <a:rPr lang="as-IN" sz="2400" dirty="0" smtClean="0">
                <a:solidFill>
                  <a:srgbClr val="000000"/>
                </a:solidFill>
                <a:latin typeface="NikoshBAN" panose="02000000000000000000" pitchFamily="2" charset="0"/>
                <a:cs typeface="NikoshBAN" panose="02000000000000000000" pitchFamily="2" charset="0"/>
              </a:rPr>
              <a:t>কাঠ </a:t>
            </a:r>
            <a:r>
              <a:rPr lang="as-IN" sz="2400" dirty="0">
                <a:solidFill>
                  <a:srgbClr val="000000"/>
                </a:solidFill>
                <a:latin typeface="NikoshBAN" panose="02000000000000000000" pitchFamily="2" charset="0"/>
                <a:cs typeface="NikoshBAN" panose="02000000000000000000" pitchFamily="2" charset="0"/>
              </a:rPr>
              <a:t>শিল্প </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কুটিরশিল্পের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কয়েকটি</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উদাহরণ</a:t>
            </a:r>
            <a:r>
              <a:rPr lang="en-US" sz="2400" dirty="0" smtClean="0">
                <a:solidFill>
                  <a:srgbClr val="000000"/>
                </a:solidFill>
                <a:latin typeface="NikoshBAN" panose="02000000000000000000" pitchFamily="2" charset="0"/>
                <a:cs typeface="NikoshBAN" panose="02000000000000000000" pitchFamily="2" charset="0"/>
              </a:rPr>
              <a:t>। এই </a:t>
            </a:r>
            <a:r>
              <a:rPr lang="en-US" sz="2400" dirty="0" err="1" smtClean="0">
                <a:solidFill>
                  <a:srgbClr val="000000"/>
                </a:solidFill>
                <a:latin typeface="NikoshBAN" panose="02000000000000000000" pitchFamily="2" charset="0"/>
                <a:cs typeface="NikoshBAN" panose="02000000000000000000" pitchFamily="2" charset="0"/>
              </a:rPr>
              <a:t>শিল্পে</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উৎপাদন</a:t>
            </a:r>
            <a:r>
              <a:rPr lang="en-US" sz="2400" dirty="0" smtClean="0">
                <a:solidFill>
                  <a:srgbClr val="000000"/>
                </a:solidFill>
                <a:latin typeface="NikoshBAN" panose="02000000000000000000" pitchFamily="2" charset="0"/>
                <a:cs typeface="NikoshBAN" panose="02000000000000000000" pitchFamily="2" charset="0"/>
              </a:rPr>
              <a:t> ও </a:t>
            </a:r>
            <a:r>
              <a:rPr lang="en-US" sz="2400" dirty="0" err="1" smtClean="0">
                <a:solidFill>
                  <a:srgbClr val="000000"/>
                </a:solidFill>
                <a:latin typeface="NikoshBAN" panose="02000000000000000000" pitchFamily="2" charset="0"/>
                <a:cs typeface="NikoshBAN" panose="02000000000000000000" pitchFamily="2" charset="0"/>
              </a:rPr>
              <a:t>বিপণনের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কাজটি</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প্রধানত</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মালিক</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নিজে</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বা</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তার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পরিবারের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সদস্যরাই</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থাকেন</a:t>
            </a:r>
            <a:r>
              <a:rPr lang="en-US" sz="2400" dirty="0" smtClean="0">
                <a:solidFill>
                  <a:srgbClr val="000000"/>
                </a:solidFill>
                <a:latin typeface="NikoshBAN" panose="02000000000000000000" pitchFamily="2" charset="0"/>
                <a:cs typeface="NikoshBAN" panose="02000000000000000000" pitchFamily="2" charset="0"/>
              </a:rPr>
              <a:t>।              </a:t>
            </a:r>
            <a:endParaRPr lang="as-IN" sz="2400" dirty="0">
              <a:solidFill>
                <a:srgbClr val="000000"/>
              </a:solidFill>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6206"/>
            <a:ext cx="5956663" cy="4859383"/>
          </a:xfrm>
          <a:prstGeom prst="rect">
            <a:avLst/>
          </a:prstGeom>
        </p:spPr>
      </p:pic>
    </p:spTree>
    <p:extLst>
      <p:ext uri="{BB962C8B-B14F-4D97-AF65-F5344CB8AC3E}">
        <p14:creationId xmlns:p14="http://schemas.microsoft.com/office/powerpoint/2010/main" val="130163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5400"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আমাদের </a:t>
            </a:r>
            <a:r>
              <a:rPr lang="en-US" sz="5400" dirty="0" err="1" smtClean="0">
                <a:latin typeface="NikoshBAN" panose="02000000000000000000" pitchFamily="2" charset="0"/>
                <a:cs typeface="NikoshBAN" panose="02000000000000000000" pitchFamily="2" charset="0"/>
              </a:rPr>
              <a:t>লোকশিল্পে</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রইয়েছে</a:t>
            </a:r>
            <a:r>
              <a:rPr lang="en-US" sz="5400" dirty="0" smtClean="0">
                <a:latin typeface="NikoshBAN" panose="02000000000000000000" pitchFamily="2" charset="0"/>
                <a:cs typeface="NikoshBAN" panose="02000000000000000000" pitchFamily="2" charset="0"/>
              </a:rPr>
              <a:t>---  </a:t>
            </a:r>
            <a:endParaRPr lang="bn-BD" sz="5400" dirty="0">
              <a:latin typeface="NikoshBAN" panose="02000000000000000000" pitchFamily="2" charset="0"/>
              <a:cs typeface="NikoshBAN" panose="02000000000000000000" pitchFamily="2" charset="0"/>
            </a:endParaRPr>
          </a:p>
        </p:txBody>
      </p:sp>
      <p:sp>
        <p:nvSpPr>
          <p:cNvPr id="12" name="Rectangle 11"/>
          <p:cNvSpPr/>
          <p:nvPr/>
        </p:nvSpPr>
        <p:spPr>
          <a:xfrm>
            <a:off x="0" y="5656218"/>
            <a:ext cx="2708366" cy="10580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BD" sz="4000" dirty="0">
                <a:latin typeface="NikoshBAN" panose="02000000000000000000" pitchFamily="2" charset="0"/>
                <a:cs typeface="NikoshBAN" panose="02000000000000000000" pitchFamily="2" charset="0"/>
              </a:rPr>
              <a:t>কুটির শিল্প</a:t>
            </a:r>
            <a:endParaRPr lang="en-US" sz="4000" dirty="0">
              <a:latin typeface="NikoshBAN" panose="02000000000000000000" pitchFamily="2" charset="0"/>
              <a:cs typeface="NikoshBAN" panose="02000000000000000000" pitchFamily="2"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36579"/>
            <a:ext cx="5904411" cy="4719638"/>
          </a:xfrm>
          <a:prstGeom prst="rect">
            <a:avLst/>
          </a:prstGeom>
        </p:spPr>
      </p:pic>
      <p:sp>
        <p:nvSpPr>
          <p:cNvPr id="14" name="Rectangle 13"/>
          <p:cNvSpPr/>
          <p:nvPr/>
        </p:nvSpPr>
        <p:spPr>
          <a:xfrm>
            <a:off x="8373291" y="5930537"/>
            <a:ext cx="3818710" cy="8229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4800" b="1" dirty="0" smtClean="0">
                <a:latin typeface="NikoshBAN" panose="02000000000000000000" pitchFamily="2" charset="0"/>
                <a:cs typeface="NikoshBAN" panose="02000000000000000000" pitchFamily="2" charset="0"/>
              </a:rPr>
              <a:t> </a:t>
            </a:r>
            <a:r>
              <a:rPr lang="en-US" sz="4800" dirty="0" smtClean="0">
                <a:latin typeface="NikoshBAN" panose="02000000000000000000" pitchFamily="2" charset="0"/>
                <a:cs typeface="NikoshBAN" panose="02000000000000000000" pitchFamily="2" charset="0"/>
              </a:rPr>
              <a:t>     </a:t>
            </a:r>
            <a:r>
              <a:rPr lang="bn-BD" sz="4800" dirty="0" smtClean="0">
                <a:latin typeface="NikoshBAN" panose="02000000000000000000" pitchFamily="2" charset="0"/>
                <a:cs typeface="NikoshBAN" panose="02000000000000000000" pitchFamily="2" charset="0"/>
              </a:rPr>
              <a:t>তাঁত </a:t>
            </a:r>
            <a:r>
              <a:rPr lang="bn-BD" sz="4800" dirty="0">
                <a:latin typeface="NikoshBAN" panose="02000000000000000000" pitchFamily="2" charset="0"/>
                <a:cs typeface="NikoshBAN" panose="02000000000000000000" pitchFamily="2" charset="0"/>
              </a:rPr>
              <a:t>শিল্প</a:t>
            </a:r>
            <a:endParaRPr lang="en-US" sz="4800" dirty="0">
              <a:latin typeface="NikoshBAN" panose="02000000000000000000" pitchFamily="2" charset="0"/>
              <a:cs typeface="NikoshBAN" panose="02000000000000000000" pitchFamily="2"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537" y="949641"/>
            <a:ext cx="6261463" cy="4941708"/>
          </a:xfrm>
          <a:prstGeom prst="rect">
            <a:avLst/>
          </a:prstGeom>
        </p:spPr>
      </p:pic>
    </p:spTree>
    <p:extLst>
      <p:ext uri="{BB962C8B-B14F-4D97-AF65-F5344CB8AC3E}">
        <p14:creationId xmlns:p14="http://schemas.microsoft.com/office/powerpoint/2010/main" val="373433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5400"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আমাদের </a:t>
            </a:r>
            <a:r>
              <a:rPr lang="en-US" sz="5400" dirty="0" err="1" smtClean="0">
                <a:latin typeface="NikoshBAN" panose="02000000000000000000" pitchFamily="2" charset="0"/>
                <a:cs typeface="NikoshBAN" panose="02000000000000000000" pitchFamily="2" charset="0"/>
              </a:rPr>
              <a:t>লোকশিল্পে</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রইয়েছে</a:t>
            </a:r>
            <a:r>
              <a:rPr lang="en-US" sz="5400" dirty="0" smtClean="0">
                <a:latin typeface="NikoshBAN" panose="02000000000000000000" pitchFamily="2" charset="0"/>
                <a:cs typeface="NikoshBAN" panose="02000000000000000000" pitchFamily="2" charset="0"/>
              </a:rPr>
              <a:t>---  </a:t>
            </a:r>
            <a:endParaRPr lang="bn-BD" sz="5400" dirty="0">
              <a:latin typeface="NikoshBAN" panose="02000000000000000000" pitchFamily="2" charset="0"/>
              <a:cs typeface="NikoshBAN" panose="02000000000000000000" pitchFamily="2" charset="0"/>
            </a:endParaRPr>
          </a:p>
        </p:txBody>
      </p:sp>
      <p:sp>
        <p:nvSpPr>
          <p:cNvPr id="12" name="Rectangle 11"/>
          <p:cNvSpPr/>
          <p:nvPr/>
        </p:nvSpPr>
        <p:spPr>
          <a:xfrm>
            <a:off x="-1" y="5943600"/>
            <a:ext cx="3788229"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err="1">
                <a:latin typeface="NikoshBAN" panose="02000000000000000000" pitchFamily="2" charset="0"/>
                <a:cs typeface="NikoshBAN" panose="02000000000000000000" pitchFamily="2" charset="0"/>
              </a:rPr>
              <a:t>ঢাকাই</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মসলিন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শাড়ি</a:t>
            </a:r>
            <a:endParaRPr lang="en-US" sz="3600" dirty="0">
              <a:latin typeface="NikoshBAN" panose="02000000000000000000" pitchFamily="2" charset="0"/>
              <a:cs typeface="NikoshBAN" panose="02000000000000000000" pitchFamily="2" charset="0"/>
            </a:endParaRPr>
          </a:p>
        </p:txBody>
      </p:sp>
      <p:sp>
        <p:nvSpPr>
          <p:cNvPr id="13" name="Rectangle 12"/>
          <p:cNvSpPr/>
          <p:nvPr/>
        </p:nvSpPr>
        <p:spPr>
          <a:xfrm>
            <a:off x="8403771" y="5834742"/>
            <a:ext cx="3788229"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err="1">
                <a:latin typeface="NikoshBAN" panose="02000000000000000000" pitchFamily="2" charset="0"/>
                <a:cs typeface="NikoshBAN" panose="02000000000000000000" pitchFamily="2" charset="0"/>
              </a:rPr>
              <a:t>ঢাকাই</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জামদানী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শাড়ি</a:t>
            </a:r>
            <a:endParaRPr lang="en-US" sz="3600" dirty="0">
              <a:latin typeface="NikoshBAN" panose="02000000000000000000" pitchFamily="2" charset="0"/>
              <a:cs typeface="NikoshBAN" panose="02000000000000000000" pitchFamily="2"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3783" y="979714"/>
            <a:ext cx="6418217" cy="482019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7059"/>
            <a:ext cx="5682343" cy="4963478"/>
          </a:xfrm>
          <a:prstGeom prst="rect">
            <a:avLst/>
          </a:prstGeom>
        </p:spPr>
      </p:pic>
    </p:spTree>
    <p:extLst>
      <p:ext uri="{BB962C8B-B14F-4D97-AF65-F5344CB8AC3E}">
        <p14:creationId xmlns:p14="http://schemas.microsoft.com/office/powerpoint/2010/main" val="243783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heel(1)">
                                      <p:cBhvr>
                                        <p:cTn id="13" dur="20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80">
                                          <p:stCondLst>
                                            <p:cond delay="0"/>
                                          </p:stCondLst>
                                        </p:cTn>
                                        <p:tgtEl>
                                          <p:spTgt spid="13"/>
                                        </p:tgtEl>
                                      </p:cBhvr>
                                    </p:animEffect>
                                    <p:anim calcmode="lin" valueType="num">
                                      <p:cBhvr>
                                        <p:cTn id="3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7" dur="26">
                                          <p:stCondLst>
                                            <p:cond delay="650"/>
                                          </p:stCondLst>
                                        </p:cTn>
                                        <p:tgtEl>
                                          <p:spTgt spid="13"/>
                                        </p:tgtEl>
                                      </p:cBhvr>
                                      <p:to x="100000" y="60000"/>
                                    </p:animScale>
                                    <p:animScale>
                                      <p:cBhvr>
                                        <p:cTn id="38" dur="166" decel="50000">
                                          <p:stCondLst>
                                            <p:cond delay="676"/>
                                          </p:stCondLst>
                                        </p:cTn>
                                        <p:tgtEl>
                                          <p:spTgt spid="13"/>
                                        </p:tgtEl>
                                      </p:cBhvr>
                                      <p:to x="100000" y="100000"/>
                                    </p:animScale>
                                    <p:animScale>
                                      <p:cBhvr>
                                        <p:cTn id="39" dur="26">
                                          <p:stCondLst>
                                            <p:cond delay="1312"/>
                                          </p:stCondLst>
                                        </p:cTn>
                                        <p:tgtEl>
                                          <p:spTgt spid="13"/>
                                        </p:tgtEl>
                                      </p:cBhvr>
                                      <p:to x="100000" y="80000"/>
                                    </p:animScale>
                                    <p:animScale>
                                      <p:cBhvr>
                                        <p:cTn id="40" dur="166" decel="50000">
                                          <p:stCondLst>
                                            <p:cond delay="1338"/>
                                          </p:stCondLst>
                                        </p:cTn>
                                        <p:tgtEl>
                                          <p:spTgt spid="13"/>
                                        </p:tgtEl>
                                      </p:cBhvr>
                                      <p:to x="100000" y="100000"/>
                                    </p:animScale>
                                    <p:animScale>
                                      <p:cBhvr>
                                        <p:cTn id="41" dur="26">
                                          <p:stCondLst>
                                            <p:cond delay="1642"/>
                                          </p:stCondLst>
                                        </p:cTn>
                                        <p:tgtEl>
                                          <p:spTgt spid="13"/>
                                        </p:tgtEl>
                                      </p:cBhvr>
                                      <p:to x="100000" y="90000"/>
                                    </p:animScale>
                                    <p:animScale>
                                      <p:cBhvr>
                                        <p:cTn id="42" dur="166" decel="50000">
                                          <p:stCondLst>
                                            <p:cond delay="1668"/>
                                          </p:stCondLst>
                                        </p:cTn>
                                        <p:tgtEl>
                                          <p:spTgt spid="13"/>
                                        </p:tgtEl>
                                      </p:cBhvr>
                                      <p:to x="100000" y="100000"/>
                                    </p:animScale>
                                    <p:animScale>
                                      <p:cBhvr>
                                        <p:cTn id="43" dur="26">
                                          <p:stCondLst>
                                            <p:cond delay="1808"/>
                                          </p:stCondLst>
                                        </p:cTn>
                                        <p:tgtEl>
                                          <p:spTgt spid="13"/>
                                        </p:tgtEl>
                                      </p:cBhvr>
                                      <p:to x="100000" y="95000"/>
                                    </p:animScale>
                                    <p:animScale>
                                      <p:cBhvr>
                                        <p:cTn id="4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5400"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আমাদের </a:t>
            </a:r>
            <a:r>
              <a:rPr lang="en-US" sz="5400" dirty="0" err="1" smtClean="0">
                <a:latin typeface="NikoshBAN" panose="02000000000000000000" pitchFamily="2" charset="0"/>
                <a:cs typeface="NikoshBAN" panose="02000000000000000000" pitchFamily="2" charset="0"/>
              </a:rPr>
              <a:t>লোকশিল্পে</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রইয়েছে</a:t>
            </a:r>
            <a:r>
              <a:rPr lang="en-US" sz="5400" dirty="0" smtClean="0">
                <a:latin typeface="NikoshBAN" panose="02000000000000000000" pitchFamily="2" charset="0"/>
                <a:cs typeface="NikoshBAN" panose="02000000000000000000" pitchFamily="2" charset="0"/>
              </a:rPr>
              <a:t>---  </a:t>
            </a:r>
            <a:endParaRPr lang="bn-BD" sz="5400" dirty="0">
              <a:latin typeface="NikoshBAN" panose="02000000000000000000" pitchFamily="2" charset="0"/>
              <a:cs typeface="NikoshBAN" panose="02000000000000000000" pitchFamily="2" charset="0"/>
            </a:endParaRPr>
          </a:p>
        </p:txBody>
      </p:sp>
      <p:sp>
        <p:nvSpPr>
          <p:cNvPr id="10" name="Rectangle 9"/>
          <p:cNvSpPr/>
          <p:nvPr/>
        </p:nvSpPr>
        <p:spPr>
          <a:xfrm>
            <a:off x="-1" y="5943600"/>
            <a:ext cx="4898571"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BD" sz="4400" dirty="0">
                <a:latin typeface="NikoshBAN" panose="02000000000000000000" pitchFamily="2" charset="0"/>
                <a:cs typeface="NikoshBAN" panose="02000000000000000000" pitchFamily="2" charset="0"/>
              </a:rPr>
              <a:t>খাদি কাপড়</a:t>
            </a:r>
            <a:endParaRPr lang="en-US" sz="4400" dirty="0">
              <a:latin typeface="NikoshBAN" panose="02000000000000000000" pitchFamily="2" charset="0"/>
              <a:cs typeface="NikoshBAN" panose="02000000000000000000" pitchFamily="2" charset="0"/>
            </a:endParaRPr>
          </a:p>
        </p:txBody>
      </p:sp>
      <p:sp>
        <p:nvSpPr>
          <p:cNvPr id="11" name="Rectangle 10"/>
          <p:cNvSpPr/>
          <p:nvPr/>
        </p:nvSpPr>
        <p:spPr>
          <a:xfrm>
            <a:off x="7293429" y="5795554"/>
            <a:ext cx="4898571"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BD" sz="5400" dirty="0">
                <a:latin typeface="NikoshBAN" panose="02000000000000000000" pitchFamily="2" charset="0"/>
                <a:cs typeface="NikoshBAN" panose="02000000000000000000" pitchFamily="2" charset="0"/>
              </a:rPr>
              <a:t>নকশিকাঁথা</a:t>
            </a:r>
            <a:endParaRPr lang="en-US" sz="5400" dirty="0">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186"/>
            <a:ext cx="5055326" cy="498035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6955" y="970870"/>
            <a:ext cx="7155045" cy="4737599"/>
          </a:xfrm>
          <a:prstGeom prst="rect">
            <a:avLst/>
          </a:prstGeom>
        </p:spPr>
      </p:pic>
    </p:spTree>
    <p:extLst>
      <p:ext uri="{BB962C8B-B14F-4D97-AF65-F5344CB8AC3E}">
        <p14:creationId xmlns:p14="http://schemas.microsoft.com/office/powerpoint/2010/main" val="115256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
            <a:ext cx="12192000" cy="75764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800" dirty="0" smtClean="0">
                <a:latin typeface="NikoshBAN" panose="02000000000000000000" pitchFamily="2" charset="0"/>
                <a:cs typeface="NikoshBAN" panose="02000000000000000000" pitchFamily="2" charset="0"/>
              </a:rPr>
              <a:t>                      </a:t>
            </a:r>
            <a:r>
              <a:rPr lang="bn-BD" sz="4800" dirty="0" smtClean="0">
                <a:latin typeface="NikoshBAN" panose="02000000000000000000" pitchFamily="2" charset="0"/>
                <a:cs typeface="NikoshBAN" panose="02000000000000000000" pitchFamily="2" charset="0"/>
              </a:rPr>
              <a:t>বিভিন্ন </a:t>
            </a:r>
            <a:r>
              <a:rPr lang="bn-BD" sz="4800" dirty="0">
                <a:latin typeface="NikoshBAN" panose="02000000000000000000" pitchFamily="2" charset="0"/>
                <a:cs typeface="NikoshBAN" panose="02000000000000000000" pitchFamily="2" charset="0"/>
              </a:rPr>
              <a:t>ধরণের </a:t>
            </a:r>
            <a:r>
              <a:rPr lang="bn-BD" sz="4800" dirty="0" smtClean="0">
                <a:latin typeface="NikoshBAN" panose="02000000000000000000" pitchFamily="2" charset="0"/>
                <a:cs typeface="NikoshBAN" panose="02000000000000000000" pitchFamily="2" charset="0"/>
              </a:rPr>
              <a:t>কুটিরশিল্প-</a:t>
            </a:r>
            <a:r>
              <a:rPr lang="en-US" sz="4800" dirty="0" smtClean="0">
                <a:latin typeface="NikoshBAN" panose="02000000000000000000" pitchFamily="2" charset="0"/>
                <a:cs typeface="NikoshBAN" panose="02000000000000000000" pitchFamily="2" charset="0"/>
              </a:rPr>
              <a:t>--</a:t>
            </a:r>
            <a:endParaRPr lang="en-US" sz="4800" dirty="0">
              <a:latin typeface="NikoshBAN" panose="02000000000000000000" pitchFamily="2" charset="0"/>
              <a:cs typeface="NikoshBAN" panose="02000000000000000000" pitchFamily="2" charset="0"/>
            </a:endParaRPr>
          </a:p>
        </p:txBody>
      </p:sp>
      <p:sp>
        <p:nvSpPr>
          <p:cNvPr id="16" name="Rectangle 15"/>
          <p:cNvSpPr/>
          <p:nvPr/>
        </p:nvSpPr>
        <p:spPr>
          <a:xfrm>
            <a:off x="1528355" y="3200400"/>
            <a:ext cx="1345474" cy="4702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bn-BD" sz="3200" dirty="0">
                <a:latin typeface="NikoshBAN" panose="02000000000000000000" pitchFamily="2" charset="0"/>
                <a:cs typeface="NikoshBAN" panose="02000000000000000000" pitchFamily="2" charset="0"/>
              </a:rPr>
              <a:t>বেত শিল্প</a:t>
            </a:r>
            <a:endParaRPr lang="en-US" sz="3200" dirty="0">
              <a:latin typeface="NikoshBAN" panose="02000000000000000000" pitchFamily="2" charset="0"/>
              <a:cs typeface="NikoshBAN" panose="02000000000000000000" pitchFamily="2"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13163"/>
            <a:ext cx="4167051" cy="2282734"/>
          </a:xfrm>
          <a:prstGeom prst="rect">
            <a:avLst/>
          </a:prstGeom>
        </p:spPr>
      </p:pic>
      <p:sp>
        <p:nvSpPr>
          <p:cNvPr id="18" name="Rectangle 17"/>
          <p:cNvSpPr/>
          <p:nvPr/>
        </p:nvSpPr>
        <p:spPr>
          <a:xfrm>
            <a:off x="4245429" y="3174275"/>
            <a:ext cx="3605348" cy="5225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কাঠ </a:t>
            </a:r>
            <a:r>
              <a:rPr lang="bn-BD" sz="3600" dirty="0">
                <a:latin typeface="NikoshBAN" panose="02000000000000000000" pitchFamily="2" charset="0"/>
                <a:cs typeface="NikoshBAN" panose="02000000000000000000" pitchFamily="2" charset="0"/>
              </a:rPr>
              <a:t>শিল্প</a:t>
            </a:r>
            <a:endParaRPr lang="en-US" sz="3600" dirty="0">
              <a:latin typeface="NikoshBAN" panose="02000000000000000000" pitchFamily="2" charset="0"/>
              <a:cs typeface="NikoshBAN" panose="02000000000000000000" pitchFamily="2" charset="0"/>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6614" y="848678"/>
            <a:ext cx="4021727" cy="2364785"/>
          </a:xfrm>
          <a:prstGeom prst="rect">
            <a:avLst/>
          </a:prstGeom>
        </p:spPr>
      </p:pic>
      <p:sp>
        <p:nvSpPr>
          <p:cNvPr id="21" name="Rectangle 20"/>
          <p:cNvSpPr/>
          <p:nvPr/>
        </p:nvSpPr>
        <p:spPr>
          <a:xfrm>
            <a:off x="8438606" y="3161211"/>
            <a:ext cx="3357154" cy="56170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বাঁশ </a:t>
            </a:r>
            <a:r>
              <a:rPr lang="bn-BD" sz="3600" dirty="0">
                <a:latin typeface="NikoshBAN" panose="02000000000000000000" pitchFamily="2" charset="0"/>
                <a:cs typeface="NikoshBAN" panose="02000000000000000000" pitchFamily="2" charset="0"/>
              </a:rPr>
              <a:t>শিল্প</a:t>
            </a:r>
            <a:endParaRPr lang="en-US" sz="3600" dirty="0">
              <a:latin typeface="NikoshBAN" panose="02000000000000000000" pitchFamily="2" charset="0"/>
              <a:cs typeface="NikoshBAN" panose="02000000000000000000" pitchFamily="2" charset="0"/>
            </a:endParaRPr>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7586" y="808264"/>
            <a:ext cx="4294414" cy="2366010"/>
          </a:xfrm>
          <a:prstGeom prst="rect">
            <a:avLst/>
          </a:prstGeom>
        </p:spPr>
      </p:pic>
      <p:sp>
        <p:nvSpPr>
          <p:cNvPr id="23" name="Rectangle 22"/>
          <p:cNvSpPr/>
          <p:nvPr/>
        </p:nvSpPr>
        <p:spPr>
          <a:xfrm>
            <a:off x="4650377" y="6244045"/>
            <a:ext cx="2259874" cy="41801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তাঁত </a:t>
            </a:r>
            <a:r>
              <a:rPr lang="bn-BD" sz="3600" dirty="0">
                <a:latin typeface="NikoshBAN" panose="02000000000000000000" pitchFamily="2" charset="0"/>
                <a:cs typeface="NikoshBAN" panose="02000000000000000000" pitchFamily="2" charset="0"/>
              </a:rPr>
              <a:t>শিল্প</a:t>
            </a:r>
            <a:endParaRPr lang="en-US" sz="3600" dirty="0">
              <a:latin typeface="NikoshBAN" panose="02000000000000000000" pitchFamily="2" charset="0"/>
              <a:cs typeface="NikoshBAN" panose="02000000000000000000" pitchFamily="2" charset="0"/>
            </a:endParaRPr>
          </a:p>
        </p:txBody>
      </p:sp>
      <p:sp>
        <p:nvSpPr>
          <p:cNvPr id="24" name="Rectangle 23"/>
          <p:cNvSpPr/>
          <p:nvPr/>
        </p:nvSpPr>
        <p:spPr>
          <a:xfrm>
            <a:off x="91440" y="6230983"/>
            <a:ext cx="2373085" cy="62701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মৃৎশিল্প</a:t>
            </a:r>
            <a:endParaRPr lang="en-US" sz="3600" dirty="0">
              <a:latin typeface="NikoshBAN" panose="02000000000000000000" pitchFamily="2" charset="0"/>
              <a:cs typeface="NikoshBAN" panose="02000000000000000000" pitchFamily="2" charset="0"/>
            </a:endParaRPr>
          </a:p>
        </p:txBody>
      </p:sp>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778430"/>
            <a:ext cx="4232366" cy="2465615"/>
          </a:xfrm>
          <a:prstGeom prst="rect">
            <a:avLst/>
          </a:prstGeom>
        </p:spPr>
      </p:pic>
      <p:sp>
        <p:nvSpPr>
          <p:cNvPr id="26" name="Rectangle 25"/>
          <p:cNvSpPr/>
          <p:nvPr/>
        </p:nvSpPr>
        <p:spPr>
          <a:xfrm>
            <a:off x="8695509" y="6278879"/>
            <a:ext cx="2259874" cy="41801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পাট</a:t>
            </a:r>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শিল্প</a:t>
            </a:r>
            <a:endParaRPr lang="en-US" sz="3600" dirty="0">
              <a:latin typeface="NikoshBAN" panose="02000000000000000000" pitchFamily="2" charset="0"/>
              <a:cs typeface="NikoshBAN" panose="02000000000000000000" pitchFamily="2" charset="0"/>
            </a:endParaRPr>
          </a:p>
        </p:txBody>
      </p:sp>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85148" y="3768905"/>
            <a:ext cx="4070578" cy="2462077"/>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91376" y="3769042"/>
            <a:ext cx="3900624" cy="2448878"/>
          </a:xfrm>
          <a:prstGeom prst="rect">
            <a:avLst/>
          </a:prstGeom>
        </p:spPr>
      </p:pic>
    </p:spTree>
    <p:extLst>
      <p:ext uri="{BB962C8B-B14F-4D97-AF65-F5344CB8AC3E}">
        <p14:creationId xmlns:p14="http://schemas.microsoft.com/office/powerpoint/2010/main" val="304799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heel(1)">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2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2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1000" fill="hold"/>
                                        <p:tgtEl>
                                          <p:spTgt spid="21"/>
                                        </p:tgtEl>
                                        <p:attrNameLst>
                                          <p:attrName>ppt_w</p:attrName>
                                        </p:attrNameLst>
                                      </p:cBhvr>
                                      <p:tavLst>
                                        <p:tav tm="0">
                                          <p:val>
                                            <p:fltVal val="0"/>
                                          </p:val>
                                        </p:tav>
                                        <p:tav tm="100000">
                                          <p:val>
                                            <p:strVal val="#ppt_w"/>
                                          </p:val>
                                        </p:tav>
                                      </p:tavLst>
                                    </p:anim>
                                    <p:anim calcmode="lin" valueType="num">
                                      <p:cBhvr>
                                        <p:cTn id="61" dur="1000" fill="hold"/>
                                        <p:tgtEl>
                                          <p:spTgt spid="21"/>
                                        </p:tgtEl>
                                        <p:attrNameLst>
                                          <p:attrName>ppt_h</p:attrName>
                                        </p:attrNameLst>
                                      </p:cBhvr>
                                      <p:tavLst>
                                        <p:tav tm="0">
                                          <p:val>
                                            <p:fltVal val="0"/>
                                          </p:val>
                                        </p:tav>
                                        <p:tav tm="100000">
                                          <p:val>
                                            <p:strVal val="#ppt_h"/>
                                          </p:val>
                                        </p:tav>
                                      </p:tavLst>
                                    </p:anim>
                                    <p:anim calcmode="lin" valueType="num">
                                      <p:cBhvr>
                                        <p:cTn id="62" dur="1000" fill="hold"/>
                                        <p:tgtEl>
                                          <p:spTgt spid="21"/>
                                        </p:tgtEl>
                                        <p:attrNameLst>
                                          <p:attrName>style.rotation</p:attrName>
                                        </p:attrNameLst>
                                      </p:cBhvr>
                                      <p:tavLst>
                                        <p:tav tm="0">
                                          <p:val>
                                            <p:fltVal val="90"/>
                                          </p:val>
                                        </p:tav>
                                        <p:tav tm="100000">
                                          <p:val>
                                            <p:fltVal val="0"/>
                                          </p:val>
                                        </p:tav>
                                      </p:tavLst>
                                    </p:anim>
                                    <p:animEffect transition="in" filter="fade">
                                      <p:cBhvr>
                                        <p:cTn id="63" dur="10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500" fill="hold"/>
                                        <p:tgtEl>
                                          <p:spTgt spid="24"/>
                                        </p:tgtEl>
                                        <p:attrNameLst>
                                          <p:attrName>ppt_x</p:attrName>
                                        </p:attrNameLst>
                                      </p:cBhvr>
                                      <p:tavLst>
                                        <p:tav tm="0">
                                          <p:val>
                                            <p:strVal val="#ppt_x"/>
                                          </p:val>
                                        </p:tav>
                                        <p:tav tm="100000">
                                          <p:val>
                                            <p:strVal val="#ppt_x"/>
                                          </p:val>
                                        </p:tav>
                                      </p:tavLst>
                                    </p:anim>
                                    <p:anim calcmode="lin" valueType="num">
                                      <p:cBhvr additive="base">
                                        <p:cTn id="6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anim calcmode="lin" valueType="num">
                                      <p:cBhvr>
                                        <p:cTn id="75" dur="1000" fill="hold"/>
                                        <p:tgtEl>
                                          <p:spTgt spid="23"/>
                                        </p:tgtEl>
                                        <p:attrNameLst>
                                          <p:attrName>ppt_x</p:attrName>
                                        </p:attrNameLst>
                                      </p:cBhvr>
                                      <p:tavLst>
                                        <p:tav tm="0">
                                          <p:val>
                                            <p:strVal val="#ppt_x"/>
                                          </p:val>
                                        </p:tav>
                                        <p:tav tm="100000">
                                          <p:val>
                                            <p:strVal val="#ppt_x"/>
                                          </p:val>
                                        </p:tav>
                                      </p:tavLst>
                                    </p:anim>
                                    <p:anim calcmode="lin" valueType="num">
                                      <p:cBhvr>
                                        <p:cTn id="7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ppt_x"/>
                                          </p:val>
                                        </p:tav>
                                        <p:tav tm="100000">
                                          <p:val>
                                            <p:strVal val="#ppt_x"/>
                                          </p:val>
                                        </p:tav>
                                      </p:tavLst>
                                    </p:anim>
                                    <p:anim calcmode="lin" valueType="num">
                                      <p:cBhvr additive="base">
                                        <p:cTn id="8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21" grpId="0" animBg="1"/>
      <p:bldP spid="23" grpId="0" animBg="1"/>
      <p:bldP spid="24"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7A600F-B661-4D9A-B84C-119D6BD87C6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509642" y="619656"/>
            <a:ext cx="5458378" cy="4461796"/>
          </a:xfrm>
          <a:prstGeom prst="rect">
            <a:avLst/>
          </a:prstGeom>
          <a:ln w="28575">
            <a:solidFill>
              <a:schemeClr val="tx1"/>
            </a:solidFill>
          </a:ln>
        </p:spPr>
      </p:pic>
      <p:sp>
        <p:nvSpPr>
          <p:cNvPr id="7" name="Rectangle 6"/>
          <p:cNvSpPr/>
          <p:nvPr/>
        </p:nvSpPr>
        <p:spPr>
          <a:xfrm>
            <a:off x="0" y="5159829"/>
            <a:ext cx="12192000" cy="16981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err="1" smtClean="0">
                <a:latin typeface="NikoshBAN" panose="02000000000000000000" pitchFamily="2" charset="0"/>
                <a:cs typeface="NikoshBAN" panose="02000000000000000000" pitchFamily="2" charset="0"/>
              </a:rPr>
              <a:t>প্রথমে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ঢাকাই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মসলিনের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কথা</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ঢাকা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শহরের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অদূরে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ডেমরা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এলাকার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তাঁতিদের</a:t>
            </a:r>
            <a:r>
              <a:rPr lang="en-US" sz="2800" dirty="0" smtClean="0">
                <a:latin typeface="NikoshBAN" panose="02000000000000000000" pitchFamily="2" charset="0"/>
                <a:cs typeface="NikoshBAN" panose="02000000000000000000" pitchFamily="2" charset="0"/>
              </a:rPr>
              <a:t> এ </a:t>
            </a:r>
            <a:r>
              <a:rPr lang="en-US" sz="2800" dirty="0" err="1" smtClean="0">
                <a:latin typeface="NikoshBAN" panose="02000000000000000000" pitchFamily="2" charset="0"/>
                <a:cs typeface="NikoshBAN" panose="02000000000000000000" pitchFamily="2" charset="0"/>
              </a:rPr>
              <a:t>অমূল্য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সৃষ্টি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এককালে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দুনিয়া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প্রবল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আলোড়ন</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ঢাকার মসলি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তৎকালীন</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মোগল বাদশাদের </a:t>
            </a:r>
            <a:r>
              <a:rPr lang="bn-BD" sz="2800" dirty="0">
                <a:latin typeface="NikoshBAN" panose="02000000000000000000" pitchFamily="2" charset="0"/>
                <a:cs typeface="NikoshBAN" panose="02000000000000000000" pitchFamily="2" charset="0"/>
              </a:rPr>
              <a:t>বিলাসের বস্তু ছিল।মসলিন কাপড় এত সূক্ষ্ম সুতা দিয়ে বোনা হতো যে, ছোট্ট একটি আংটির ভেতর দিয়ে কয়েকশ গজ মসলিন কাপড় প্রবেশ করিয়ে দেওয়া সম্ভব ছিল।</a:t>
            </a:r>
            <a:endParaRPr lang="en-US" sz="28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299"/>
            <a:ext cx="6518366" cy="4519341"/>
          </a:xfrm>
          <a:prstGeom prst="rect">
            <a:avLst/>
          </a:prstGeom>
        </p:spPr>
      </p:pic>
      <p:sp>
        <p:nvSpPr>
          <p:cNvPr id="6" name="Rectangle 5"/>
          <p:cNvSpPr/>
          <p:nvPr/>
        </p:nvSpPr>
        <p:spPr>
          <a:xfrm>
            <a:off x="0" y="-26125"/>
            <a:ext cx="12192000" cy="6531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600" dirty="0" smtClean="0"/>
              <a:t>পাঠ-বিশ্লেষণ</a:t>
            </a:r>
            <a:r>
              <a:rPr lang="bn-IN" dirty="0" smtClean="0"/>
              <a:t>  </a:t>
            </a:r>
            <a:endParaRPr lang="en-US" dirty="0"/>
          </a:p>
        </p:txBody>
      </p:sp>
    </p:spTree>
    <p:extLst>
      <p:ext uri="{BB962C8B-B14F-4D97-AF65-F5344CB8AC3E}">
        <p14:creationId xmlns:p14="http://schemas.microsoft.com/office/powerpoint/2010/main" val="1004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27017"/>
            <a:ext cx="4585063" cy="442259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2746" y="591094"/>
            <a:ext cx="4555127" cy="450341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4067" y="558709"/>
            <a:ext cx="3057933" cy="4509680"/>
          </a:xfrm>
          <a:prstGeom prst="rect">
            <a:avLst/>
          </a:prstGeom>
        </p:spPr>
      </p:pic>
      <p:sp>
        <p:nvSpPr>
          <p:cNvPr id="2" name="Rectangle 1"/>
          <p:cNvSpPr/>
          <p:nvPr/>
        </p:nvSpPr>
        <p:spPr>
          <a:xfrm>
            <a:off x="0" y="5068388"/>
            <a:ext cx="12192000" cy="17896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শুধু</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কারিগরি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দক্ষতায়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নয়</a:t>
            </a:r>
            <a:r>
              <a:rPr lang="en-US" sz="2800" dirty="0" smtClean="0">
                <a:latin typeface="NikoshBAN" panose="02000000000000000000" pitchFamily="2" charset="0"/>
                <a:cs typeface="NikoshBAN" panose="02000000000000000000" pitchFamily="2" charset="0"/>
              </a:rPr>
              <a:t>, এ </a:t>
            </a:r>
            <a:r>
              <a:rPr lang="en-US" sz="2800" dirty="0" err="1" smtClean="0">
                <a:latin typeface="NikoshBAN" panose="02000000000000000000" pitchFamily="2" charset="0"/>
                <a:cs typeface="NikoshBAN" panose="02000000000000000000" pitchFamily="2" charset="0"/>
              </a:rPr>
              <a:t>ধরনের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কাপড়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বুনবার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জন্য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শিল্পী</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থাকাও</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প্রয়োজন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মসলিন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তবে</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মসলিন </a:t>
            </a:r>
            <a:r>
              <a:rPr lang="bn-BD" sz="2800" dirty="0">
                <a:latin typeface="NikoshBAN" panose="02000000000000000000" pitchFamily="2" charset="0"/>
                <a:cs typeface="NikoshBAN" panose="02000000000000000000" pitchFamily="2" charset="0"/>
              </a:rPr>
              <a:t>শাড়ি যারা বুনত, তাদের বংশধররা যুগ যুগ ধরে  এ শিল্পধারা বহন করে আসছে বলে জামদানি শাড়ি আমরা আজও দেখতে পাই।বর্তমান যুগে জামদানি শাড়ি দেশে-বিদেশে শুধু পরিচিতই নয়,গর্বের বস্তু।</a:t>
            </a:r>
            <a:endParaRPr lang="en-US" sz="2800" dirty="0">
              <a:latin typeface="NikoshBAN" panose="02000000000000000000" pitchFamily="2" charset="0"/>
              <a:cs typeface="NikoshBAN" panose="02000000000000000000" pitchFamily="2" charset="0"/>
            </a:endParaRPr>
          </a:p>
        </p:txBody>
      </p:sp>
      <p:sp>
        <p:nvSpPr>
          <p:cNvPr id="6" name="Rectangle 5"/>
          <p:cNvSpPr/>
          <p:nvPr/>
        </p:nvSpPr>
        <p:spPr>
          <a:xfrm>
            <a:off x="0" y="-26125"/>
            <a:ext cx="12192000" cy="6531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600" dirty="0" smtClean="0"/>
              <a:t>পাঠ-বিশ্লেষণ</a:t>
            </a:r>
            <a:r>
              <a:rPr lang="bn-IN" dirty="0" smtClean="0"/>
              <a:t>  </a:t>
            </a:r>
            <a:endParaRPr lang="en-US" dirty="0"/>
          </a:p>
        </p:txBody>
      </p:sp>
    </p:spTree>
    <p:extLst>
      <p:ext uri="{BB962C8B-B14F-4D97-AF65-F5344CB8AC3E}">
        <p14:creationId xmlns:p14="http://schemas.microsoft.com/office/powerpoint/2010/main" val="310950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2842BFE-FF29-40E4-B93D-8A3B8B04417B}"/>
              </a:ext>
            </a:extLst>
          </p:cNvPr>
          <p:cNvSpPr txBox="1"/>
          <p:nvPr/>
        </p:nvSpPr>
        <p:spPr>
          <a:xfrm>
            <a:off x="0" y="4795897"/>
            <a:ext cx="11805931" cy="2246769"/>
          </a:xfrm>
          <a:prstGeom prst="rect">
            <a:avLst/>
          </a:prstGeom>
          <a:noFill/>
          <a:ln w="28575">
            <a:solidFill>
              <a:schemeClr val="tx1"/>
            </a:solidFill>
          </a:ln>
        </p:spPr>
        <p:txBody>
          <a:bodyPr wrap="square" rtlCol="0">
            <a:spAutoFit/>
          </a:bodyPr>
          <a:lstStyle/>
          <a:p>
            <a:r>
              <a:rPr lang="en-US" sz="2800" dirty="0" err="1" smtClean="0">
                <a:latin typeface="NikoshBAN" panose="02000000000000000000" pitchFamily="2" charset="0"/>
                <a:cs typeface="NikoshBAN" panose="02000000000000000000" pitchFamily="2" charset="0"/>
              </a:rPr>
              <a:t>কুমিল্লা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নোয়াখালি</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চট্টগ্রামে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প্রস্তুত</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খাদি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খদ্দরের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সমাদর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শুধু</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গ্রামজীবনেই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শহরের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আধুনিক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সমাজেও</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যথেষ্ট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রয়েছে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খাদি</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কাপড়ের </a:t>
            </a:r>
            <a:r>
              <a:rPr lang="bn-BD" sz="2800" dirty="0">
                <a:latin typeface="NikoshBAN" panose="02000000000000000000" pitchFamily="2" charset="0"/>
                <a:cs typeface="NikoshBAN" panose="02000000000000000000" pitchFamily="2" charset="0"/>
              </a:rPr>
              <a:t>বিশেষত্ব হচ্ছে, এর সবটাই হাতে প্রস্তুত।তুলা থেকে হাতে সুতা কাটা হয়।গ্রামবাসীরা অবসর সময়ে সুতা কাটে।এদের বলা হয় কাটুনি। গ্রামে বাড়ির আশেপাশে তুলার গাছ লাগানোর রীতি আছে।সেই গাছের তুলা দিয়ে সুতা কাটা ও হস্ত চালিত তাঁতে এসব সুতায় যে কাপড় প্রস্তুত করা হয়,সেই কাপড়ই খাদি বা প্রকৃত খদ্দর।</a:t>
            </a:r>
            <a:endParaRPr lang="en-US" sz="28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92331"/>
            <a:ext cx="6348549" cy="424542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6232" y="718457"/>
            <a:ext cx="5865767" cy="4062549"/>
          </a:xfrm>
          <a:prstGeom prst="rect">
            <a:avLst/>
          </a:prstGeom>
        </p:spPr>
      </p:pic>
      <p:sp>
        <p:nvSpPr>
          <p:cNvPr id="5" name="Rectangle 4"/>
          <p:cNvSpPr/>
          <p:nvPr/>
        </p:nvSpPr>
        <p:spPr>
          <a:xfrm>
            <a:off x="0" y="-26125"/>
            <a:ext cx="12192000" cy="7184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600" dirty="0" smtClean="0"/>
              <a:t>পাঠ-বিশ্লেষণ</a:t>
            </a:r>
            <a:r>
              <a:rPr lang="bn-IN" dirty="0" smtClean="0"/>
              <a:t>  </a:t>
            </a:r>
            <a:endParaRPr lang="en-US" dirty="0"/>
          </a:p>
        </p:txBody>
      </p:sp>
    </p:spTree>
    <p:extLst>
      <p:ext uri="{BB962C8B-B14F-4D97-AF65-F5344CB8AC3E}">
        <p14:creationId xmlns:p14="http://schemas.microsoft.com/office/powerpoint/2010/main" val="123524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2629" y="1110342"/>
            <a:ext cx="3474720" cy="3801291"/>
          </a:xfrm>
          <a:prstGeom prst="rect">
            <a:avLst/>
          </a:prstGeom>
          <a:ln>
            <a:noFill/>
          </a:ln>
          <a:effectLst>
            <a:outerShdw blurRad="190500" algn="tl" rotWithShape="0">
              <a:srgbClr val="000000">
                <a:alpha val="70000"/>
              </a:srgbClr>
            </a:outerShdw>
          </a:effectLst>
        </p:spPr>
      </p:pic>
      <p:sp>
        <p:nvSpPr>
          <p:cNvPr id="6" name="Rectangle 5"/>
          <p:cNvSpPr/>
          <p:nvPr/>
        </p:nvSpPr>
        <p:spPr>
          <a:xfrm>
            <a:off x="0" y="0"/>
            <a:ext cx="12192000" cy="116259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dirty="0" err="1" smtClean="0">
                <a:solidFill>
                  <a:schemeClr val="tx1"/>
                </a:solidFill>
                <a:latin typeface="NikoshBAN" panose="02000000000000000000" pitchFamily="2" charset="0"/>
                <a:cs typeface="NikoshBAN" panose="02000000000000000000" pitchFamily="2" charset="0"/>
              </a:rPr>
              <a:t>পরিচিতি</a:t>
            </a:r>
            <a:r>
              <a:rPr lang="en-US" dirty="0" smtClean="0"/>
              <a:t>   </a:t>
            </a:r>
            <a:endParaRPr lang="en-US" dirty="0"/>
          </a:p>
        </p:txBody>
      </p:sp>
      <p:sp>
        <p:nvSpPr>
          <p:cNvPr id="7" name="Rectangle 6"/>
          <p:cNvSpPr/>
          <p:nvPr/>
        </p:nvSpPr>
        <p:spPr>
          <a:xfrm>
            <a:off x="8177349" y="2272937"/>
            <a:ext cx="4014651" cy="259950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নিমাই চন্দ্র মন্ডল,</a:t>
            </a:r>
          </a:p>
          <a:p>
            <a:pPr algn="ctr"/>
            <a:r>
              <a:rPr lang="bn-IN" sz="2800" dirty="0" smtClean="0">
                <a:solidFill>
                  <a:schemeClr val="tx1"/>
                </a:solidFill>
                <a:latin typeface="NikoshBAN" panose="02000000000000000000" pitchFamily="2" charset="0"/>
                <a:cs typeface="NikoshBAN" panose="02000000000000000000" pitchFamily="2" charset="0"/>
              </a:rPr>
              <a:t>সহকারী শিক্ষক,</a:t>
            </a:r>
          </a:p>
          <a:p>
            <a:pPr algn="ctr"/>
            <a:r>
              <a:rPr lang="bn-IN" sz="2800" dirty="0" smtClean="0">
                <a:solidFill>
                  <a:schemeClr val="tx1"/>
                </a:solidFill>
                <a:latin typeface="NikoshBAN" panose="02000000000000000000" pitchFamily="2" charset="0"/>
                <a:cs typeface="NikoshBAN" panose="02000000000000000000" pitchFamily="2" charset="0"/>
              </a:rPr>
              <a:t>পলাশী মাধ্যমিক বিদ্যালয়,</a:t>
            </a:r>
          </a:p>
          <a:p>
            <a:pPr algn="ctr"/>
            <a:r>
              <a:rPr lang="bn-IN" sz="2800" dirty="0" smtClean="0">
                <a:solidFill>
                  <a:schemeClr val="tx1"/>
                </a:solidFill>
                <a:latin typeface="NikoshBAN" panose="02000000000000000000" pitchFamily="2" charset="0"/>
                <a:cs typeface="NikoshBAN" panose="02000000000000000000" pitchFamily="2" charset="0"/>
              </a:rPr>
              <a:t>রোহিতা, মনিরামপুর,</a:t>
            </a:r>
          </a:p>
          <a:p>
            <a:pPr algn="ctr"/>
            <a:r>
              <a:rPr lang="bn-IN" sz="2800" dirty="0" smtClean="0">
                <a:solidFill>
                  <a:schemeClr val="tx1"/>
                </a:solidFill>
                <a:latin typeface="NikoshBAN" panose="02000000000000000000" pitchFamily="2" charset="0"/>
                <a:cs typeface="NikoshBAN" panose="02000000000000000000" pitchFamily="2" charset="0"/>
              </a:rPr>
              <a:t>যশোর ।            </a:t>
            </a:r>
            <a:endParaRPr lang="en-US" sz="28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1" y="2495006"/>
            <a:ext cx="4715689" cy="231212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শ্রেণি : </a:t>
            </a:r>
            <a:r>
              <a:rPr lang="en-US" sz="2800" dirty="0" err="1" smtClean="0">
                <a:solidFill>
                  <a:schemeClr val="tx1"/>
                </a:solidFill>
                <a:latin typeface="NikoshBAN" panose="02000000000000000000" pitchFamily="2" charset="0"/>
                <a:cs typeface="NikoshBAN" panose="02000000000000000000" pitchFamily="2" charset="0"/>
              </a:rPr>
              <a:t>অষ্টম</a:t>
            </a:r>
            <a:r>
              <a:rPr lang="en-US" sz="2800" dirty="0" smtClean="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a:t>
            </a:r>
          </a:p>
          <a:p>
            <a:pPr algn="ctr"/>
            <a:r>
              <a:rPr lang="bn-IN" sz="2800" dirty="0" smtClean="0">
                <a:solidFill>
                  <a:schemeClr val="tx1"/>
                </a:solidFill>
                <a:latin typeface="NikoshBAN" panose="02000000000000000000" pitchFamily="2" charset="0"/>
                <a:cs typeface="NikoshBAN" panose="02000000000000000000" pitchFamily="2" charset="0"/>
              </a:rPr>
              <a:t>বিষয় : বাংলা প্রথম পত্র,</a:t>
            </a:r>
          </a:p>
          <a:p>
            <a:pPr algn="ctr"/>
            <a:r>
              <a:rPr lang="bn-IN" sz="2800" dirty="0" smtClean="0">
                <a:solidFill>
                  <a:schemeClr val="tx1"/>
                </a:solidFill>
                <a:latin typeface="NikoshBAN" panose="02000000000000000000" pitchFamily="2" charset="0"/>
                <a:cs typeface="NikoshBAN" panose="02000000000000000000" pitchFamily="2" charset="0"/>
              </a:rPr>
              <a:t>সময় : ৫</a:t>
            </a:r>
            <a:r>
              <a:rPr lang="en-US" sz="2800" dirty="0">
                <a:solidFill>
                  <a:schemeClr val="tx1"/>
                </a:solidFill>
                <a:latin typeface="NikoshBAN" panose="02000000000000000000" pitchFamily="2" charset="0"/>
                <a:cs typeface="NikoshBAN" panose="02000000000000000000" pitchFamily="2" charset="0"/>
              </a:rPr>
              <a:t>০</a:t>
            </a:r>
            <a:r>
              <a:rPr lang="bn-IN" sz="2800" dirty="0" smtClean="0">
                <a:solidFill>
                  <a:schemeClr val="tx1"/>
                </a:solidFill>
                <a:latin typeface="NikoshBAN" panose="02000000000000000000" pitchFamily="2" charset="0"/>
                <a:cs typeface="NikoshBAN" panose="02000000000000000000" pitchFamily="2" charset="0"/>
              </a:rPr>
              <a:t> মিনিট,</a:t>
            </a:r>
          </a:p>
          <a:p>
            <a:pPr algn="ctr"/>
            <a:r>
              <a:rPr lang="bn-IN" sz="2800" dirty="0" smtClean="0">
                <a:solidFill>
                  <a:schemeClr val="tx1"/>
                </a:solidFill>
                <a:latin typeface="NikoshBAN" panose="02000000000000000000" pitchFamily="2" charset="0"/>
                <a:cs typeface="NikoshBAN" panose="02000000000000000000" pitchFamily="2" charset="0"/>
              </a:rPr>
              <a:t>তারিখ : </a:t>
            </a:r>
            <a:r>
              <a:rPr lang="en-US" sz="2800" smtClean="0">
                <a:solidFill>
                  <a:schemeClr val="tx1"/>
                </a:solidFill>
                <a:latin typeface="NikoshBAN" panose="02000000000000000000" pitchFamily="2" charset="0"/>
                <a:cs typeface="NikoshBAN" panose="02000000000000000000" pitchFamily="2" charset="0"/>
              </a:rPr>
              <a:t>১৮</a:t>
            </a:r>
            <a:r>
              <a:rPr lang="bn-IN" sz="2800" smtClean="0">
                <a:solidFill>
                  <a:schemeClr val="tx1"/>
                </a:solidFill>
                <a:latin typeface="NikoshBAN" panose="02000000000000000000" pitchFamily="2" charset="0"/>
                <a:cs typeface="NikoshBAN" panose="02000000000000000000" pitchFamily="2" charset="0"/>
              </a:rPr>
              <a:t>-</a:t>
            </a:r>
            <a:r>
              <a:rPr lang="en-US" sz="2800" dirty="0">
                <a:solidFill>
                  <a:schemeClr val="tx1"/>
                </a:solidFill>
                <a:latin typeface="NikoshBAN" panose="02000000000000000000" pitchFamily="2" charset="0"/>
                <a:cs typeface="NikoshBAN" panose="02000000000000000000" pitchFamily="2" charset="0"/>
              </a:rPr>
              <a:t>১</a:t>
            </a:r>
            <a:r>
              <a:rPr lang="bn-IN" sz="2800" dirty="0" smtClean="0">
                <a:solidFill>
                  <a:schemeClr val="tx1"/>
                </a:solidFill>
                <a:latin typeface="NikoshBAN" panose="02000000000000000000" pitchFamily="2" charset="0"/>
                <a:cs typeface="NikoshBAN" panose="02000000000000000000" pitchFamily="2" charset="0"/>
              </a:rPr>
              <a:t>-২০</a:t>
            </a:r>
            <a:r>
              <a:rPr lang="en-US" sz="2800" dirty="0" smtClean="0">
                <a:solidFill>
                  <a:schemeClr val="tx1"/>
                </a:solidFill>
                <a:latin typeface="NikoshBAN" panose="02000000000000000000" pitchFamily="2" charset="0"/>
                <a:cs typeface="NikoshBAN" panose="02000000000000000000" pitchFamily="2" charset="0"/>
              </a:rPr>
              <a:t>২১</a:t>
            </a:r>
            <a:r>
              <a:rPr lang="bn-IN" sz="2800" dirty="0" smtClean="0">
                <a:solidFill>
                  <a:schemeClr val="tx1"/>
                </a:solidFill>
                <a:latin typeface="NikoshBAN" panose="02000000000000000000" pitchFamily="2" charset="0"/>
                <a:cs typeface="NikoshBAN" panose="02000000000000000000" pitchFamily="2" charset="0"/>
              </a:rPr>
              <a:t> ।       </a:t>
            </a:r>
            <a:endParaRPr lang="en-US" sz="28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0" y="1097280"/>
            <a:ext cx="4702629" cy="138466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পাঠ-পরিচিতি</a:t>
            </a:r>
            <a:r>
              <a:rPr lang="bn-IN" sz="3200" dirty="0" smtClean="0"/>
              <a:t> </a:t>
            </a:r>
            <a:endParaRPr lang="en-US" sz="3200" dirty="0"/>
          </a:p>
        </p:txBody>
      </p:sp>
      <p:sp>
        <p:nvSpPr>
          <p:cNvPr id="10" name="Rectangle 9"/>
          <p:cNvSpPr/>
          <p:nvPr/>
        </p:nvSpPr>
        <p:spPr>
          <a:xfrm>
            <a:off x="8164287" y="1136469"/>
            <a:ext cx="4027714" cy="117130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শিক্ষক-পরিচিতি</a:t>
            </a:r>
            <a:r>
              <a:rPr lang="bn-IN" sz="3200" dirty="0" smtClean="0"/>
              <a:t>  </a:t>
            </a:r>
            <a:endParaRPr lang="en-US" sz="3200" dirty="0"/>
          </a:p>
        </p:txBody>
      </p:sp>
      <p:sp>
        <p:nvSpPr>
          <p:cNvPr id="11"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3835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DE56B5-D906-4E44-9A7A-C9788B10634F}"/>
              </a:ext>
            </a:extLst>
          </p:cNvPr>
          <p:cNvSpPr txBox="1"/>
          <p:nvPr/>
        </p:nvSpPr>
        <p:spPr>
          <a:xfrm>
            <a:off x="0" y="843677"/>
            <a:ext cx="12096205" cy="5170646"/>
          </a:xfrm>
          <a:prstGeom prst="rect">
            <a:avLst/>
          </a:prstGeom>
          <a:noFill/>
          <a:ln w="28575">
            <a:solidFill>
              <a:schemeClr val="tx1"/>
            </a:solidFill>
          </a:ln>
        </p:spPr>
        <p:txBody>
          <a:bodyPr wrap="square" rtlCol="0">
            <a:spAutoFit/>
          </a:bodyPr>
          <a:lstStyle/>
          <a:p>
            <a:pPr algn="just"/>
            <a:r>
              <a:rPr lang="as-IN" sz="2800" b="0" i="0" dirty="0" smtClean="0">
                <a:effectLst/>
                <a:latin typeface="NikoshBAN" panose="02000000000000000000" pitchFamily="2" charset="0"/>
                <a:cs typeface="NikoshBAN" panose="02000000000000000000" pitchFamily="2" charset="0"/>
              </a:rPr>
              <a:t> </a:t>
            </a:r>
            <a:r>
              <a:rPr lang="as-IN" sz="2400" b="0" i="0" dirty="0">
                <a:solidFill>
                  <a:srgbClr val="000000"/>
                </a:solidFill>
                <a:effectLst/>
                <a:latin typeface="NikoshBAN" panose="02000000000000000000" pitchFamily="2" charset="0"/>
                <a:cs typeface="NikoshBAN" panose="02000000000000000000" pitchFamily="2" charset="0"/>
              </a:rPr>
              <a:t>বাংলাদেশের অর্থনীতিতে কুটির শিল্প গুরুত্বপূর্ণ ভূমিকা পালন করে। কুটির শিল্পের গুরুত্ব নিম্নরূপ:</a:t>
            </a:r>
            <a:endParaRPr lang="bn-BD" sz="2400" b="0" i="0" dirty="0">
              <a:solidFill>
                <a:srgbClr val="000000"/>
              </a:solidFill>
              <a:effectLst/>
              <a:latin typeface="NikoshBAN" panose="02000000000000000000" pitchFamily="2" charset="0"/>
              <a:cs typeface="NikoshBAN" panose="02000000000000000000" pitchFamily="2" charset="0"/>
            </a:endParaRP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smtClean="0">
                <a:solidFill>
                  <a:srgbClr val="000000"/>
                </a:solidFill>
                <a:effectLst/>
                <a:latin typeface="NikoshBAN" panose="02000000000000000000" pitchFamily="2" charset="0"/>
                <a:cs typeface="NikoshBAN" panose="02000000000000000000" pitchFamily="2" charset="0"/>
              </a:rPr>
              <a:t>১.</a:t>
            </a:r>
            <a:r>
              <a:rPr lang="en-US" sz="2400" b="0" i="0" dirty="0" err="1" smtClean="0">
                <a:solidFill>
                  <a:srgbClr val="000000"/>
                </a:solidFill>
                <a:effectLst/>
                <a:latin typeface="NikoshBAN" panose="02000000000000000000" pitchFamily="2" charset="0"/>
                <a:cs typeface="NikoshBAN" panose="02000000000000000000" pitchFamily="2" charset="0"/>
              </a:rPr>
              <a:t>আমাদের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নিত্যব্যবহার্য</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অধিকাংশ</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জিনিসই</a:t>
            </a:r>
            <a:r>
              <a:rPr lang="en-US" sz="2400" b="0" i="0" dirty="0" smtClean="0">
                <a:solidFill>
                  <a:srgbClr val="000000"/>
                </a:solidFill>
                <a:effectLst/>
                <a:latin typeface="NikoshBAN" panose="02000000000000000000" pitchFamily="2" charset="0"/>
                <a:cs typeface="NikoshBAN" panose="02000000000000000000" pitchFamily="2" charset="0"/>
              </a:rPr>
              <a:t> এ </a:t>
            </a:r>
            <a:r>
              <a:rPr lang="en-US" sz="2400" b="0" i="0" dirty="0" err="1" smtClean="0">
                <a:solidFill>
                  <a:srgbClr val="000000"/>
                </a:solidFill>
                <a:effectLst/>
                <a:latin typeface="NikoshBAN" panose="02000000000000000000" pitchFamily="2" charset="0"/>
                <a:cs typeface="NikoshBAN" panose="02000000000000000000" pitchFamily="2" charset="0"/>
              </a:rPr>
              <a:t>কুটিরশিল্পের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ওপর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নির্ভরশীল</a:t>
            </a:r>
            <a:r>
              <a:rPr lang="en-US" sz="2400" b="0" i="0" dirty="0" smtClean="0">
                <a:solidFill>
                  <a:srgbClr val="000000"/>
                </a:solidFill>
                <a:effectLst/>
                <a:latin typeface="NikoshBAN" panose="02000000000000000000" pitchFamily="2" charset="0"/>
                <a:cs typeface="NikoshBAN" panose="02000000000000000000" pitchFamily="2" charset="0"/>
              </a:rPr>
              <a:t>।        </a:t>
            </a:r>
            <a:endParaRPr lang="bn-BD" sz="2400" b="0" i="0" dirty="0">
              <a:solidFill>
                <a:srgbClr val="000000"/>
              </a:solidFill>
              <a:effectLst/>
              <a:latin typeface="NikoshBAN" panose="02000000000000000000" pitchFamily="2" charset="0"/>
              <a:cs typeface="NikoshBAN" panose="02000000000000000000" pitchFamily="2" charset="0"/>
            </a:endParaRP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a:solidFill>
                  <a:srgbClr val="000000"/>
                </a:solidFill>
                <a:effectLst/>
                <a:latin typeface="NikoshBAN" panose="02000000000000000000" pitchFamily="2" charset="0"/>
                <a:cs typeface="NikoshBAN" panose="02000000000000000000" pitchFamily="2" charset="0"/>
              </a:rPr>
              <a:t>২. </a:t>
            </a:r>
            <a:r>
              <a:rPr lang="en-US" sz="2400" dirty="0" err="1" smtClean="0">
                <a:solidFill>
                  <a:srgbClr val="000000"/>
                </a:solidFill>
                <a:latin typeface="NikoshBAN" panose="02000000000000000000" pitchFamily="2" charset="0"/>
                <a:cs typeface="NikoshBAN" panose="02000000000000000000" pitchFamily="2" charset="0"/>
              </a:rPr>
              <a:t>শিল্পগুণ</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বিচারে</a:t>
            </a:r>
            <a:r>
              <a:rPr lang="en-US" sz="2400" dirty="0" smtClean="0">
                <a:solidFill>
                  <a:srgbClr val="000000"/>
                </a:solidFill>
                <a:latin typeface="NikoshBAN" panose="02000000000000000000" pitchFamily="2" charset="0"/>
                <a:cs typeface="NikoshBAN" panose="02000000000000000000" pitchFamily="2" charset="0"/>
              </a:rPr>
              <a:t> এ </a:t>
            </a:r>
            <a:r>
              <a:rPr lang="en-US" sz="2400" dirty="0" err="1" smtClean="0">
                <a:solidFill>
                  <a:srgbClr val="000000"/>
                </a:solidFill>
                <a:latin typeface="NikoshBAN" panose="02000000000000000000" pitchFamily="2" charset="0"/>
                <a:cs typeface="NikoshBAN" panose="02000000000000000000" pitchFamily="2" charset="0"/>
              </a:rPr>
              <a:t>ধরনের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শিল্পকে</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কুটির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শিল্পের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মধ্যে</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গণ্য</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করা</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যেতে</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পারে</a:t>
            </a:r>
            <a:r>
              <a:rPr lang="en-US" sz="2400" dirty="0" smtClean="0">
                <a:solidFill>
                  <a:srgbClr val="000000"/>
                </a:solidFill>
                <a:latin typeface="NikoshBAN" panose="02000000000000000000" pitchFamily="2" charset="0"/>
                <a:cs typeface="NikoshBAN" panose="02000000000000000000" pitchFamily="2" charset="0"/>
              </a:rPr>
              <a:t>।        </a:t>
            </a:r>
            <a:endParaRPr lang="as-IN" sz="2400" b="0" i="0" dirty="0">
              <a:solidFill>
                <a:srgbClr val="000000"/>
              </a:solidFill>
              <a:effectLst/>
              <a:latin typeface="NikoshBAN" panose="02000000000000000000" pitchFamily="2" charset="0"/>
              <a:cs typeface="NikoshBAN" panose="02000000000000000000" pitchFamily="2" charset="0"/>
            </a:endParaRP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a:solidFill>
                  <a:srgbClr val="000000"/>
                </a:solidFill>
                <a:effectLst/>
                <a:latin typeface="NikoshBAN" panose="02000000000000000000" pitchFamily="2" charset="0"/>
                <a:cs typeface="NikoshBAN" panose="02000000000000000000" pitchFamily="2" charset="0"/>
              </a:rPr>
              <a:t>৩. কুটির শিল্প বৈদেশিক মুদ্রা অর্জনে </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সরকারের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রাজস্ব</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বৃদ্ধি</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পায়</a:t>
            </a:r>
            <a:r>
              <a:rPr lang="en-US" sz="2400" b="0" i="0" dirty="0" smtClean="0">
                <a:solidFill>
                  <a:srgbClr val="000000"/>
                </a:solidFill>
                <a:effectLst/>
                <a:latin typeface="NikoshBAN" panose="02000000000000000000" pitchFamily="2" charset="0"/>
                <a:cs typeface="NikoshBAN" panose="02000000000000000000" pitchFamily="2" charset="0"/>
              </a:rPr>
              <a:t>।   </a:t>
            </a:r>
            <a:endParaRPr lang="as-IN" sz="2400" b="0" i="0" dirty="0">
              <a:solidFill>
                <a:srgbClr val="000000"/>
              </a:solidFill>
              <a:effectLst/>
              <a:latin typeface="NikoshBAN" panose="02000000000000000000" pitchFamily="2" charset="0"/>
              <a:cs typeface="NikoshBAN" panose="02000000000000000000" pitchFamily="2" charset="0"/>
            </a:endParaRP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a:solidFill>
                  <a:srgbClr val="000000"/>
                </a:solidFill>
                <a:effectLst/>
                <a:latin typeface="NikoshBAN" panose="02000000000000000000" pitchFamily="2" charset="0"/>
                <a:cs typeface="NikoshBAN" panose="02000000000000000000" pitchFamily="2" charset="0"/>
              </a:rPr>
              <a:t>৪</a:t>
            </a:r>
            <a:r>
              <a:rPr lang="as-IN" sz="2400" b="0" i="0" dirty="0" smtClean="0">
                <a:solidFill>
                  <a:srgbClr val="000000"/>
                </a:solidFill>
                <a:effectLst/>
                <a:latin typeface="NikoshBAN" panose="02000000000000000000" pitchFamily="2" charset="0"/>
                <a:cs typeface="NikoshBAN" panose="02000000000000000000" pitchFamily="2" charset="0"/>
              </a:rPr>
              <a:t>.</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তাঁতিদের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অমূল্য</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সৃষ্টি</a:t>
            </a:r>
            <a:r>
              <a:rPr lang="as-IN" sz="2400" b="0" i="0" dirty="0" smtClean="0">
                <a:solidFill>
                  <a:srgbClr val="000000"/>
                </a:solidFill>
                <a:effectLst/>
                <a:latin typeface="NikoshBAN" panose="02000000000000000000" pitchFamily="2" charset="0"/>
                <a:cs typeface="NikoshBAN" panose="02000000000000000000" pitchFamily="2" charset="0"/>
              </a:rPr>
              <a:t> টাঙ্গাইল </a:t>
            </a:r>
            <a:r>
              <a:rPr lang="en-US" sz="2400" b="0" i="0" dirty="0" err="1" smtClean="0">
                <a:solidFill>
                  <a:srgbClr val="000000"/>
                </a:solidFill>
                <a:effectLst/>
                <a:latin typeface="NikoshBAN" panose="02000000000000000000" pitchFamily="2" charset="0"/>
                <a:cs typeface="NikoshBAN" panose="02000000000000000000" pitchFamily="2" charset="0"/>
              </a:rPr>
              <a:t>এর</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জামদানি</a:t>
            </a:r>
            <a:r>
              <a:rPr lang="en-US" sz="2400" b="0" i="0" dirty="0" smtClean="0">
                <a:solidFill>
                  <a:srgbClr val="000000"/>
                </a:solidFill>
                <a:effectLst/>
                <a:latin typeface="NikoshBAN" panose="02000000000000000000" pitchFamily="2" charset="0"/>
                <a:cs typeface="NikoshBAN" panose="02000000000000000000" pitchFamily="2" charset="0"/>
              </a:rPr>
              <a:t> </a:t>
            </a:r>
            <a:r>
              <a:rPr lang="as-IN" sz="2400" b="0" i="0" dirty="0" smtClean="0">
                <a:solidFill>
                  <a:srgbClr val="000000"/>
                </a:solidFill>
                <a:effectLst/>
                <a:latin typeface="NikoshBAN" panose="02000000000000000000" pitchFamily="2" charset="0"/>
                <a:cs typeface="NikoshBAN" panose="02000000000000000000" pitchFamily="2" charset="0"/>
              </a:rPr>
              <a:t>শাড়ি </a:t>
            </a:r>
            <a:r>
              <a:rPr lang="as-IN" sz="2400" b="0" i="0" dirty="0">
                <a:solidFill>
                  <a:srgbClr val="000000"/>
                </a:solidFill>
                <a:effectLst/>
                <a:latin typeface="NikoshBAN" panose="02000000000000000000" pitchFamily="2" charset="0"/>
                <a:cs typeface="NikoshBAN" panose="02000000000000000000" pitchFamily="2" charset="0"/>
              </a:rPr>
              <a:t>বিশ্ব সুনাম অর্জনে সহায়তা করেছে।</a:t>
            </a: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a:solidFill>
                  <a:srgbClr val="000000"/>
                </a:solidFill>
                <a:effectLst/>
                <a:latin typeface="NikoshBAN" panose="02000000000000000000" pitchFamily="2" charset="0"/>
                <a:cs typeface="NikoshBAN" panose="02000000000000000000" pitchFamily="2" charset="0"/>
              </a:rPr>
              <a:t>৫. </a:t>
            </a:r>
            <a:r>
              <a:rPr lang="en-US" sz="2400" dirty="0" err="1" smtClean="0">
                <a:solidFill>
                  <a:srgbClr val="000000"/>
                </a:solidFill>
                <a:latin typeface="NikoshBAN" panose="02000000000000000000" pitchFamily="2" charset="0"/>
                <a:cs typeface="NikoshBAN" panose="02000000000000000000" pitchFamily="2" charset="0"/>
              </a:rPr>
              <a:t>শুধু</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জামদানি</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শাড়ি</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নয়</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নকশিকাঁথা</a:t>
            </a:r>
            <a:r>
              <a:rPr lang="en-US" sz="2400" dirty="0" smtClean="0">
                <a:solidFill>
                  <a:srgbClr val="000000"/>
                </a:solidFill>
                <a:latin typeface="NikoshBAN" panose="02000000000000000000" pitchFamily="2" charset="0"/>
                <a:cs typeface="NikoshBAN" panose="02000000000000000000" pitchFamily="2" charset="0"/>
              </a:rPr>
              <a:t> </a:t>
            </a:r>
            <a:r>
              <a:rPr lang="en-US" sz="2400" dirty="0" err="1" smtClean="0">
                <a:solidFill>
                  <a:srgbClr val="000000"/>
                </a:solidFill>
                <a:latin typeface="NikoshBAN" panose="02000000000000000000" pitchFamily="2" charset="0"/>
                <a:cs typeface="NikoshBAN" panose="02000000000000000000" pitchFamily="2" charset="0"/>
              </a:rPr>
              <a:t>দেশ-বিদেশ</a:t>
            </a:r>
            <a:r>
              <a:rPr lang="en-US" sz="2400" dirty="0" smtClean="0">
                <a:solidFill>
                  <a:srgbClr val="000000"/>
                </a:solidFill>
                <a:latin typeface="NikoshBAN" panose="02000000000000000000" pitchFamily="2" charset="0"/>
                <a:cs typeface="NikoshBAN" panose="02000000000000000000" pitchFamily="2" charset="0"/>
              </a:rPr>
              <a:t> </a:t>
            </a:r>
            <a:r>
              <a:rPr lang="as-IN" sz="2400" b="0" i="0" dirty="0" smtClean="0">
                <a:solidFill>
                  <a:srgbClr val="000000"/>
                </a:solidFill>
                <a:effectLst/>
                <a:latin typeface="NikoshBAN" panose="02000000000000000000" pitchFamily="2" charset="0"/>
                <a:cs typeface="NikoshBAN" panose="02000000000000000000" pitchFamily="2" charset="0"/>
              </a:rPr>
              <a:t>এ </a:t>
            </a:r>
            <a:r>
              <a:rPr lang="as-IN" sz="2400" b="0" i="0" dirty="0">
                <a:solidFill>
                  <a:srgbClr val="000000"/>
                </a:solidFill>
                <a:effectLst/>
                <a:latin typeface="NikoshBAN" panose="02000000000000000000" pitchFamily="2" charset="0"/>
                <a:cs typeface="NikoshBAN" panose="02000000000000000000" pitchFamily="2" charset="0"/>
              </a:rPr>
              <a:t>শিল্প </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সুনাম</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অর্জনে</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সহায়তা</a:t>
            </a:r>
            <a:r>
              <a:rPr lang="en-US" sz="2400" b="0" i="0" dirty="0" smtClean="0">
                <a:solidFill>
                  <a:srgbClr val="000000"/>
                </a:solidFill>
                <a:effectLst/>
                <a:latin typeface="NikoshBAN" panose="02000000000000000000" pitchFamily="2" charset="0"/>
                <a:cs typeface="NikoshBAN" panose="02000000000000000000" pitchFamily="2" charset="0"/>
              </a:rPr>
              <a:t> </a:t>
            </a:r>
            <a:r>
              <a:rPr lang="en-US" sz="2400" b="0" i="0" dirty="0" err="1" smtClean="0">
                <a:solidFill>
                  <a:srgbClr val="000000"/>
                </a:solidFill>
                <a:effectLst/>
                <a:latin typeface="NikoshBAN" panose="02000000000000000000" pitchFamily="2" charset="0"/>
                <a:cs typeface="NikoshBAN" panose="02000000000000000000" pitchFamily="2" charset="0"/>
              </a:rPr>
              <a:t>করেছে</a:t>
            </a:r>
            <a:r>
              <a:rPr lang="en-US" sz="2400" b="0" i="0" dirty="0" smtClean="0">
                <a:solidFill>
                  <a:srgbClr val="000000"/>
                </a:solidFill>
                <a:effectLst/>
                <a:latin typeface="NikoshBAN" panose="02000000000000000000" pitchFamily="2" charset="0"/>
                <a:cs typeface="NikoshBAN" panose="02000000000000000000" pitchFamily="2" charset="0"/>
              </a:rPr>
              <a:t>।   </a:t>
            </a:r>
            <a:endParaRPr lang="as-IN" sz="2400" b="0" i="0" dirty="0">
              <a:solidFill>
                <a:srgbClr val="000000"/>
              </a:solidFill>
              <a:effectLst/>
              <a:latin typeface="NikoshBAN" panose="02000000000000000000" pitchFamily="2" charset="0"/>
              <a:cs typeface="NikoshBAN" panose="02000000000000000000" pitchFamily="2" charset="0"/>
            </a:endParaRPr>
          </a:p>
          <a:p>
            <a:pPr algn="just"/>
            <a:r>
              <a:rPr lang="as-IN" sz="2400" dirty="0">
                <a:latin typeface="NikoshBAN" panose="02000000000000000000" pitchFamily="2" charset="0"/>
                <a:cs typeface="NikoshBAN" panose="02000000000000000000" pitchFamily="2" charset="0"/>
              </a:rPr>
              <a:t/>
            </a:r>
            <a:br>
              <a:rPr lang="as-IN" sz="2400" dirty="0">
                <a:latin typeface="NikoshBAN" panose="02000000000000000000" pitchFamily="2" charset="0"/>
                <a:cs typeface="NikoshBAN" panose="02000000000000000000" pitchFamily="2" charset="0"/>
              </a:rPr>
            </a:br>
            <a:r>
              <a:rPr lang="as-IN" sz="2400" b="0" i="0" dirty="0">
                <a:solidFill>
                  <a:srgbClr val="000000"/>
                </a:solidFill>
                <a:effectLst/>
                <a:latin typeface="NikoshBAN" panose="02000000000000000000" pitchFamily="2" charset="0"/>
                <a:cs typeface="NikoshBAN" panose="02000000000000000000" pitchFamily="2" charset="0"/>
              </a:rPr>
              <a:t>কুটির শিল্প বাংলাদেশের সর্বস্তরের মানুষের জীবন-জীবিকা ও চাহিদার সাথে মিশে আছে। তাই এই শিল্পের গুরুত্ব অনেক।</a:t>
            </a:r>
          </a:p>
          <a:p>
            <a:endParaRPr lang="en-US" sz="1600" dirty="0"/>
          </a:p>
        </p:txBody>
      </p:sp>
      <p:sp>
        <p:nvSpPr>
          <p:cNvPr id="2" name="Rectangle 1"/>
          <p:cNvSpPr/>
          <p:nvPr/>
        </p:nvSpPr>
        <p:spPr>
          <a:xfrm>
            <a:off x="0" y="0"/>
            <a:ext cx="12192000" cy="88827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s-IN" sz="4800" b="1" dirty="0">
                <a:latin typeface="NikoshBAN" panose="02000000000000000000" pitchFamily="2" charset="0"/>
                <a:cs typeface="NikoshBAN" panose="02000000000000000000" pitchFamily="2" charset="0"/>
              </a:rPr>
              <a:t>কুটির শিল্পের গুরুত্ব:</a:t>
            </a:r>
            <a:endParaRPr lang="en-US" sz="4800" dirty="0"/>
          </a:p>
        </p:txBody>
      </p:sp>
    </p:spTree>
    <p:extLst>
      <p:ext uri="{BB962C8B-B14F-4D97-AF65-F5344CB8AC3E}">
        <p14:creationId xmlns:p14="http://schemas.microsoft.com/office/powerpoint/2010/main" val="5641254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89165"/>
            <a:ext cx="5695406" cy="21814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১, </a:t>
            </a:r>
            <a:r>
              <a:rPr lang="bn-BD" sz="3600" dirty="0" smtClean="0">
                <a:latin typeface="NikoshBAN" panose="02000000000000000000" pitchFamily="2" charset="0"/>
                <a:cs typeface="NikoshBAN" panose="02000000000000000000" pitchFamily="2" charset="0"/>
              </a:rPr>
              <a:t>কুটিরশিল্পের </a:t>
            </a:r>
            <a:r>
              <a:rPr lang="bn-BD" sz="3600" dirty="0">
                <a:latin typeface="NikoshBAN" panose="02000000000000000000" pitchFamily="2" charset="0"/>
                <a:cs typeface="NikoshBAN" panose="02000000000000000000" pitchFamily="2" charset="0"/>
              </a:rPr>
              <a:t>গুরুত্ব সম্পর্কে লিখ।</a:t>
            </a:r>
            <a:endParaRPr lang="en-US" sz="3600" dirty="0">
              <a:latin typeface="NikoshBAN" panose="02000000000000000000" pitchFamily="2" charset="0"/>
              <a:cs typeface="NikoshBAN" panose="02000000000000000000" pitchFamily="2" charset="0"/>
            </a:endParaRPr>
          </a:p>
        </p:txBody>
      </p:sp>
      <p:sp>
        <p:nvSpPr>
          <p:cNvPr id="6" name="Flowchart: Predefined Process 5"/>
          <p:cNvSpPr/>
          <p:nvPr/>
        </p:nvSpPr>
        <p:spPr>
          <a:xfrm>
            <a:off x="0" y="0"/>
            <a:ext cx="12192000" cy="718457"/>
          </a:xfrm>
          <a:prstGeom prst="flowChartPredefined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6000" dirty="0" smtClean="0">
                <a:solidFill>
                  <a:schemeClr val="tx1"/>
                </a:solidFill>
                <a:latin typeface="NikoshBAN" panose="02000000000000000000" pitchFamily="2" charset="0"/>
                <a:cs typeface="NikoshBAN" panose="02000000000000000000" pitchFamily="2" charset="0"/>
              </a:rPr>
              <a:t>দলগত কাজ   </a:t>
            </a:r>
            <a:endParaRPr lang="en-US" sz="6000" dirty="0">
              <a:solidFill>
                <a:schemeClr val="tx1"/>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2344" y="613954"/>
            <a:ext cx="6509656" cy="6244046"/>
          </a:xfrm>
          <a:prstGeom prst="rect">
            <a:avLst/>
          </a:prstGeom>
        </p:spPr>
      </p:pic>
    </p:spTree>
    <p:extLst>
      <p:ext uri="{BB962C8B-B14F-4D97-AF65-F5344CB8AC3E}">
        <p14:creationId xmlns:p14="http://schemas.microsoft.com/office/powerpoint/2010/main" val="163252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 y="0"/>
            <a:ext cx="12192001"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6000" dirty="0" smtClean="0">
                <a:latin typeface="NikoshBAN" panose="02000000000000000000" pitchFamily="2" charset="0"/>
                <a:cs typeface="NikoshBAN" panose="02000000000000000000" pitchFamily="2" charset="0"/>
              </a:rPr>
              <a:t>                           </a:t>
            </a:r>
            <a:r>
              <a:rPr lang="bn-BD" sz="6000" dirty="0" smtClean="0">
                <a:latin typeface="NikoshBAN" panose="02000000000000000000" pitchFamily="2" charset="0"/>
                <a:cs typeface="NikoshBAN" panose="02000000000000000000" pitchFamily="2" charset="0"/>
              </a:rPr>
              <a:t>মূল্যায়</a:t>
            </a:r>
            <a:r>
              <a:rPr lang="en-US" sz="6000" dirty="0" smtClean="0">
                <a:latin typeface="NikoshBAN" panose="02000000000000000000" pitchFamily="2" charset="0"/>
                <a:cs typeface="NikoshBAN" panose="02000000000000000000" pitchFamily="2" charset="0"/>
              </a:rPr>
              <a:t>ণ</a:t>
            </a:r>
            <a:endParaRPr lang="en-US" sz="6000" dirty="0">
              <a:latin typeface="NikoshBAN" panose="02000000000000000000" pitchFamily="2" charset="0"/>
              <a:cs typeface="NikoshBAN" panose="02000000000000000000" pitchFamily="2" charset="0"/>
            </a:endParaRPr>
          </a:p>
        </p:txBody>
      </p:sp>
      <p:sp>
        <p:nvSpPr>
          <p:cNvPr id="23" name="Rectangle 22"/>
          <p:cNvSpPr/>
          <p:nvPr/>
        </p:nvSpPr>
        <p:spPr>
          <a:xfrm>
            <a:off x="0" y="901337"/>
            <a:ext cx="82296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bn-BD" sz="3600" dirty="0">
                <a:latin typeface="NikoshBAN" panose="02000000000000000000" pitchFamily="2" charset="0"/>
                <a:cs typeface="NikoshBAN" panose="02000000000000000000" pitchFamily="2" charset="0"/>
              </a:rPr>
              <a:t>১</a:t>
            </a:r>
            <a:r>
              <a:rPr lang="bn-BD" sz="3600" dirty="0" smtClean="0">
                <a:latin typeface="NikoshBAN" panose="02000000000000000000" pitchFamily="2" charset="0"/>
                <a:cs typeface="NikoshBAN" panose="02000000000000000000" pitchFamily="2" charset="0"/>
              </a:rPr>
              <a:t>।</a:t>
            </a:r>
            <a:r>
              <a:rPr lang="en-US" sz="3600" dirty="0" err="1" smtClean="0">
                <a:latin typeface="NikoshBAN" panose="02000000000000000000" pitchFamily="2" charset="0"/>
                <a:cs typeface="NikoshBAN" panose="02000000000000000000" pitchFamily="2" charset="0"/>
              </a:rPr>
              <a:t>খাদি</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কাপড়ের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অপর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4" name="Rectangle 23"/>
          <p:cNvSpPr/>
          <p:nvPr/>
        </p:nvSpPr>
        <p:spPr>
          <a:xfrm>
            <a:off x="8146867" y="1863635"/>
            <a:ext cx="4045133"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২, </a:t>
            </a:r>
            <a:r>
              <a:rPr lang="en-US" sz="3600" dirty="0" err="1" smtClean="0">
                <a:latin typeface="NikoshBAN" panose="02000000000000000000" pitchFamily="2" charset="0"/>
                <a:cs typeface="NikoshBAN" panose="02000000000000000000" pitchFamily="2" charset="0"/>
              </a:rPr>
              <a:t>মসলিন</a:t>
            </a:r>
            <a:r>
              <a:rPr lang="bn-BD"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5" name="Rectangle 24"/>
          <p:cNvSpPr/>
          <p:nvPr/>
        </p:nvSpPr>
        <p:spPr>
          <a:xfrm>
            <a:off x="0" y="1833153"/>
            <a:ext cx="8242663"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bn-BD" sz="3200" dirty="0">
                <a:latin typeface="NikoshBAN" panose="02000000000000000000" pitchFamily="2" charset="0"/>
                <a:cs typeface="NikoshBAN" panose="02000000000000000000" pitchFamily="2" charset="0"/>
              </a:rPr>
              <a:t>২</a:t>
            </a:r>
            <a:r>
              <a:rPr lang="bn-BD" sz="3200" dirty="0" smtClean="0">
                <a:latin typeface="NikoshBAN" panose="02000000000000000000" pitchFamily="2" charset="0"/>
                <a:cs typeface="NikoshBAN" panose="02000000000000000000" pitchFamily="2" charset="0"/>
              </a:rPr>
              <a:t>।</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মোগল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বাদশাহদের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বস্তু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কোনটি</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26" name="Rectangle 25"/>
          <p:cNvSpPr/>
          <p:nvPr/>
        </p:nvSpPr>
        <p:spPr>
          <a:xfrm>
            <a:off x="8216536" y="953589"/>
            <a:ext cx="397546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১, </a:t>
            </a:r>
            <a:r>
              <a:rPr lang="en-US" sz="3600" dirty="0" err="1" smtClean="0">
                <a:latin typeface="NikoshBAN" panose="02000000000000000000" pitchFamily="2" charset="0"/>
                <a:cs typeface="NikoshBAN" panose="02000000000000000000" pitchFamily="2" charset="0"/>
              </a:rPr>
              <a:t>খদ্দর</a:t>
            </a:r>
            <a:r>
              <a:rPr lang="en-US" sz="3600" dirty="0" smtClean="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7" name="Rectangle 26"/>
          <p:cNvSpPr/>
          <p:nvPr/>
        </p:nvSpPr>
        <p:spPr>
          <a:xfrm>
            <a:off x="1" y="2830285"/>
            <a:ext cx="798140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3, </a:t>
            </a:r>
            <a:r>
              <a:rPr lang="en-US" sz="3600" dirty="0" err="1" smtClean="0">
                <a:latin typeface="NikoshBAN" panose="02000000000000000000" pitchFamily="2" charset="0"/>
                <a:cs typeface="NikoshBAN" panose="02000000000000000000" pitchFamily="2" charset="0"/>
              </a:rPr>
              <a:t>কামরুল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হাসান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কোথায়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অধ্যাপনা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করেছিলেন</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
        <p:nvSpPr>
          <p:cNvPr id="28" name="Rectangle 27"/>
          <p:cNvSpPr/>
          <p:nvPr/>
        </p:nvSpPr>
        <p:spPr>
          <a:xfrm>
            <a:off x="8242663" y="3884023"/>
            <a:ext cx="3618411"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৪, </a:t>
            </a:r>
            <a:r>
              <a:rPr lang="en-US" sz="3600" dirty="0" err="1" smtClean="0">
                <a:latin typeface="NikoshBAN" panose="02000000000000000000" pitchFamily="2" charset="0"/>
                <a:cs typeface="NikoshBAN" panose="02000000000000000000" pitchFamily="2" charset="0"/>
              </a:rPr>
              <a:t>যথেষ্ট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নয়</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20" name="Rectangle 19"/>
          <p:cNvSpPr/>
          <p:nvPr/>
        </p:nvSpPr>
        <p:spPr>
          <a:xfrm>
            <a:off x="8046720" y="2913017"/>
            <a:ext cx="4145281"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৩, </a:t>
            </a:r>
            <a:r>
              <a:rPr lang="en-US" sz="3600" dirty="0" err="1" smtClean="0">
                <a:latin typeface="NikoshBAN" panose="02000000000000000000" pitchFamily="2" charset="0"/>
                <a:cs typeface="NikoshBAN" panose="02000000000000000000" pitchFamily="2" charset="0"/>
              </a:rPr>
              <a:t>ঢাকা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আর্ট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ইনস্টিঢিউটে</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21" name="Rectangle 20"/>
          <p:cNvSpPr/>
          <p:nvPr/>
        </p:nvSpPr>
        <p:spPr>
          <a:xfrm>
            <a:off x="0" y="3840480"/>
            <a:ext cx="8007531"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৪, ‘</a:t>
            </a:r>
            <a:r>
              <a:rPr lang="en-US" sz="3600" dirty="0" err="1" smtClean="0">
                <a:latin typeface="NikoshBAN" panose="02000000000000000000" pitchFamily="2" charset="0"/>
                <a:cs typeface="NikoshBAN" panose="02000000000000000000" pitchFamily="2" charset="0"/>
              </a:rPr>
              <a:t>অপ্রতুল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শব্দের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অর্থ</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800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down)">
                                      <p:cBhvr>
                                        <p:cTn id="20" dur="580">
                                          <p:stCondLst>
                                            <p:cond delay="0"/>
                                          </p:stCondLst>
                                        </p:cTn>
                                        <p:tgtEl>
                                          <p:spTgt spid="26"/>
                                        </p:tgtEl>
                                      </p:cBhvr>
                                    </p:animEffect>
                                    <p:anim calcmode="lin" valueType="num">
                                      <p:cBhvr>
                                        <p:cTn id="21"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6" dur="26">
                                          <p:stCondLst>
                                            <p:cond delay="650"/>
                                          </p:stCondLst>
                                        </p:cTn>
                                        <p:tgtEl>
                                          <p:spTgt spid="26"/>
                                        </p:tgtEl>
                                      </p:cBhvr>
                                      <p:to x="100000" y="60000"/>
                                    </p:animScale>
                                    <p:animScale>
                                      <p:cBhvr>
                                        <p:cTn id="27" dur="166" decel="50000">
                                          <p:stCondLst>
                                            <p:cond delay="676"/>
                                          </p:stCondLst>
                                        </p:cTn>
                                        <p:tgtEl>
                                          <p:spTgt spid="26"/>
                                        </p:tgtEl>
                                      </p:cBhvr>
                                      <p:to x="100000" y="100000"/>
                                    </p:animScale>
                                    <p:animScale>
                                      <p:cBhvr>
                                        <p:cTn id="28" dur="26">
                                          <p:stCondLst>
                                            <p:cond delay="1312"/>
                                          </p:stCondLst>
                                        </p:cTn>
                                        <p:tgtEl>
                                          <p:spTgt spid="26"/>
                                        </p:tgtEl>
                                      </p:cBhvr>
                                      <p:to x="100000" y="80000"/>
                                    </p:animScale>
                                    <p:animScale>
                                      <p:cBhvr>
                                        <p:cTn id="29" dur="166" decel="50000">
                                          <p:stCondLst>
                                            <p:cond delay="1338"/>
                                          </p:stCondLst>
                                        </p:cTn>
                                        <p:tgtEl>
                                          <p:spTgt spid="26"/>
                                        </p:tgtEl>
                                      </p:cBhvr>
                                      <p:to x="100000" y="100000"/>
                                    </p:animScale>
                                    <p:animScale>
                                      <p:cBhvr>
                                        <p:cTn id="30" dur="26">
                                          <p:stCondLst>
                                            <p:cond delay="1642"/>
                                          </p:stCondLst>
                                        </p:cTn>
                                        <p:tgtEl>
                                          <p:spTgt spid="26"/>
                                        </p:tgtEl>
                                      </p:cBhvr>
                                      <p:to x="100000" y="90000"/>
                                    </p:animScale>
                                    <p:animScale>
                                      <p:cBhvr>
                                        <p:cTn id="31" dur="166" decel="50000">
                                          <p:stCondLst>
                                            <p:cond delay="1668"/>
                                          </p:stCondLst>
                                        </p:cTn>
                                        <p:tgtEl>
                                          <p:spTgt spid="26"/>
                                        </p:tgtEl>
                                      </p:cBhvr>
                                      <p:to x="100000" y="100000"/>
                                    </p:animScale>
                                    <p:animScale>
                                      <p:cBhvr>
                                        <p:cTn id="32" dur="26">
                                          <p:stCondLst>
                                            <p:cond delay="1808"/>
                                          </p:stCondLst>
                                        </p:cTn>
                                        <p:tgtEl>
                                          <p:spTgt spid="26"/>
                                        </p:tgtEl>
                                      </p:cBhvr>
                                      <p:to x="100000" y="95000"/>
                                    </p:animScale>
                                    <p:animScale>
                                      <p:cBhvr>
                                        <p:cTn id="33" dur="166" decel="50000">
                                          <p:stCondLst>
                                            <p:cond delay="1834"/>
                                          </p:stCondLst>
                                        </p:cTn>
                                        <p:tgtEl>
                                          <p:spTgt spid="2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ppt_x"/>
                                          </p:val>
                                        </p:tav>
                                        <p:tav tm="100000">
                                          <p:val>
                                            <p:strVal val="#ppt_x"/>
                                          </p:val>
                                        </p:tav>
                                      </p:tavLst>
                                    </p:anim>
                                    <p:anim calcmode="lin" valueType="num">
                                      <p:cBhvr additive="base">
                                        <p:cTn id="3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1000" fill="hold"/>
                                        <p:tgtEl>
                                          <p:spTgt spid="24"/>
                                        </p:tgtEl>
                                        <p:attrNameLst>
                                          <p:attrName>ppt_w</p:attrName>
                                        </p:attrNameLst>
                                      </p:cBhvr>
                                      <p:tavLst>
                                        <p:tav tm="0">
                                          <p:val>
                                            <p:fltVal val="0"/>
                                          </p:val>
                                        </p:tav>
                                        <p:tav tm="100000">
                                          <p:val>
                                            <p:strVal val="#ppt_w"/>
                                          </p:val>
                                        </p:tav>
                                      </p:tavLst>
                                    </p:anim>
                                    <p:anim calcmode="lin" valueType="num">
                                      <p:cBhvr>
                                        <p:cTn id="45" dur="1000" fill="hold"/>
                                        <p:tgtEl>
                                          <p:spTgt spid="24"/>
                                        </p:tgtEl>
                                        <p:attrNameLst>
                                          <p:attrName>ppt_h</p:attrName>
                                        </p:attrNameLst>
                                      </p:cBhvr>
                                      <p:tavLst>
                                        <p:tav tm="0">
                                          <p:val>
                                            <p:fltVal val="0"/>
                                          </p:val>
                                        </p:tav>
                                        <p:tav tm="100000">
                                          <p:val>
                                            <p:strVal val="#ppt_h"/>
                                          </p:val>
                                        </p:tav>
                                      </p:tavLst>
                                    </p:anim>
                                    <p:anim calcmode="lin" valueType="num">
                                      <p:cBhvr>
                                        <p:cTn id="46" dur="1000" fill="hold"/>
                                        <p:tgtEl>
                                          <p:spTgt spid="24"/>
                                        </p:tgtEl>
                                        <p:attrNameLst>
                                          <p:attrName>style.rotation</p:attrName>
                                        </p:attrNameLst>
                                      </p:cBhvr>
                                      <p:tavLst>
                                        <p:tav tm="0">
                                          <p:val>
                                            <p:fltVal val="90"/>
                                          </p:val>
                                        </p:tav>
                                        <p:tav tm="100000">
                                          <p:val>
                                            <p:fltVal val="0"/>
                                          </p:val>
                                        </p:tav>
                                      </p:tavLst>
                                    </p:anim>
                                    <p:animEffect transition="in" filter="fade">
                                      <p:cBhvr>
                                        <p:cTn id="47" dur="10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500" fill="hold"/>
                                        <p:tgtEl>
                                          <p:spTgt spid="27"/>
                                        </p:tgtEl>
                                        <p:attrNameLst>
                                          <p:attrName>ppt_x</p:attrName>
                                        </p:attrNameLst>
                                      </p:cBhvr>
                                      <p:tavLst>
                                        <p:tav tm="0">
                                          <p:val>
                                            <p:strVal val="#ppt_x"/>
                                          </p:val>
                                        </p:tav>
                                        <p:tav tm="100000">
                                          <p:val>
                                            <p:strVal val="#ppt_x"/>
                                          </p:val>
                                        </p:tav>
                                      </p:tavLst>
                                    </p:anim>
                                    <p:anim calcmode="lin" valueType="num">
                                      <p:cBhvr additive="base">
                                        <p:cTn id="5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down)">
                                      <p:cBhvr>
                                        <p:cTn id="70" dur="580">
                                          <p:stCondLst>
                                            <p:cond delay="0"/>
                                          </p:stCondLst>
                                        </p:cTn>
                                        <p:tgtEl>
                                          <p:spTgt spid="28"/>
                                        </p:tgtEl>
                                      </p:cBhvr>
                                    </p:animEffect>
                                    <p:anim calcmode="lin" valueType="num">
                                      <p:cBhvr>
                                        <p:cTn id="71"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76" dur="26">
                                          <p:stCondLst>
                                            <p:cond delay="650"/>
                                          </p:stCondLst>
                                        </p:cTn>
                                        <p:tgtEl>
                                          <p:spTgt spid="28"/>
                                        </p:tgtEl>
                                      </p:cBhvr>
                                      <p:to x="100000" y="60000"/>
                                    </p:animScale>
                                    <p:animScale>
                                      <p:cBhvr>
                                        <p:cTn id="77" dur="166" decel="50000">
                                          <p:stCondLst>
                                            <p:cond delay="676"/>
                                          </p:stCondLst>
                                        </p:cTn>
                                        <p:tgtEl>
                                          <p:spTgt spid="28"/>
                                        </p:tgtEl>
                                      </p:cBhvr>
                                      <p:to x="100000" y="100000"/>
                                    </p:animScale>
                                    <p:animScale>
                                      <p:cBhvr>
                                        <p:cTn id="78" dur="26">
                                          <p:stCondLst>
                                            <p:cond delay="1312"/>
                                          </p:stCondLst>
                                        </p:cTn>
                                        <p:tgtEl>
                                          <p:spTgt spid="28"/>
                                        </p:tgtEl>
                                      </p:cBhvr>
                                      <p:to x="100000" y="80000"/>
                                    </p:animScale>
                                    <p:animScale>
                                      <p:cBhvr>
                                        <p:cTn id="79" dur="166" decel="50000">
                                          <p:stCondLst>
                                            <p:cond delay="1338"/>
                                          </p:stCondLst>
                                        </p:cTn>
                                        <p:tgtEl>
                                          <p:spTgt spid="28"/>
                                        </p:tgtEl>
                                      </p:cBhvr>
                                      <p:to x="100000" y="100000"/>
                                    </p:animScale>
                                    <p:animScale>
                                      <p:cBhvr>
                                        <p:cTn id="80" dur="26">
                                          <p:stCondLst>
                                            <p:cond delay="1642"/>
                                          </p:stCondLst>
                                        </p:cTn>
                                        <p:tgtEl>
                                          <p:spTgt spid="28"/>
                                        </p:tgtEl>
                                      </p:cBhvr>
                                      <p:to x="100000" y="90000"/>
                                    </p:animScale>
                                    <p:animScale>
                                      <p:cBhvr>
                                        <p:cTn id="81" dur="166" decel="50000">
                                          <p:stCondLst>
                                            <p:cond delay="1668"/>
                                          </p:stCondLst>
                                        </p:cTn>
                                        <p:tgtEl>
                                          <p:spTgt spid="28"/>
                                        </p:tgtEl>
                                      </p:cBhvr>
                                      <p:to x="100000" y="100000"/>
                                    </p:animScale>
                                    <p:animScale>
                                      <p:cBhvr>
                                        <p:cTn id="82" dur="26">
                                          <p:stCondLst>
                                            <p:cond delay="1808"/>
                                          </p:stCondLst>
                                        </p:cTn>
                                        <p:tgtEl>
                                          <p:spTgt spid="28"/>
                                        </p:tgtEl>
                                      </p:cBhvr>
                                      <p:to x="100000" y="95000"/>
                                    </p:animScale>
                                    <p:animScale>
                                      <p:cBhvr>
                                        <p:cTn id="83"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207623"/>
            <a:ext cx="5747656" cy="22729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200" dirty="0" smtClean="0">
                <a:latin typeface="NikoshBAN" panose="02000000000000000000" pitchFamily="2" charset="0"/>
                <a:cs typeface="NikoshBAN" panose="02000000000000000000" pitchFamily="2" charset="0"/>
              </a:rPr>
              <a:t>১। </a:t>
            </a:r>
            <a:r>
              <a:rPr lang="bn-BD" sz="3200" dirty="0" smtClean="0">
                <a:latin typeface="NikoshBAN" panose="02000000000000000000" pitchFamily="2" charset="0"/>
                <a:cs typeface="NikoshBAN" panose="02000000000000000000" pitchFamily="2" charset="0"/>
              </a:rPr>
              <a:t>তোমার </a:t>
            </a:r>
            <a:r>
              <a:rPr lang="bn-BD" sz="3200" dirty="0">
                <a:latin typeface="NikoshBAN" panose="02000000000000000000" pitchFamily="2" charset="0"/>
                <a:cs typeface="NikoshBAN" panose="02000000000000000000" pitchFamily="2" charset="0"/>
              </a:rPr>
              <a:t>এলাকায় তোমার দেখা কয়েকটি লোকশিল্পের পরিচিয় </a:t>
            </a:r>
            <a:r>
              <a:rPr lang="en-US" sz="3200" dirty="0" err="1"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আনবে</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5" name="Rectangle 4"/>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800" dirty="0" err="1" smtClean="0"/>
              <a:t>বাড়ির</a:t>
            </a:r>
            <a:r>
              <a:rPr lang="en-US" sz="4800" dirty="0" smtClean="0"/>
              <a:t> </a:t>
            </a:r>
            <a:r>
              <a:rPr lang="en-US" sz="4800" dirty="0" err="1" smtClean="0"/>
              <a:t>কাজ</a:t>
            </a:r>
            <a:endParaRPr lang="en-US" sz="4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7657" y="937532"/>
            <a:ext cx="6444344" cy="5920468"/>
          </a:xfrm>
          <a:prstGeom prst="rect">
            <a:avLst/>
          </a:prstGeom>
        </p:spPr>
      </p:pic>
    </p:spTree>
    <p:extLst>
      <p:ext uri="{BB962C8B-B14F-4D97-AF65-F5344CB8AC3E}">
        <p14:creationId xmlns:p14="http://schemas.microsoft.com/office/powerpoint/2010/main" val="14722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6" y="1214846"/>
            <a:ext cx="12022183" cy="5643154"/>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4800" b="1" dirty="0" smtClean="0">
                <a:solidFill>
                  <a:schemeClr val="tx1"/>
                </a:solidFill>
                <a:latin typeface="NikoshBAN" panose="02000000000000000000" pitchFamily="2" charset="0"/>
                <a:cs typeface="NikoshBAN" panose="02000000000000000000" pitchFamily="2" charset="0"/>
              </a:rPr>
              <a:t>                          </a:t>
            </a:r>
            <a:r>
              <a:rPr lang="en-US" sz="4800" b="1" dirty="0" err="1" smtClean="0">
                <a:solidFill>
                  <a:schemeClr val="tx1"/>
                </a:solidFill>
                <a:latin typeface="NikoshBAN" panose="02000000000000000000" pitchFamily="2" charset="0"/>
                <a:cs typeface="NikoshBAN" panose="02000000000000000000" pitchFamily="2" charset="0"/>
              </a:rPr>
              <a:t>আজকের</a:t>
            </a:r>
            <a:r>
              <a:rPr lang="en-US" sz="4800" b="1" dirty="0" smtClean="0">
                <a:solidFill>
                  <a:schemeClr val="tx1"/>
                </a:solidFill>
                <a:latin typeface="NikoshBAN" panose="02000000000000000000" pitchFamily="2" charset="0"/>
                <a:cs typeface="NikoshBAN" panose="02000000000000000000" pitchFamily="2" charset="0"/>
              </a:rPr>
              <a:t> </a:t>
            </a:r>
            <a:r>
              <a:rPr lang="en-US" sz="4800" b="1" dirty="0" err="1">
                <a:solidFill>
                  <a:schemeClr val="tx1"/>
                </a:solidFill>
                <a:latin typeface="NikoshBAN" panose="02000000000000000000" pitchFamily="2" charset="0"/>
                <a:cs typeface="NikoshBAN" panose="02000000000000000000" pitchFamily="2" charset="0"/>
              </a:rPr>
              <a:t>ক্লাসে</a:t>
            </a:r>
            <a:r>
              <a:rPr lang="en-US" sz="4800" b="1" dirty="0">
                <a:solidFill>
                  <a:schemeClr val="tx1"/>
                </a:solidFill>
                <a:latin typeface="NikoshBAN" panose="02000000000000000000" pitchFamily="2" charset="0"/>
                <a:cs typeface="NikoshBAN" panose="02000000000000000000" pitchFamily="2" charset="0"/>
              </a:rPr>
              <a:t> </a:t>
            </a:r>
            <a:r>
              <a:rPr lang="en-US" sz="4800" b="1" dirty="0" err="1" smtClean="0">
                <a:solidFill>
                  <a:schemeClr val="tx1"/>
                </a:solidFill>
                <a:latin typeface="NikoshBAN" panose="02000000000000000000" pitchFamily="2" charset="0"/>
                <a:cs typeface="NikoshBAN" panose="02000000000000000000" pitchFamily="2" charset="0"/>
              </a:rPr>
              <a:t>ধন্যবাদ</a:t>
            </a:r>
            <a:r>
              <a:rPr lang="en-US" sz="4800" b="1" dirty="0" smtClean="0">
                <a:solidFill>
                  <a:schemeClr val="tx1"/>
                </a:solidFill>
                <a:latin typeface="NikoshBAN" panose="02000000000000000000" pitchFamily="2" charset="0"/>
                <a:cs typeface="NikoshBAN" panose="02000000000000000000" pitchFamily="2" charset="0"/>
              </a:rPr>
              <a:t> </a:t>
            </a:r>
            <a:endParaRPr lang="en-US"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593836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চাঁদপুর জেলার লোকশিল্প ও চারুকলা – Chandpur City">
            <a:extLst>
              <a:ext uri="{FF2B5EF4-FFF2-40B4-BE49-F238E27FC236}">
                <a16:creationId xmlns:a16="http://schemas.microsoft.com/office/drawing/2014/main" id="{39362A45-0B81-4264-9CBA-16F1CE8B95C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4400" b="1" dirty="0" smtClean="0">
                <a:latin typeface="NikoshBAN" panose="02000000000000000000" pitchFamily="2" charset="0"/>
                <a:cs typeface="NikoshBAN" panose="02000000000000000000" pitchFamily="2" charset="0"/>
              </a:rPr>
              <a:t>                            </a:t>
            </a:r>
            <a:r>
              <a:rPr lang="bn-BD" sz="4400" b="1" dirty="0" smtClean="0">
                <a:latin typeface="NikoshBAN" panose="02000000000000000000" pitchFamily="2" charset="0"/>
                <a:cs typeface="NikoshBAN" panose="02000000000000000000" pitchFamily="2" charset="0"/>
              </a:rPr>
              <a:t>ছবি </a:t>
            </a:r>
            <a:r>
              <a:rPr lang="bn-BD" sz="4400" b="1" dirty="0">
                <a:latin typeface="NikoshBAN" panose="02000000000000000000" pitchFamily="2" charset="0"/>
                <a:cs typeface="NikoshBAN" panose="02000000000000000000" pitchFamily="2" charset="0"/>
              </a:rPr>
              <a:t>দেখে বলার চেষ্টা কর</a:t>
            </a:r>
            <a:endParaRPr lang="en-US" sz="4400" b="1"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0786"/>
            <a:ext cx="5881816" cy="4730965"/>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3972" y="953588"/>
            <a:ext cx="6348027" cy="4656379"/>
          </a:xfrm>
          <a:prstGeom prst="rect">
            <a:avLst/>
          </a:prstGeom>
        </p:spPr>
      </p:pic>
      <p:sp>
        <p:nvSpPr>
          <p:cNvPr id="13" name="Rectangle 12"/>
          <p:cNvSpPr/>
          <p:nvPr/>
        </p:nvSpPr>
        <p:spPr>
          <a:xfrm>
            <a:off x="0" y="5659395"/>
            <a:ext cx="6956854"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000" dirty="0" err="1">
                <a:latin typeface="NikoshBAN" panose="02000000000000000000" pitchFamily="2" charset="0"/>
                <a:cs typeface="NikoshBAN" panose="02000000000000000000" pitchFamily="2" charset="0"/>
              </a:rPr>
              <a:t>এগুলো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নামে</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পরিচিত</a:t>
            </a:r>
            <a:r>
              <a:rPr lang="en-US" sz="4000" dirty="0">
                <a:latin typeface="NikoshBAN" panose="02000000000000000000" pitchFamily="2" charset="0"/>
                <a:cs typeface="NikoshBAN" panose="02000000000000000000" pitchFamily="2" charset="0"/>
              </a:rPr>
              <a:t>?</a:t>
            </a:r>
          </a:p>
        </p:txBody>
      </p:sp>
      <p:sp>
        <p:nvSpPr>
          <p:cNvPr id="14" name="Rectangle 13"/>
          <p:cNvSpPr/>
          <p:nvPr/>
        </p:nvSpPr>
        <p:spPr>
          <a:xfrm>
            <a:off x="6932141" y="5634681"/>
            <a:ext cx="5259859"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bn-BD" sz="4400" b="1" dirty="0">
                <a:latin typeface="NikoshBAN" panose="02000000000000000000" pitchFamily="2" charset="0"/>
                <a:cs typeface="NikoshBAN" panose="02000000000000000000" pitchFamily="2" charset="0"/>
              </a:rPr>
              <a:t>আমাদের লোকশিল্প</a:t>
            </a:r>
            <a:endParaRPr lang="en-US" sz="4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2118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063" y="0"/>
            <a:ext cx="12205063" cy="86214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b="1" dirty="0" err="1"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আজকের</a:t>
            </a:r>
            <a:r>
              <a:rPr lang="en-US" sz="5400" b="1" dirty="0"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 </a:t>
            </a:r>
            <a:r>
              <a:rPr lang="en-US" sz="5400" b="1" dirty="0" err="1"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পাঠ</a:t>
            </a:r>
            <a:r>
              <a:rPr lang="en-US" sz="5400" b="1" dirty="0"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 </a:t>
            </a:r>
            <a:r>
              <a:rPr lang="en-US" sz="5400" b="1" dirty="0" smtClean="0">
                <a:ln w="22225">
                  <a:solidFill>
                    <a:schemeClr val="accent2"/>
                  </a:solidFill>
                  <a:prstDash val="solid"/>
                </a:ln>
                <a:solidFill>
                  <a:srgbClr val="FF0000"/>
                </a:solidFill>
                <a:latin typeface="NikoshBAN" panose="02000000000000000000" pitchFamily="2" charset="0"/>
                <a:cs typeface="NikoshBAN" panose="02000000000000000000" pitchFamily="2" charset="0"/>
              </a:rPr>
              <a:t>  </a:t>
            </a:r>
            <a:endParaRPr lang="en-US" sz="5400" b="1" dirty="0">
              <a:ln w="22225">
                <a:solidFill>
                  <a:schemeClr val="accent2"/>
                </a:solidFill>
                <a:prstDash val="solid"/>
              </a:ln>
              <a:solidFill>
                <a:srgbClr val="FF0000"/>
              </a:solidFill>
              <a:latin typeface="NikoshBAN" panose="02000000000000000000" pitchFamily="2" charset="0"/>
              <a:cs typeface="NikoshBAN" panose="02000000000000000000" pitchFamily="2" charset="0"/>
            </a:endParaRPr>
          </a:p>
        </p:txBody>
      </p:sp>
      <p:sp>
        <p:nvSpPr>
          <p:cNvPr id="7" name="Horizontal Scroll 6"/>
          <p:cNvSpPr/>
          <p:nvPr/>
        </p:nvSpPr>
        <p:spPr>
          <a:xfrm>
            <a:off x="6005384" y="1334530"/>
            <a:ext cx="5918885" cy="1033272"/>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800" b="1" dirty="0" smtClean="0">
                <a:latin typeface="NikoshBAN" panose="02000000000000000000" pitchFamily="2" charset="0"/>
                <a:cs typeface="NikoshBAN" panose="02000000000000000000" pitchFamily="2" charset="0"/>
              </a:rPr>
              <a:t>     ‘’</a:t>
            </a:r>
            <a:r>
              <a:rPr lang="bn-BD" sz="4800" b="1" dirty="0" smtClean="0">
                <a:latin typeface="NikoshBAN" panose="02000000000000000000" pitchFamily="2" charset="0"/>
                <a:cs typeface="NikoshBAN" panose="02000000000000000000" pitchFamily="2" charset="0"/>
              </a:rPr>
              <a:t>আমাদের লোকশিল্প</a:t>
            </a:r>
            <a:r>
              <a:rPr lang="en-US" sz="4800" b="1" dirty="0" smtClean="0">
                <a:latin typeface="NikoshBAN" panose="02000000000000000000" pitchFamily="2" charset="0"/>
                <a:cs typeface="NikoshBAN" panose="02000000000000000000" pitchFamily="2" charset="0"/>
              </a:rPr>
              <a:t>’’</a:t>
            </a:r>
            <a:endParaRPr lang="bn-BD" sz="4800" b="1" dirty="0">
              <a:latin typeface="NikoshBAN" panose="02000000000000000000" pitchFamily="2" charset="0"/>
              <a:cs typeface="NikoshBAN" panose="02000000000000000000" pitchFamily="2" charset="0"/>
            </a:endParaRPr>
          </a:p>
        </p:txBody>
      </p:sp>
      <p:sp>
        <p:nvSpPr>
          <p:cNvPr id="8" name="Vertical Scroll 7"/>
          <p:cNvSpPr/>
          <p:nvPr/>
        </p:nvSpPr>
        <p:spPr>
          <a:xfrm>
            <a:off x="5894173" y="3138616"/>
            <a:ext cx="6104237" cy="11430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BD" b="1" dirty="0" smtClean="0">
                <a:latin typeface="NikoshBAN" panose="02000000000000000000" pitchFamily="2" charset="0"/>
                <a:cs typeface="NikoshBAN" panose="02000000000000000000" pitchFamily="2" charset="0"/>
              </a:rPr>
              <a:t> </a:t>
            </a:r>
            <a:r>
              <a:rPr lang="bn-BD" sz="4400" b="1" dirty="0" smtClean="0">
                <a:latin typeface="NikoshBAN" panose="02000000000000000000" pitchFamily="2" charset="0"/>
                <a:cs typeface="NikoshBAN" panose="02000000000000000000" pitchFamily="2" charset="0"/>
              </a:rPr>
              <a:t>কামরুল হাসান</a:t>
            </a:r>
            <a:endParaRPr lang="en-US" sz="44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562" y="1142356"/>
            <a:ext cx="4053016" cy="42767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0261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শিখনফল</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6" name="Rectangle 5"/>
          <p:cNvSpPr/>
          <p:nvPr/>
        </p:nvSpPr>
        <p:spPr>
          <a:xfrm>
            <a:off x="1309816" y="926757"/>
            <a:ext cx="8328453" cy="30397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এই </a:t>
            </a:r>
            <a:r>
              <a:rPr lang="en-US" sz="3600" dirty="0" err="1" smtClean="0">
                <a:latin typeface="NikoshBAN" panose="02000000000000000000" pitchFamily="2" charset="0"/>
                <a:cs typeface="NikoshBAN" panose="02000000000000000000" pitchFamily="2" charset="0"/>
              </a:rPr>
              <a:t>পাঠ</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শিক্ষার্থীরা</a:t>
            </a:r>
            <a:r>
              <a:rPr lang="en-US" sz="3600" dirty="0" smtClean="0">
                <a:latin typeface="NikoshBAN" panose="02000000000000000000" pitchFamily="2" charset="0"/>
                <a:cs typeface="NikoshBAN" panose="02000000000000000000" pitchFamily="2" charset="0"/>
              </a:rPr>
              <a:t>-----</a:t>
            </a:r>
          </a:p>
          <a:p>
            <a:endParaRPr lang="en-US" sz="2800" dirty="0" smtClean="0">
              <a:latin typeface="NikoshBAN" panose="02000000000000000000" pitchFamily="2" charset="0"/>
              <a:cs typeface="NikoshBAN" panose="02000000000000000000" pitchFamily="2" charset="0"/>
            </a:endParaRPr>
          </a:p>
          <a:p>
            <a:r>
              <a:rPr lang="en-US" sz="2800" dirty="0">
                <a:latin typeface="NikoshBAN" panose="02000000000000000000" pitchFamily="2" charset="0"/>
                <a:cs typeface="NikoshBAN" panose="02000000000000000000" pitchFamily="2" charset="0"/>
              </a:rPr>
              <a:t>১</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লেখক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সম্পর্কে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লিখতে</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পড়তে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পারবে</a:t>
            </a:r>
            <a:r>
              <a:rPr lang="en-US" sz="2800" dirty="0" smtClean="0">
                <a:latin typeface="NikoshBAN" panose="02000000000000000000" pitchFamily="2" charset="0"/>
                <a:cs typeface="NikoshBAN" panose="02000000000000000000" pitchFamily="2" charset="0"/>
              </a:rPr>
              <a:t> ।</a:t>
            </a:r>
          </a:p>
          <a:p>
            <a:r>
              <a:rPr lang="en-US" sz="2800" dirty="0">
                <a:latin typeface="NikoshBAN" panose="02000000000000000000" pitchFamily="2" charset="0"/>
                <a:cs typeface="NikoshBAN" panose="02000000000000000000" pitchFamily="2" charset="0"/>
              </a:rPr>
              <a:t>২</a:t>
            </a:r>
            <a:r>
              <a:rPr lang="en-US" sz="2800" dirty="0" smtClean="0">
                <a:latin typeface="NikoshBAN" panose="02000000000000000000" pitchFamily="2" charset="0"/>
                <a:cs typeface="NikoshBAN" panose="02000000000000000000" pitchFamily="2" charset="0"/>
              </a:rPr>
              <a:t>,</a:t>
            </a:r>
            <a:r>
              <a:rPr lang="bn-IN" sz="2800" dirty="0" smtClean="0">
                <a:latin typeface="NikoshBAN" panose="02000000000000000000" pitchFamily="2" charset="0"/>
                <a:cs typeface="NikoshBAN" panose="02000000000000000000" pitchFamily="2" charset="0"/>
              </a:rPr>
              <a:t> নতুন শব্দের অর্থ লিখতে বলতে ও পড়তে পারবে।    </a:t>
            </a:r>
            <a:endParaRPr lang="en-US" sz="2800" dirty="0" smtClean="0">
              <a:latin typeface="NikoshBAN" panose="02000000000000000000" pitchFamily="2" charset="0"/>
              <a:cs typeface="NikoshBAN" panose="02000000000000000000" pitchFamily="2" charset="0"/>
            </a:endParaRPr>
          </a:p>
          <a:p>
            <a:r>
              <a:rPr lang="bn-IN" sz="2800" dirty="0" smtClean="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৩,</a:t>
            </a:r>
            <a:r>
              <a:rPr lang="bn-IN" sz="2800" dirty="0" smtClean="0">
                <a:latin typeface="NikoshBAN" panose="02000000000000000000" pitchFamily="2" charset="0"/>
                <a:cs typeface="NikoshBAN" panose="02000000000000000000" pitchFamily="2" charset="0"/>
              </a:rPr>
              <a:t>লো</a:t>
            </a:r>
            <a:r>
              <a:rPr lang="en-US" sz="2800" dirty="0" err="1" smtClean="0">
                <a:latin typeface="NikoshBAN" panose="02000000000000000000" pitchFamily="2" charset="0"/>
                <a:cs typeface="NikoshBAN" panose="02000000000000000000" pitchFamily="2" charset="0"/>
              </a:rPr>
              <a:t>কশিল্পীদের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কারিগরি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বিদ্যা</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শিল্পী</a:t>
            </a:r>
            <a:r>
              <a:rPr lang="bn-IN" sz="2800" dirty="0" smtClean="0">
                <a:latin typeface="NikoshBAN" panose="02000000000000000000" pitchFamily="2" charset="0"/>
                <a:cs typeface="NikoshBAN" panose="02000000000000000000" pitchFamily="2" charset="0"/>
              </a:rPr>
              <a:t>মনের ধারণা লাভ করবে।</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5, </a:t>
            </a:r>
            <a:r>
              <a:rPr lang="en-US" sz="2800" dirty="0" err="1" smtClean="0">
                <a:latin typeface="NikoshBAN" panose="02000000000000000000" pitchFamily="2" charset="0"/>
                <a:cs typeface="NikoshBAN" panose="02000000000000000000" pitchFamily="2" charset="0"/>
              </a:rPr>
              <a:t>ঢাকাই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মসলিনের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দুনিয়াজোড়া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খ্যাতির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সম্পর্কে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ধারণা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লাভকরবে</a:t>
            </a:r>
            <a:r>
              <a:rPr lang="en-US" sz="2800"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4635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2301729" flipV="1">
            <a:off x="6000750" y="3314607"/>
            <a:ext cx="1143000"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6" name="Slide Number Placeholder 26"/>
          <p:cNvSpPr>
            <a:spLocks noGrp="1"/>
          </p:cNvSpPr>
          <p:nvPr>
            <p:ph type="sldNum" sz="quarter" idx="12"/>
          </p:nvPr>
        </p:nvSpPr>
        <p:spPr>
          <a:xfrm>
            <a:off x="6553200" y="6356352"/>
            <a:ext cx="2133600" cy="365125"/>
          </a:xfrm>
        </p:spPr>
        <p:txBody>
          <a:bodyPr/>
          <a:lstStyle/>
          <a:p>
            <a:fld id="{B6F15528-21DE-4FAA-801E-634DDDAF4B2B}" type="slidenum">
              <a:rPr lang="en-US" smtClean="0"/>
              <a:pPr/>
              <a:t>6</a:t>
            </a:fld>
            <a:endParaRPr lang="en-US"/>
          </a:p>
        </p:txBody>
      </p:sp>
      <p:sp>
        <p:nvSpPr>
          <p:cNvPr id="7" name="Date Placeholder 28"/>
          <p:cNvSpPr>
            <a:spLocks noGrp="1"/>
          </p:cNvSpPr>
          <p:nvPr>
            <p:ph type="dt" sz="half" idx="10"/>
          </p:nvPr>
        </p:nvSpPr>
        <p:spPr>
          <a:xfrm>
            <a:off x="457200" y="6356352"/>
            <a:ext cx="2133600" cy="365125"/>
          </a:xfrm>
        </p:spPr>
        <p:txBody>
          <a:bodyPr/>
          <a:lstStyle/>
          <a:p>
            <a:fld id="{A521C05F-0823-4A10-9316-89BA50D1DF1B}" type="datetime1">
              <a:rPr lang="en-US" smtClean="0"/>
              <a:pPr/>
              <a:t>1/18/2021</a:t>
            </a:fld>
            <a:endParaRPr lang="en-US"/>
          </a:p>
        </p:txBody>
      </p:sp>
      <p:sp>
        <p:nvSpPr>
          <p:cNvPr id="18" name="Rectangle 17"/>
          <p:cNvSpPr/>
          <p:nvPr/>
        </p:nvSpPr>
        <p:spPr>
          <a:xfrm>
            <a:off x="0" y="135925"/>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6000" dirty="0">
                <a:solidFill>
                  <a:schemeClr val="tx1"/>
                </a:solidFill>
                <a:latin typeface="NikoshBAN" panose="02000000000000000000" pitchFamily="2" charset="0"/>
                <a:cs typeface="NikoshBAN" panose="02000000000000000000" pitchFamily="2" charset="0"/>
              </a:rPr>
              <a:t>লেখক-পরিচিতি</a:t>
            </a:r>
            <a:r>
              <a:rPr lang="bn-IN" sz="6000" dirty="0" smtClean="0">
                <a:solidFill>
                  <a:schemeClr val="tx1"/>
                </a:solidFill>
              </a:rPr>
              <a:t>  </a:t>
            </a:r>
            <a:endParaRPr lang="en-US" sz="6000" dirty="0">
              <a:solidFill>
                <a:schemeClr val="tx1"/>
              </a:solidFill>
            </a:endParaRPr>
          </a:p>
        </p:txBody>
      </p:sp>
      <p:sp>
        <p:nvSpPr>
          <p:cNvPr id="19" name="Horizontal Scroll 18"/>
          <p:cNvSpPr/>
          <p:nvPr/>
        </p:nvSpPr>
        <p:spPr>
          <a:xfrm>
            <a:off x="0" y="1099752"/>
            <a:ext cx="3941806" cy="1033272"/>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r>
              <a:rPr lang="bn-IN" sz="4000" dirty="0">
                <a:solidFill>
                  <a:schemeClr val="tx2"/>
                </a:solidFill>
                <a:latin typeface="NikoshBAN" panose="02000000000000000000" pitchFamily="2" charset="0"/>
                <a:cs typeface="NikoshBAN" panose="02000000000000000000" pitchFamily="2" charset="0"/>
              </a:rPr>
              <a:t>কামরুল হাসান </a:t>
            </a:r>
            <a:endParaRPr lang="en-US" sz="4000" dirty="0">
              <a:solidFill>
                <a:schemeClr val="tx2"/>
              </a:solidFill>
              <a:latin typeface="NikoshBAN" panose="02000000000000000000" pitchFamily="2" charset="0"/>
              <a:cs typeface="NikoshBAN" panose="02000000000000000000" pitchFamily="2" charset="0"/>
            </a:endParaRPr>
          </a:p>
        </p:txBody>
      </p:sp>
      <p:sp>
        <p:nvSpPr>
          <p:cNvPr id="20" name="Rectangle 19"/>
          <p:cNvSpPr/>
          <p:nvPr/>
        </p:nvSpPr>
        <p:spPr>
          <a:xfrm>
            <a:off x="5865224" y="1087394"/>
            <a:ext cx="632677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bn-IN" sz="3600" dirty="0">
                <a:latin typeface="NikoshBAN" panose="02000000000000000000" pitchFamily="2" charset="0"/>
                <a:cs typeface="NikoshBAN" panose="02000000000000000000" pitchFamily="2" charset="0"/>
              </a:rPr>
              <a:t>জন্মঃ২ ডিসেম্বর,১৯২১ সালে </a:t>
            </a:r>
            <a:r>
              <a:rPr lang="bn-IN" sz="3600" dirty="0" smtClean="0">
                <a:latin typeface="NikoshBAN" panose="02000000000000000000" pitchFamily="2" charset="0"/>
                <a:cs typeface="NikoshBAN" panose="02000000000000000000" pitchFamily="2" charset="0"/>
              </a:rPr>
              <a:t>কলকাতা</a:t>
            </a:r>
            <a:r>
              <a:rPr lang="en-US" sz="3600" dirty="0" smtClean="0">
                <a:latin typeface="NikoshBAN" panose="02000000000000000000" pitchFamily="2" charset="0"/>
                <a:cs typeface="NikoshBAN" panose="02000000000000000000" pitchFamily="2" charset="0"/>
              </a:rPr>
              <a:t>।</a:t>
            </a:r>
            <a:r>
              <a:rPr lang="bn-IN" sz="3600" dirty="0" smtClean="0"/>
              <a:t>   </a:t>
            </a:r>
            <a:endParaRPr lang="en-US" sz="3600" dirty="0"/>
          </a:p>
        </p:txBody>
      </p:sp>
      <p:sp>
        <p:nvSpPr>
          <p:cNvPr id="21" name="Rectangle 20"/>
          <p:cNvSpPr/>
          <p:nvPr/>
        </p:nvSpPr>
        <p:spPr>
          <a:xfrm>
            <a:off x="5878286" y="2026509"/>
            <a:ext cx="6313713"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IN" sz="3600" dirty="0" smtClean="0">
                <a:latin typeface="NikoshBAN" panose="02000000000000000000" pitchFamily="2" charset="0"/>
                <a:cs typeface="NikoshBAN" panose="02000000000000000000" pitchFamily="2" charset="0"/>
              </a:rPr>
              <a:t>শিক্ষাজীবনঃস্নাতক :আর্ট কলেজ কলকাতা </a:t>
            </a:r>
            <a:r>
              <a:rPr lang="en-US" sz="3600" dirty="0" smtClean="0">
                <a:latin typeface="NikoshBAN" panose="02000000000000000000" pitchFamily="2" charset="0"/>
                <a:cs typeface="NikoshBAN" panose="02000000000000000000" pitchFamily="2" charset="0"/>
              </a:rPr>
              <a:t>।</a:t>
            </a:r>
            <a:r>
              <a:rPr lang="bn-IN"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22" name="Rectangle 21"/>
          <p:cNvSpPr/>
          <p:nvPr/>
        </p:nvSpPr>
        <p:spPr>
          <a:xfrm>
            <a:off x="5786847" y="3002691"/>
            <a:ext cx="6405154"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IN" sz="3600" dirty="0">
                <a:solidFill>
                  <a:schemeClr val="accent3">
                    <a:lumMod val="75000"/>
                  </a:schemeClr>
                </a:solidFill>
                <a:latin typeface="NikoshBAN" panose="02000000000000000000" pitchFamily="2" charset="0"/>
                <a:cs typeface="NikoshBAN" panose="02000000000000000000" pitchFamily="2" charset="0"/>
              </a:rPr>
              <a:t>পেশা :অধ্যাপক ঢাকা  চারু ও কারুকলা </a:t>
            </a:r>
            <a:r>
              <a:rPr lang="bn-IN" sz="3600" dirty="0" smtClean="0">
                <a:solidFill>
                  <a:schemeClr val="accent3">
                    <a:lumMod val="75000"/>
                  </a:schemeClr>
                </a:solidFill>
                <a:latin typeface="NikoshBAN" panose="02000000000000000000" pitchFamily="2" charset="0"/>
                <a:cs typeface="NikoshBAN" panose="02000000000000000000" pitchFamily="2" charset="0"/>
              </a:rPr>
              <a:t>ইনস্টিটিউট</a:t>
            </a:r>
            <a:r>
              <a:rPr lang="en-US" sz="3600" dirty="0">
                <a:solidFill>
                  <a:schemeClr val="accent3">
                    <a:lumMod val="75000"/>
                  </a:schemeClr>
                </a:solidFill>
                <a:latin typeface="NikoshBAN" panose="02000000000000000000" pitchFamily="2" charset="0"/>
                <a:cs typeface="NikoshBAN" panose="02000000000000000000" pitchFamily="2" charset="0"/>
              </a:rPr>
              <a:t>।</a:t>
            </a:r>
            <a:endParaRPr lang="en-US" sz="3600" dirty="0"/>
          </a:p>
        </p:txBody>
      </p:sp>
      <p:sp>
        <p:nvSpPr>
          <p:cNvPr id="23" name="Rectangle 22"/>
          <p:cNvSpPr/>
          <p:nvPr/>
        </p:nvSpPr>
        <p:spPr>
          <a:xfrm>
            <a:off x="5865223" y="4164227"/>
            <a:ext cx="6326777"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err="1" smtClean="0">
                <a:latin typeface="NikoshBAN" pitchFamily="2" charset="0"/>
                <a:cs typeface="NikoshBAN" pitchFamily="2" charset="0"/>
              </a:rPr>
              <a:t>গ্রন্থ</a:t>
            </a:r>
            <a:r>
              <a:rPr lang="en-US" sz="3600" dirty="0">
                <a:latin typeface="NikoshBAN" pitchFamily="2" charset="0"/>
                <a:cs typeface="NikoshBAN" pitchFamily="2" charset="0"/>
              </a:rPr>
              <a:t> </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বাংলাদেশের শিল্প আন্দোলন ও আমার কথা’</a:t>
            </a:r>
            <a:r>
              <a:rPr lang="en-US" sz="3600" dirty="0" smtClean="0">
                <a:latin typeface="NikoshBAN" pitchFamily="2" charset="0"/>
                <a:cs typeface="NikoshBAN" pitchFamily="2" charset="0"/>
              </a:rPr>
              <a:t>।</a:t>
            </a:r>
            <a:endParaRPr lang="en-US" sz="3600" dirty="0"/>
          </a:p>
        </p:txBody>
      </p:sp>
      <p:sp>
        <p:nvSpPr>
          <p:cNvPr id="24" name="Rectangle 23"/>
          <p:cNvSpPr/>
          <p:nvPr/>
        </p:nvSpPr>
        <p:spPr>
          <a:xfrm>
            <a:off x="5943600" y="5527589"/>
            <a:ext cx="62484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bn-IN" sz="3600" dirty="0">
                <a:solidFill>
                  <a:srgbClr val="002060"/>
                </a:solidFill>
                <a:latin typeface="NikoshBAN" pitchFamily="2" charset="0"/>
                <a:cs typeface="NikoshBAN" pitchFamily="2" charset="0"/>
              </a:rPr>
              <a:t>জীবনাবসান :২ ফেব্রয়ারি, ১৯৮৮ সালে </a:t>
            </a:r>
            <a:r>
              <a:rPr lang="en-US" sz="3600" dirty="0" smtClean="0">
                <a:solidFill>
                  <a:srgbClr val="002060"/>
                </a:solidFill>
                <a:latin typeface="NikoshBAN" pitchFamily="2" charset="0"/>
                <a:cs typeface="NikoshBAN" pitchFamily="2" charset="0"/>
              </a:rPr>
              <a:t>।</a:t>
            </a:r>
            <a:r>
              <a:rPr lang="bn-IN" sz="3600" dirty="0" smtClean="0">
                <a:solidFill>
                  <a:srgbClr val="002060"/>
                </a:solidFill>
                <a:latin typeface="NikoshBAN" pitchFamily="2" charset="0"/>
                <a:cs typeface="NikoshBAN" pitchFamily="2" charset="0"/>
              </a:rPr>
              <a:t>     </a:t>
            </a:r>
            <a:endParaRPr lang="en-US" sz="3600" dirty="0">
              <a:solidFill>
                <a:srgbClr val="002060"/>
              </a:solidFill>
              <a:latin typeface="NikoshBAN" pitchFamily="2" charset="0"/>
              <a:cs typeface="NikoshBAN" pitchFamily="2" charset="0"/>
            </a:endParaRP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69" y="2379443"/>
            <a:ext cx="4053016" cy="42767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40010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337" y="724988"/>
            <a:ext cx="6718663" cy="61330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12" y="968654"/>
            <a:ext cx="4895394" cy="2401563"/>
          </a:xfrm>
          <a:prstGeom prst="rect">
            <a:avLst/>
          </a:prstGeom>
          <a:ln w="228600" cap="sq" cmpd="thickThin">
            <a:solidFill>
              <a:srgbClr val="000000"/>
            </a:solidFill>
            <a:prstDash val="solid"/>
            <a:miter lim="800000"/>
          </a:ln>
          <a:effectLst>
            <a:innerShdw blurRad="76200">
              <a:srgbClr val="000000"/>
            </a:innerShdw>
          </a:effectLst>
        </p:spPr>
      </p:pic>
      <p:sp>
        <p:nvSpPr>
          <p:cNvPr id="6" name="Rectangle 5"/>
          <p:cNvSpPr/>
          <p:nvPr/>
        </p:nvSpPr>
        <p:spPr>
          <a:xfrm>
            <a:off x="-1" y="3657600"/>
            <a:ext cx="5564777" cy="2103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600" dirty="0" smtClean="0">
                <a:solidFill>
                  <a:schemeClr val="tx2"/>
                </a:solidFill>
                <a:latin typeface="NikoshBAN" panose="02000000000000000000" pitchFamily="2" charset="0"/>
                <a:cs typeface="NikoshBAN" panose="02000000000000000000" pitchFamily="2" charset="0"/>
              </a:rPr>
              <a:t>১, </a:t>
            </a:r>
            <a:r>
              <a:rPr lang="bn-IN" sz="3600" dirty="0" smtClean="0">
                <a:solidFill>
                  <a:schemeClr val="tx2"/>
                </a:solidFill>
                <a:latin typeface="NikoshBAN" panose="02000000000000000000" pitchFamily="2" charset="0"/>
                <a:cs typeface="NikoshBAN" panose="02000000000000000000" pitchFamily="2" charset="0"/>
              </a:rPr>
              <a:t>কামরুল </a:t>
            </a:r>
            <a:r>
              <a:rPr lang="bn-IN" sz="3600" dirty="0">
                <a:solidFill>
                  <a:schemeClr val="tx2"/>
                </a:solidFill>
                <a:latin typeface="NikoshBAN" panose="02000000000000000000" pitchFamily="2" charset="0"/>
                <a:cs typeface="NikoshBAN" panose="02000000000000000000" pitchFamily="2" charset="0"/>
              </a:rPr>
              <a:t>হাসান </a:t>
            </a:r>
            <a:r>
              <a:rPr lang="en-US" sz="3600" dirty="0" err="1" smtClean="0">
                <a:solidFill>
                  <a:schemeClr val="tx2"/>
                </a:solidFill>
                <a:latin typeface="NikoshBAN" panose="02000000000000000000" pitchFamily="2" charset="0"/>
                <a:cs typeface="NikoshBAN" panose="02000000000000000000" pitchFamily="2" charset="0"/>
              </a:rPr>
              <a:t>এর</a:t>
            </a:r>
            <a:r>
              <a:rPr lang="en-US" sz="3600" dirty="0" smtClean="0">
                <a:solidFill>
                  <a:schemeClr val="tx2"/>
                </a:solidFill>
                <a:latin typeface="NikoshBAN" panose="02000000000000000000" pitchFamily="2" charset="0"/>
                <a:cs typeface="NikoshBAN" panose="02000000000000000000" pitchFamily="2" charset="0"/>
              </a:rPr>
              <a:t> </a:t>
            </a:r>
            <a:r>
              <a:rPr lang="en-US" sz="3600" dirty="0" err="1" smtClean="0">
                <a:solidFill>
                  <a:schemeClr val="tx2"/>
                </a:solidFill>
                <a:latin typeface="NikoshBAN" panose="02000000000000000000" pitchFamily="2" charset="0"/>
                <a:cs typeface="NikoshBAN" panose="02000000000000000000" pitchFamily="2" charset="0"/>
              </a:rPr>
              <a:t>পেশা</a:t>
            </a:r>
            <a:r>
              <a:rPr lang="en-US" sz="3600" dirty="0" smtClean="0">
                <a:solidFill>
                  <a:schemeClr val="tx2"/>
                </a:solidFill>
                <a:latin typeface="NikoshBAN" panose="02000000000000000000" pitchFamily="2" charset="0"/>
                <a:cs typeface="NikoshBAN" panose="02000000000000000000" pitchFamily="2" charset="0"/>
              </a:rPr>
              <a:t> </a:t>
            </a:r>
            <a:r>
              <a:rPr lang="en-US" sz="3600" dirty="0" err="1" smtClean="0">
                <a:solidFill>
                  <a:schemeClr val="tx2"/>
                </a:solidFill>
                <a:latin typeface="NikoshBAN" panose="02000000000000000000" pitchFamily="2" charset="0"/>
                <a:cs typeface="NikoshBAN" panose="02000000000000000000" pitchFamily="2" charset="0"/>
              </a:rPr>
              <a:t>কী</a:t>
            </a:r>
            <a:r>
              <a:rPr lang="en-US" sz="3600" dirty="0" smtClean="0">
                <a:solidFill>
                  <a:schemeClr val="tx2"/>
                </a:solidFill>
                <a:latin typeface="NikoshBAN" panose="02000000000000000000" pitchFamily="2" charset="0"/>
                <a:cs typeface="NikoshBAN" panose="02000000000000000000" pitchFamily="2" charset="0"/>
              </a:rPr>
              <a:t> </a:t>
            </a:r>
            <a:r>
              <a:rPr lang="en-US" sz="3600" dirty="0" err="1" smtClean="0">
                <a:solidFill>
                  <a:schemeClr val="tx2"/>
                </a:solidFill>
                <a:latin typeface="NikoshBAN" panose="02000000000000000000" pitchFamily="2" charset="0"/>
                <a:cs typeface="NikoshBAN" panose="02000000000000000000" pitchFamily="2" charset="0"/>
              </a:rPr>
              <a:t>ছিল</a:t>
            </a:r>
            <a:r>
              <a:rPr lang="en-US" sz="3600" dirty="0" smtClean="0">
                <a:solidFill>
                  <a:schemeClr val="tx2"/>
                </a:solidFill>
                <a:latin typeface="NikoshBAN" panose="02000000000000000000" pitchFamily="2" charset="0"/>
                <a:cs typeface="NikoshBAN" panose="02000000000000000000" pitchFamily="2" charset="0"/>
              </a:rPr>
              <a:t> ?</a:t>
            </a:r>
            <a:endParaRPr lang="en-US" sz="3600" dirty="0">
              <a:solidFill>
                <a:schemeClr val="tx2"/>
              </a:solidFill>
              <a:latin typeface="NikoshBAN" panose="02000000000000000000" pitchFamily="2" charset="0"/>
              <a:cs typeface="NikoshBAN" panose="02000000000000000000" pitchFamily="2" charset="0"/>
            </a:endParaRPr>
          </a:p>
        </p:txBody>
      </p:sp>
      <p:sp>
        <p:nvSpPr>
          <p:cNvPr id="7" name="Rectangle 6"/>
          <p:cNvSpPr/>
          <p:nvPr/>
        </p:nvSpPr>
        <p:spPr>
          <a:xfrm>
            <a:off x="0" y="0"/>
            <a:ext cx="12192000" cy="7315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6000" dirty="0" err="1">
                <a:solidFill>
                  <a:schemeClr val="tx1"/>
                </a:solidFill>
                <a:latin typeface="NikoshBAN" panose="02000000000000000000" pitchFamily="2" charset="0"/>
                <a:cs typeface="NikoshBAN" panose="02000000000000000000" pitchFamily="2" charset="0"/>
              </a:rPr>
              <a:t>একক</a:t>
            </a:r>
            <a:r>
              <a:rPr lang="en-US" sz="6000" dirty="0">
                <a:solidFill>
                  <a:schemeClr val="tx1"/>
                </a:solidFill>
                <a:latin typeface="NikoshBAN" panose="02000000000000000000" pitchFamily="2" charset="0"/>
                <a:cs typeface="NikoshBAN" panose="02000000000000000000" pitchFamily="2" charset="0"/>
              </a:rPr>
              <a:t> </a:t>
            </a:r>
            <a:r>
              <a:rPr lang="en-US" sz="6000" dirty="0" err="1">
                <a:solidFill>
                  <a:schemeClr val="tx1"/>
                </a:solidFill>
                <a:latin typeface="NikoshBAN" panose="02000000000000000000" pitchFamily="2" charset="0"/>
                <a:cs typeface="NikoshBAN" panose="02000000000000000000" pitchFamily="2" charset="0"/>
              </a:rPr>
              <a:t>কাজ</a:t>
            </a:r>
            <a:r>
              <a:rPr lang="en-US" sz="6000" dirty="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60874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2"/>
            <a:ext cx="2133600" cy="365125"/>
          </a:xfrm>
        </p:spPr>
        <p:txBody>
          <a:bodyPr/>
          <a:lstStyle/>
          <a:p>
            <a:fld id="{B6F15528-21DE-4FAA-801E-634DDDAF4B2B}" type="slidenum">
              <a:rPr lang="en-US" smtClean="0"/>
              <a:pPr/>
              <a:t>8</a:t>
            </a:fld>
            <a:endParaRPr lang="en-US"/>
          </a:p>
        </p:txBody>
      </p:sp>
      <p:sp>
        <p:nvSpPr>
          <p:cNvPr id="5" name="Rounded Rectangular Callout 4"/>
          <p:cNvSpPr/>
          <p:nvPr/>
        </p:nvSpPr>
        <p:spPr>
          <a:xfrm>
            <a:off x="0" y="0"/>
            <a:ext cx="6361611" cy="612648"/>
          </a:xfrm>
          <a:prstGeom prst="wedgeRoundRectCallout">
            <a:avLst>
              <a:gd name="adj1" fmla="val -33512"/>
              <a:gd name="adj2" fmla="val 180053"/>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আদর্শ</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পাঠ</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6" name="Rounded Rectangular Callout 5"/>
          <p:cNvSpPr/>
          <p:nvPr/>
        </p:nvSpPr>
        <p:spPr>
          <a:xfrm>
            <a:off x="6766560" y="0"/>
            <a:ext cx="5425440" cy="612648"/>
          </a:xfrm>
          <a:prstGeom prst="wedgeRoundRectCallout">
            <a:avLst>
              <a:gd name="adj1" fmla="val -30962"/>
              <a:gd name="adj2" fmla="val 18431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সরব</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পাঠ</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3234" y="1423851"/>
            <a:ext cx="5908766" cy="529045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19349"/>
            <a:ext cx="6335486" cy="5538651"/>
          </a:xfrm>
          <a:prstGeom prst="rect">
            <a:avLst/>
          </a:prstGeom>
        </p:spPr>
      </p:pic>
    </p:spTree>
    <p:extLst>
      <p:ext uri="{BB962C8B-B14F-4D97-AF65-F5344CB8AC3E}">
        <p14:creationId xmlns:p14="http://schemas.microsoft.com/office/powerpoint/2010/main" val="294510683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2"/>
            <a:ext cx="2133600" cy="365125"/>
          </a:xfrm>
        </p:spPr>
        <p:txBody>
          <a:bodyPr/>
          <a:lstStyle/>
          <a:p>
            <a:fld id="{B6F15528-21DE-4FAA-801E-634DDDAF4B2B}" type="slidenum">
              <a:rPr lang="en-US" smtClean="0"/>
              <a:pPr/>
              <a:t>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1109" y="2397035"/>
            <a:ext cx="3200400" cy="145650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6423" y="3973287"/>
            <a:ext cx="3265714" cy="1212668"/>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0224" y="923184"/>
            <a:ext cx="3106782" cy="1477755"/>
          </a:xfrm>
          <a:prstGeom prst="rect">
            <a:avLst/>
          </a:prstGeom>
        </p:spPr>
      </p:pic>
      <p:sp>
        <p:nvSpPr>
          <p:cNvPr id="15" name="Rectangle 14"/>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6000" b="1" dirty="0">
                <a:latin typeface="NikoshBAN" pitchFamily="2" charset="0"/>
                <a:cs typeface="NikoshBAN" pitchFamily="2" charset="0"/>
              </a:rPr>
              <a:t>নতুন শব্দের অর্থ </a:t>
            </a:r>
            <a:endParaRPr lang="en-US" sz="6000" b="1" dirty="0">
              <a:latin typeface="NikoshBAN" pitchFamily="2" charset="0"/>
              <a:cs typeface="NikoshBAN" pitchFamily="2" charset="0"/>
            </a:endParaRPr>
          </a:p>
        </p:txBody>
      </p:sp>
      <p:sp>
        <p:nvSpPr>
          <p:cNvPr id="16" name="Rectangle 15"/>
          <p:cNvSpPr/>
          <p:nvPr/>
        </p:nvSpPr>
        <p:spPr>
          <a:xfrm>
            <a:off x="7158445" y="2560320"/>
            <a:ext cx="5033555" cy="11625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200" b="1" dirty="0" smtClean="0">
                <a:latin typeface="NikoshBAN" pitchFamily="2" charset="0"/>
                <a:cs typeface="NikoshBAN" pitchFamily="2" charset="0"/>
              </a:rPr>
              <a:t>২, </a:t>
            </a:r>
            <a:r>
              <a:rPr lang="bn-IN" sz="3200" b="1" dirty="0" smtClean="0">
                <a:latin typeface="NikoshBAN" pitchFamily="2" charset="0"/>
                <a:cs typeface="NikoshBAN" pitchFamily="2" charset="0"/>
              </a:rPr>
              <a:t>হিন্দু </a:t>
            </a:r>
            <a:r>
              <a:rPr lang="bn-IN" sz="3200" b="1" dirty="0">
                <a:latin typeface="NikoshBAN" pitchFamily="2" charset="0"/>
                <a:cs typeface="NikoshBAN" pitchFamily="2" charset="0"/>
              </a:rPr>
              <a:t>সম্প্রদায়ের বরের </a:t>
            </a:r>
            <a:r>
              <a:rPr lang="bn-IN" sz="3200" b="1" dirty="0" smtClean="0">
                <a:latin typeface="NikoshBAN" pitchFamily="2" charset="0"/>
                <a:cs typeface="NikoshBAN" pitchFamily="2" charset="0"/>
              </a:rPr>
              <a:t>মুকুট</a:t>
            </a:r>
            <a:r>
              <a:rPr lang="en-US" sz="3200" b="1"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7" name="Rectangle 16"/>
          <p:cNvSpPr/>
          <p:nvPr/>
        </p:nvSpPr>
        <p:spPr>
          <a:xfrm>
            <a:off x="0" y="2412275"/>
            <a:ext cx="3944983" cy="13498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b="1" dirty="0" smtClean="0">
                <a:latin typeface="NikoshBAN" pitchFamily="2" charset="0"/>
                <a:cs typeface="NikoshBAN" pitchFamily="2" charset="0"/>
              </a:rPr>
              <a:t>২, ‘</a:t>
            </a:r>
            <a:r>
              <a:rPr lang="bn-IN" sz="3600" b="1" dirty="0" smtClean="0">
                <a:latin typeface="NikoshBAN" pitchFamily="2" charset="0"/>
                <a:cs typeface="NikoshBAN" pitchFamily="2" charset="0"/>
              </a:rPr>
              <a:t>টোপর</a:t>
            </a:r>
            <a:r>
              <a:rPr lang="en-US" sz="3600" b="1" dirty="0" smtClean="0">
                <a:latin typeface="NikoshBAN" pitchFamily="2" charset="0"/>
                <a:cs typeface="NikoshBAN" pitchFamily="2" charset="0"/>
              </a:rPr>
              <a:t>’</a:t>
            </a:r>
            <a:endParaRPr lang="en-US" sz="3600" b="1" dirty="0"/>
          </a:p>
        </p:txBody>
      </p:sp>
      <p:sp>
        <p:nvSpPr>
          <p:cNvPr id="18" name="Rectangle 17"/>
          <p:cNvSpPr/>
          <p:nvPr/>
        </p:nvSpPr>
        <p:spPr>
          <a:xfrm>
            <a:off x="0" y="3905794"/>
            <a:ext cx="4010297" cy="10885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b="1" dirty="0" smtClean="0">
                <a:latin typeface="NikoshBAN" pitchFamily="2" charset="0"/>
                <a:cs typeface="NikoshBAN" pitchFamily="2" charset="0"/>
              </a:rPr>
              <a:t>৩, ‘</a:t>
            </a:r>
            <a:r>
              <a:rPr lang="bn-IN" sz="3600" b="1" dirty="0" smtClean="0">
                <a:latin typeface="NikoshBAN" pitchFamily="2" charset="0"/>
                <a:cs typeface="NikoshBAN" pitchFamily="2" charset="0"/>
              </a:rPr>
              <a:t>মণিপুরী</a:t>
            </a:r>
            <a:r>
              <a:rPr lang="en-US" sz="3600" b="1" dirty="0" smtClean="0">
                <a:latin typeface="NikoshBAN" pitchFamily="2" charset="0"/>
                <a:cs typeface="NikoshBAN" pitchFamily="2" charset="0"/>
              </a:rPr>
              <a:t>’</a:t>
            </a:r>
            <a:endParaRPr lang="en-US" sz="3600" b="1" dirty="0"/>
          </a:p>
        </p:txBody>
      </p:sp>
      <p:sp>
        <p:nvSpPr>
          <p:cNvPr id="19" name="Rectangle 18"/>
          <p:cNvSpPr/>
          <p:nvPr/>
        </p:nvSpPr>
        <p:spPr>
          <a:xfrm>
            <a:off x="7289075" y="3853543"/>
            <a:ext cx="5033554" cy="121484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200" b="1" dirty="0" smtClean="0">
                <a:latin typeface="NikoshBAN" pitchFamily="2" charset="0"/>
                <a:cs typeface="NikoshBAN" pitchFamily="2" charset="0"/>
              </a:rPr>
              <a:t>৩, </a:t>
            </a:r>
            <a:r>
              <a:rPr lang="bn-IN" sz="3200" b="1" dirty="0" smtClean="0">
                <a:latin typeface="NikoshBAN" pitchFamily="2" charset="0"/>
                <a:cs typeface="NikoshBAN" pitchFamily="2" charset="0"/>
              </a:rPr>
              <a:t>মণিপুর-সম্পর্কিত</a:t>
            </a:r>
            <a:r>
              <a:rPr lang="bn-IN" sz="3200" b="1" dirty="0">
                <a:latin typeface="NikoshBAN" pitchFamily="2" charset="0"/>
                <a:cs typeface="NikoshBAN" pitchFamily="2" charset="0"/>
              </a:rPr>
              <a:t>, মণিপুরে </a:t>
            </a:r>
            <a:r>
              <a:rPr lang="en-US" sz="3200" b="1" dirty="0" err="1" smtClean="0">
                <a:latin typeface="NikoshBAN" pitchFamily="2" charset="0"/>
                <a:cs typeface="NikoshBAN" pitchFamily="2" charset="0"/>
              </a:rPr>
              <a:t>তৈরি</a:t>
            </a:r>
            <a:r>
              <a:rPr lang="en-US" sz="3200" b="1" dirty="0" smtClean="0">
                <a:latin typeface="NikoshBAN" pitchFamily="2" charset="0"/>
                <a:cs typeface="NikoshBAN" pitchFamily="2" charset="0"/>
              </a:rPr>
              <a:t>।</a:t>
            </a:r>
            <a:endParaRPr lang="bn-IN" sz="3200" b="1" dirty="0">
              <a:latin typeface="NikoshBAN" pitchFamily="2" charset="0"/>
              <a:cs typeface="NikoshBAN" pitchFamily="2" charset="0"/>
            </a:endParaRPr>
          </a:p>
        </p:txBody>
      </p:sp>
      <p:sp>
        <p:nvSpPr>
          <p:cNvPr id="21" name="Rectangle 20"/>
          <p:cNvSpPr/>
          <p:nvPr/>
        </p:nvSpPr>
        <p:spPr>
          <a:xfrm>
            <a:off x="-1" y="5608319"/>
            <a:ext cx="4010297"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৪, ‘</a:t>
            </a:r>
            <a:r>
              <a:rPr lang="bn-BD" sz="3600" dirty="0" smtClean="0">
                <a:latin typeface="NikoshBAN" panose="02000000000000000000" pitchFamily="2" charset="0"/>
                <a:cs typeface="NikoshBAN" panose="02000000000000000000" pitchFamily="2" charset="0"/>
              </a:rPr>
              <a:t>পণ্য</a:t>
            </a: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2" name="Rectangle 21"/>
          <p:cNvSpPr/>
          <p:nvPr/>
        </p:nvSpPr>
        <p:spPr>
          <a:xfrm>
            <a:off x="7380514" y="5643155"/>
            <a:ext cx="4811485"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200" dirty="0" smtClean="0">
                <a:latin typeface="NikoshBAN" panose="02000000000000000000" pitchFamily="2" charset="0"/>
                <a:cs typeface="NikoshBAN" panose="02000000000000000000" pitchFamily="2" charset="0"/>
              </a:rPr>
              <a:t>৪, </a:t>
            </a:r>
            <a:r>
              <a:rPr lang="bn-BD" sz="3200" dirty="0" smtClean="0">
                <a:latin typeface="NikoshBAN" panose="02000000000000000000" pitchFamily="2" charset="0"/>
                <a:cs typeface="NikoshBAN" panose="02000000000000000000" pitchFamily="2" charset="0"/>
              </a:rPr>
              <a:t>বিক্রি </a:t>
            </a:r>
            <a:r>
              <a:rPr lang="bn-BD" sz="3200" dirty="0">
                <a:latin typeface="NikoshBAN" panose="02000000000000000000" pitchFamily="2" charset="0"/>
                <a:cs typeface="NikoshBAN" panose="02000000000000000000" pitchFamily="2" charset="0"/>
              </a:rPr>
              <a:t>করা যায় এমন </a:t>
            </a:r>
            <a:r>
              <a:rPr lang="bn-BD" sz="3200" dirty="0" smtClean="0">
                <a:latin typeface="NikoshBAN" panose="02000000000000000000" pitchFamily="2" charset="0"/>
                <a:cs typeface="NikoshBAN" panose="02000000000000000000" pitchFamily="2" charset="0"/>
              </a:rPr>
              <a:t>জিনিস</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23" name="Rectangle 22"/>
          <p:cNvSpPr/>
          <p:nvPr/>
        </p:nvSpPr>
        <p:spPr>
          <a:xfrm>
            <a:off x="0" y="936171"/>
            <a:ext cx="3827417" cy="121919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600" b="1" dirty="0" smtClean="0">
                <a:latin typeface="NikoshBAN" pitchFamily="2" charset="0"/>
                <a:cs typeface="NikoshBAN" pitchFamily="2" charset="0"/>
              </a:rPr>
              <a:t>১, ‘</a:t>
            </a:r>
            <a:r>
              <a:rPr lang="bn-IN" sz="3600" b="1" dirty="0" smtClean="0">
                <a:latin typeface="NikoshBAN" pitchFamily="2" charset="0"/>
                <a:cs typeface="NikoshBAN" pitchFamily="2" charset="0"/>
              </a:rPr>
              <a:t>লোকশিল্প</a:t>
            </a:r>
            <a:r>
              <a:rPr lang="en-US" sz="3600" b="1" dirty="0" smtClean="0">
                <a:latin typeface="NikoshBAN" pitchFamily="2" charset="0"/>
                <a:cs typeface="NikoshBAN" pitchFamily="2" charset="0"/>
              </a:rPr>
              <a:t>’</a:t>
            </a:r>
            <a:endParaRPr lang="en-US" sz="3600" b="1" dirty="0"/>
          </a:p>
        </p:txBody>
      </p:sp>
      <p:sp>
        <p:nvSpPr>
          <p:cNvPr id="24" name="Rectangle 23"/>
          <p:cNvSpPr/>
          <p:nvPr/>
        </p:nvSpPr>
        <p:spPr>
          <a:xfrm>
            <a:off x="7093131" y="944879"/>
            <a:ext cx="5098869" cy="14194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r>
              <a:rPr lang="en-US" sz="3200" b="1" dirty="0" smtClean="0">
                <a:solidFill>
                  <a:prstClr val="black"/>
                </a:solidFill>
                <a:latin typeface="NikoshBAN" pitchFamily="2" charset="0"/>
                <a:cs typeface="NikoshBAN" pitchFamily="2" charset="0"/>
              </a:rPr>
              <a:t>১, </a:t>
            </a:r>
            <a:r>
              <a:rPr lang="bn-IN" sz="3200" b="1" dirty="0" smtClean="0">
                <a:solidFill>
                  <a:prstClr val="black"/>
                </a:solidFill>
                <a:latin typeface="NikoshBAN" pitchFamily="2" charset="0"/>
                <a:cs typeface="NikoshBAN" pitchFamily="2" charset="0"/>
              </a:rPr>
              <a:t>দেশি </a:t>
            </a:r>
            <a:r>
              <a:rPr lang="bn-IN" sz="3200" b="1" dirty="0">
                <a:solidFill>
                  <a:prstClr val="black"/>
                </a:solidFill>
                <a:latin typeface="NikoshBAN" pitchFamily="2" charset="0"/>
                <a:cs typeface="NikoshBAN" pitchFamily="2" charset="0"/>
              </a:rPr>
              <a:t>জিনিস দিয়ে দেশের মানুষের হাতে  তৈরি শিল্পসম্মত </a:t>
            </a:r>
            <a:r>
              <a:rPr lang="bn-IN" sz="3200" b="1" dirty="0" smtClean="0">
                <a:solidFill>
                  <a:prstClr val="black"/>
                </a:solidFill>
                <a:latin typeface="NikoshBAN" pitchFamily="2" charset="0"/>
                <a:cs typeface="NikoshBAN" pitchFamily="2" charset="0"/>
              </a:rPr>
              <a:t>দ্রব্য</a:t>
            </a:r>
            <a:r>
              <a:rPr lang="en-US" sz="3200" b="1" dirty="0" smtClean="0">
                <a:solidFill>
                  <a:prstClr val="black"/>
                </a:solidFill>
                <a:latin typeface="NikoshBAN" pitchFamily="2" charset="0"/>
                <a:cs typeface="NikoshBAN" pitchFamily="2" charset="0"/>
              </a:rPr>
              <a:t>।</a:t>
            </a:r>
            <a:r>
              <a:rPr lang="bn-IN" sz="3200" b="1" dirty="0" smtClean="0">
                <a:solidFill>
                  <a:prstClr val="black"/>
                </a:solidFill>
                <a:latin typeface="NikoshBAN" pitchFamily="2" charset="0"/>
                <a:cs typeface="NikoshBAN" pitchFamily="2" charset="0"/>
              </a:rPr>
              <a:t> </a:t>
            </a:r>
            <a:endParaRPr lang="en-US" sz="3200" b="1" dirty="0">
              <a:solidFill>
                <a:prstClr val="black"/>
              </a:solidFill>
            </a:endParaRPr>
          </a:p>
        </p:txBody>
      </p:sp>
      <p:pic>
        <p:nvPicPr>
          <p:cNvPr id="25" name="Picture 24">
            <a:extLst>
              <a:ext uri="{FF2B5EF4-FFF2-40B4-BE49-F238E27FC236}">
                <a16:creationId xmlns:a16="http://schemas.microsoft.com/office/drawing/2014/main" id="{3C24EC42-1FE4-4D6E-BE4B-C984466A0280}"/>
              </a:ext>
            </a:extLst>
          </p:cNvPr>
          <p:cNvPicPr>
            <a:picLocks/>
          </p:cNvPicPr>
          <p:nvPr/>
        </p:nvPicPr>
        <p:blipFill>
          <a:blip r:embed="rId5" cstate="email">
            <a:extLst>
              <a:ext uri="{28A0092B-C50C-407E-A947-70E740481C1C}">
                <a14:useLocalDpi xmlns:a14="http://schemas.microsoft.com/office/drawing/2010/main"/>
              </a:ext>
            </a:extLst>
          </a:blip>
          <a:stretch>
            <a:fillRect/>
          </a:stretch>
        </p:blipFill>
        <p:spPr>
          <a:xfrm>
            <a:off x="4075611" y="5120640"/>
            <a:ext cx="3265715" cy="1571876"/>
          </a:xfrm>
          <a:prstGeom prst="rect">
            <a:avLst/>
          </a:prstGeom>
          <a:ln w="19050">
            <a:solidFill>
              <a:schemeClr val="tx1"/>
            </a:solidFill>
          </a:ln>
        </p:spPr>
      </p:pic>
    </p:spTree>
    <p:extLst>
      <p:ext uri="{BB962C8B-B14F-4D97-AF65-F5344CB8AC3E}">
        <p14:creationId xmlns:p14="http://schemas.microsoft.com/office/powerpoint/2010/main" val="329173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2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down)">
                                      <p:cBhvr>
                                        <p:cTn id="24" dur="580">
                                          <p:stCondLst>
                                            <p:cond delay="0"/>
                                          </p:stCondLst>
                                        </p:cTn>
                                        <p:tgtEl>
                                          <p:spTgt spid="24"/>
                                        </p:tgtEl>
                                      </p:cBhvr>
                                    </p:animEffect>
                                    <p:anim calcmode="lin" valueType="num">
                                      <p:cBhvr>
                                        <p:cTn id="2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30" dur="26">
                                          <p:stCondLst>
                                            <p:cond delay="650"/>
                                          </p:stCondLst>
                                        </p:cTn>
                                        <p:tgtEl>
                                          <p:spTgt spid="24"/>
                                        </p:tgtEl>
                                      </p:cBhvr>
                                      <p:to x="100000" y="60000"/>
                                    </p:animScale>
                                    <p:animScale>
                                      <p:cBhvr>
                                        <p:cTn id="31" dur="166" decel="50000">
                                          <p:stCondLst>
                                            <p:cond delay="676"/>
                                          </p:stCondLst>
                                        </p:cTn>
                                        <p:tgtEl>
                                          <p:spTgt spid="24"/>
                                        </p:tgtEl>
                                      </p:cBhvr>
                                      <p:to x="100000" y="100000"/>
                                    </p:animScale>
                                    <p:animScale>
                                      <p:cBhvr>
                                        <p:cTn id="32" dur="26">
                                          <p:stCondLst>
                                            <p:cond delay="1312"/>
                                          </p:stCondLst>
                                        </p:cTn>
                                        <p:tgtEl>
                                          <p:spTgt spid="24"/>
                                        </p:tgtEl>
                                      </p:cBhvr>
                                      <p:to x="100000" y="80000"/>
                                    </p:animScale>
                                    <p:animScale>
                                      <p:cBhvr>
                                        <p:cTn id="33" dur="166" decel="50000">
                                          <p:stCondLst>
                                            <p:cond delay="1338"/>
                                          </p:stCondLst>
                                        </p:cTn>
                                        <p:tgtEl>
                                          <p:spTgt spid="24"/>
                                        </p:tgtEl>
                                      </p:cBhvr>
                                      <p:to x="100000" y="100000"/>
                                    </p:animScale>
                                    <p:animScale>
                                      <p:cBhvr>
                                        <p:cTn id="34" dur="26">
                                          <p:stCondLst>
                                            <p:cond delay="1642"/>
                                          </p:stCondLst>
                                        </p:cTn>
                                        <p:tgtEl>
                                          <p:spTgt spid="24"/>
                                        </p:tgtEl>
                                      </p:cBhvr>
                                      <p:to x="100000" y="90000"/>
                                    </p:animScale>
                                    <p:animScale>
                                      <p:cBhvr>
                                        <p:cTn id="35" dur="166" decel="50000">
                                          <p:stCondLst>
                                            <p:cond delay="1668"/>
                                          </p:stCondLst>
                                        </p:cTn>
                                        <p:tgtEl>
                                          <p:spTgt spid="24"/>
                                        </p:tgtEl>
                                      </p:cBhvr>
                                      <p:to x="100000" y="100000"/>
                                    </p:animScale>
                                    <p:animScale>
                                      <p:cBhvr>
                                        <p:cTn id="36" dur="26">
                                          <p:stCondLst>
                                            <p:cond delay="1808"/>
                                          </p:stCondLst>
                                        </p:cTn>
                                        <p:tgtEl>
                                          <p:spTgt spid="24"/>
                                        </p:tgtEl>
                                      </p:cBhvr>
                                      <p:to x="100000" y="95000"/>
                                    </p:animScale>
                                    <p:animScale>
                                      <p:cBhvr>
                                        <p:cTn id="37" dur="166" decel="50000">
                                          <p:stCondLst>
                                            <p:cond delay="1834"/>
                                          </p:stCondLst>
                                        </p:cTn>
                                        <p:tgtEl>
                                          <p:spTgt spid="24"/>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1000" fill="hold"/>
                                        <p:tgtEl>
                                          <p:spTgt spid="16"/>
                                        </p:tgtEl>
                                        <p:attrNameLst>
                                          <p:attrName>ppt_w</p:attrName>
                                        </p:attrNameLst>
                                      </p:cBhvr>
                                      <p:tavLst>
                                        <p:tav tm="0">
                                          <p:val>
                                            <p:fltVal val="0"/>
                                          </p:val>
                                        </p:tav>
                                        <p:tav tm="100000">
                                          <p:val>
                                            <p:strVal val="#ppt_w"/>
                                          </p:val>
                                        </p:tav>
                                      </p:tavLst>
                                    </p:anim>
                                    <p:anim calcmode="lin" valueType="num">
                                      <p:cBhvr>
                                        <p:cTn id="67" dur="1000" fill="hold"/>
                                        <p:tgtEl>
                                          <p:spTgt spid="16"/>
                                        </p:tgtEl>
                                        <p:attrNameLst>
                                          <p:attrName>ppt_h</p:attrName>
                                        </p:attrNameLst>
                                      </p:cBhvr>
                                      <p:tavLst>
                                        <p:tav tm="0">
                                          <p:val>
                                            <p:fltVal val="0"/>
                                          </p:val>
                                        </p:tav>
                                        <p:tav tm="100000">
                                          <p:val>
                                            <p:strVal val="#ppt_h"/>
                                          </p:val>
                                        </p:tav>
                                      </p:tavLst>
                                    </p:anim>
                                    <p:anim calcmode="lin" valueType="num">
                                      <p:cBhvr>
                                        <p:cTn id="68" dur="1000" fill="hold"/>
                                        <p:tgtEl>
                                          <p:spTgt spid="16"/>
                                        </p:tgtEl>
                                        <p:attrNameLst>
                                          <p:attrName>style.rotation</p:attrName>
                                        </p:attrNameLst>
                                      </p:cBhvr>
                                      <p:tavLst>
                                        <p:tav tm="0">
                                          <p:val>
                                            <p:fltVal val="90"/>
                                          </p:val>
                                        </p:tav>
                                        <p:tav tm="100000">
                                          <p:val>
                                            <p:fltVal val="0"/>
                                          </p:val>
                                        </p:tav>
                                      </p:tavLst>
                                    </p:anim>
                                    <p:animEffect transition="in" filter="fade">
                                      <p:cBhvr>
                                        <p:cTn id="69" dur="10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500" fill="hold"/>
                                        <p:tgtEl>
                                          <p:spTgt spid="18"/>
                                        </p:tgtEl>
                                        <p:attrNameLst>
                                          <p:attrName>ppt_x</p:attrName>
                                        </p:attrNameLst>
                                      </p:cBhvr>
                                      <p:tavLst>
                                        <p:tav tm="0">
                                          <p:val>
                                            <p:strVal val="#ppt_x"/>
                                          </p:val>
                                        </p:tav>
                                        <p:tav tm="100000">
                                          <p:val>
                                            <p:strVal val="#ppt_x"/>
                                          </p:val>
                                        </p:tav>
                                      </p:tavLst>
                                    </p:anim>
                                    <p:anim calcmode="lin" valueType="num">
                                      <p:cBhvr additive="base">
                                        <p:cTn id="7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down)">
                                      <p:cBhvr>
                                        <p:cTn id="87" dur="580">
                                          <p:stCondLst>
                                            <p:cond delay="0"/>
                                          </p:stCondLst>
                                        </p:cTn>
                                        <p:tgtEl>
                                          <p:spTgt spid="19"/>
                                        </p:tgtEl>
                                      </p:cBhvr>
                                    </p:animEffect>
                                    <p:anim calcmode="lin" valueType="num">
                                      <p:cBhvr>
                                        <p:cTn id="8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3" dur="26">
                                          <p:stCondLst>
                                            <p:cond delay="650"/>
                                          </p:stCondLst>
                                        </p:cTn>
                                        <p:tgtEl>
                                          <p:spTgt spid="19"/>
                                        </p:tgtEl>
                                      </p:cBhvr>
                                      <p:to x="100000" y="60000"/>
                                    </p:animScale>
                                    <p:animScale>
                                      <p:cBhvr>
                                        <p:cTn id="94" dur="166" decel="50000">
                                          <p:stCondLst>
                                            <p:cond delay="676"/>
                                          </p:stCondLst>
                                        </p:cTn>
                                        <p:tgtEl>
                                          <p:spTgt spid="19"/>
                                        </p:tgtEl>
                                      </p:cBhvr>
                                      <p:to x="100000" y="100000"/>
                                    </p:animScale>
                                    <p:animScale>
                                      <p:cBhvr>
                                        <p:cTn id="95" dur="26">
                                          <p:stCondLst>
                                            <p:cond delay="1312"/>
                                          </p:stCondLst>
                                        </p:cTn>
                                        <p:tgtEl>
                                          <p:spTgt spid="19"/>
                                        </p:tgtEl>
                                      </p:cBhvr>
                                      <p:to x="100000" y="80000"/>
                                    </p:animScale>
                                    <p:animScale>
                                      <p:cBhvr>
                                        <p:cTn id="96" dur="166" decel="50000">
                                          <p:stCondLst>
                                            <p:cond delay="1338"/>
                                          </p:stCondLst>
                                        </p:cTn>
                                        <p:tgtEl>
                                          <p:spTgt spid="19"/>
                                        </p:tgtEl>
                                      </p:cBhvr>
                                      <p:to x="100000" y="100000"/>
                                    </p:animScale>
                                    <p:animScale>
                                      <p:cBhvr>
                                        <p:cTn id="97" dur="26">
                                          <p:stCondLst>
                                            <p:cond delay="1642"/>
                                          </p:stCondLst>
                                        </p:cTn>
                                        <p:tgtEl>
                                          <p:spTgt spid="19"/>
                                        </p:tgtEl>
                                      </p:cBhvr>
                                      <p:to x="100000" y="90000"/>
                                    </p:animScale>
                                    <p:animScale>
                                      <p:cBhvr>
                                        <p:cTn id="98" dur="166" decel="50000">
                                          <p:stCondLst>
                                            <p:cond delay="1668"/>
                                          </p:stCondLst>
                                        </p:cTn>
                                        <p:tgtEl>
                                          <p:spTgt spid="19"/>
                                        </p:tgtEl>
                                      </p:cBhvr>
                                      <p:to x="100000" y="100000"/>
                                    </p:animScale>
                                    <p:animScale>
                                      <p:cBhvr>
                                        <p:cTn id="99" dur="26">
                                          <p:stCondLst>
                                            <p:cond delay="1808"/>
                                          </p:stCondLst>
                                        </p:cTn>
                                        <p:tgtEl>
                                          <p:spTgt spid="19"/>
                                        </p:tgtEl>
                                      </p:cBhvr>
                                      <p:to x="100000" y="95000"/>
                                    </p:animScale>
                                    <p:animScale>
                                      <p:cBhvr>
                                        <p:cTn id="100" dur="166" decel="50000">
                                          <p:stCondLst>
                                            <p:cond delay="1834"/>
                                          </p:stCondLst>
                                        </p:cTn>
                                        <p:tgtEl>
                                          <p:spTgt spid="19"/>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fade">
                                      <p:cBhvr>
                                        <p:cTn id="105" dur="1000"/>
                                        <p:tgtEl>
                                          <p:spTgt spid="21"/>
                                        </p:tgtEl>
                                      </p:cBhvr>
                                    </p:animEffect>
                                    <p:anim calcmode="lin" valueType="num">
                                      <p:cBhvr>
                                        <p:cTn id="106" dur="1000" fill="hold"/>
                                        <p:tgtEl>
                                          <p:spTgt spid="21"/>
                                        </p:tgtEl>
                                        <p:attrNameLst>
                                          <p:attrName>ppt_x</p:attrName>
                                        </p:attrNameLst>
                                      </p:cBhvr>
                                      <p:tavLst>
                                        <p:tav tm="0">
                                          <p:val>
                                            <p:strVal val="#ppt_x"/>
                                          </p:val>
                                        </p:tav>
                                        <p:tav tm="100000">
                                          <p:val>
                                            <p:strVal val="#ppt_x"/>
                                          </p:val>
                                        </p:tav>
                                      </p:tavLst>
                                    </p:anim>
                                    <p:anim calcmode="lin" valueType="num">
                                      <p:cBhvr>
                                        <p:cTn id="10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nodeType="clickEffect">
                                  <p:stCondLst>
                                    <p:cond delay="0"/>
                                  </p:stCondLst>
                                  <p:childTnLst>
                                    <p:set>
                                      <p:cBhvr>
                                        <p:cTn id="111" dur="1" fill="hold">
                                          <p:stCondLst>
                                            <p:cond delay="0"/>
                                          </p:stCondLst>
                                        </p:cTn>
                                        <p:tgtEl>
                                          <p:spTgt spid="25"/>
                                        </p:tgtEl>
                                        <p:attrNameLst>
                                          <p:attrName>style.visibility</p:attrName>
                                        </p:attrNameLst>
                                      </p:cBhvr>
                                      <p:to>
                                        <p:strVal val="visible"/>
                                      </p:to>
                                    </p:set>
                                    <p:anim calcmode="lin" valueType="num">
                                      <p:cBhvr additive="base">
                                        <p:cTn id="112" dur="500" fill="hold"/>
                                        <p:tgtEl>
                                          <p:spTgt spid="25"/>
                                        </p:tgtEl>
                                        <p:attrNameLst>
                                          <p:attrName>ppt_x</p:attrName>
                                        </p:attrNameLst>
                                      </p:cBhvr>
                                      <p:tavLst>
                                        <p:tav tm="0">
                                          <p:val>
                                            <p:strVal val="#ppt_x"/>
                                          </p:val>
                                        </p:tav>
                                        <p:tav tm="100000">
                                          <p:val>
                                            <p:strVal val="#ppt_x"/>
                                          </p:val>
                                        </p:tav>
                                      </p:tavLst>
                                    </p:anim>
                                    <p:anim calcmode="lin" valueType="num">
                                      <p:cBhvr additive="base">
                                        <p:cTn id="1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fade">
                                      <p:cBhvr>
                                        <p:cTn id="118" dur="1000"/>
                                        <p:tgtEl>
                                          <p:spTgt spid="22"/>
                                        </p:tgtEl>
                                      </p:cBhvr>
                                    </p:animEffect>
                                    <p:anim calcmode="lin" valueType="num">
                                      <p:cBhvr>
                                        <p:cTn id="119" dur="1000" fill="hold"/>
                                        <p:tgtEl>
                                          <p:spTgt spid="22"/>
                                        </p:tgtEl>
                                        <p:attrNameLst>
                                          <p:attrName>ppt_x</p:attrName>
                                        </p:attrNameLst>
                                      </p:cBhvr>
                                      <p:tavLst>
                                        <p:tav tm="0">
                                          <p:val>
                                            <p:strVal val="#ppt_x"/>
                                          </p:val>
                                        </p:tav>
                                        <p:tav tm="100000">
                                          <p:val>
                                            <p:strVal val="#ppt_x"/>
                                          </p:val>
                                        </p:tav>
                                      </p:tavLst>
                                    </p:anim>
                                    <p:anim calcmode="lin" valueType="num">
                                      <p:cBhvr>
                                        <p:cTn id="12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1" grpId="0" animBg="1"/>
      <p:bldP spid="22" grpId="0" animBg="1"/>
      <p:bldP spid="23"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760</Words>
  <Application>Microsoft Office PowerPoint</Application>
  <PresentationFormat>Widescreen</PresentationFormat>
  <Paragraphs>102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100</cp:revision>
  <dcterms:created xsi:type="dcterms:W3CDTF">2021-01-15T08:12:44Z</dcterms:created>
  <dcterms:modified xsi:type="dcterms:W3CDTF">2021-01-18T16:37:18Z</dcterms:modified>
</cp:coreProperties>
</file>