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5" r:id="rId4"/>
    <p:sldId id="258" r:id="rId5"/>
    <p:sldId id="259" r:id="rId6"/>
    <p:sldId id="260" r:id="rId7"/>
    <p:sldId id="261" r:id="rId8"/>
    <p:sldId id="262" r:id="rId9"/>
    <p:sldId id="263" r:id="rId10"/>
    <p:sldId id="264" r:id="rId11"/>
    <p:sldId id="270" r:id="rId12"/>
    <p:sldId id="277" r:id="rId13"/>
    <p:sldId id="266" r:id="rId14"/>
    <p:sldId id="279" r:id="rId15"/>
    <p:sldId id="280" r:id="rId16"/>
    <p:sldId id="267" r:id="rId17"/>
    <p:sldId id="268" r:id="rId18"/>
    <p:sldId id="269" r:id="rId19"/>
    <p:sldId id="276" r:id="rId20"/>
    <p:sldId id="271" r:id="rId21"/>
    <p:sldId id="272" r:id="rId22"/>
    <p:sldId id="278"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6DFDE-3C72-430B-9F97-7F216F458CD2}" type="datetimeFigureOut">
              <a:rPr lang="en-US" smtClean="0"/>
              <a:pPr/>
              <a:t>1/18/2021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7E23C-1EFB-4C66-84CD-FBC12BB5B1D8}" type="slidenum">
              <a:rPr lang="en-US" smtClean="0"/>
              <a:pPr/>
              <a:t>‹#›</a:t>
            </a:fld>
            <a:endParaRPr lang="en-US"/>
          </a:p>
        </p:txBody>
      </p:sp>
    </p:spTree>
    <p:extLst>
      <p:ext uri="{BB962C8B-B14F-4D97-AF65-F5344CB8AC3E}">
        <p14:creationId xmlns:p14="http://schemas.microsoft.com/office/powerpoint/2010/main" val="260079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D7E23C-1EFB-4C66-84CD-FBC12BB5B1D8}" type="slidenum">
              <a:rPr lang="en-US" smtClean="0"/>
              <a:pPr/>
              <a:t>5</a:t>
            </a:fld>
            <a:endParaRPr lang="en-US"/>
          </a:p>
        </p:txBody>
      </p:sp>
    </p:spTree>
    <p:extLst>
      <p:ext uri="{BB962C8B-B14F-4D97-AF65-F5344CB8AC3E}">
        <p14:creationId xmlns:p14="http://schemas.microsoft.com/office/powerpoint/2010/main" val="86370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pPr/>
              <a:t>1/18/2021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1/18/2021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1/18/2021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1/18/2021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1/18/2021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1/18/2021</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 y="0"/>
            <a:ext cx="12186314" cy="6849683"/>
          </a:xfrm>
          <a:prstGeom prst="rect">
            <a:avLst/>
          </a:prstGeom>
        </p:spPr>
      </p:pic>
      <p:sp>
        <p:nvSpPr>
          <p:cNvPr id="4" name="TextBox 3"/>
          <p:cNvSpPr txBox="1"/>
          <p:nvPr/>
        </p:nvSpPr>
        <p:spPr>
          <a:xfrm>
            <a:off x="381000" y="457200"/>
            <a:ext cx="11353800" cy="1569660"/>
          </a:xfrm>
          <a:prstGeom prst="rect">
            <a:avLst/>
          </a:prstGeom>
          <a:solidFill>
            <a:schemeClr val="bg2">
              <a:lumMod val="90000"/>
            </a:schemeClr>
          </a:solidFill>
        </p:spPr>
        <p:txBody>
          <a:bodyPr wrap="square" rtlCol="0">
            <a:spAutoFit/>
          </a:bodyPr>
          <a:lstStyle/>
          <a:p>
            <a:pPr algn="ctr"/>
            <a:r>
              <a:rPr lang="bn-BD" sz="9600" b="1" dirty="0">
                <a:solidFill>
                  <a:srgbClr val="00B050"/>
                </a:solidFill>
                <a:latin typeface="Shonar Bangla" pitchFamily="34" charset="0"/>
                <a:cs typeface="Shonar Bangla" pitchFamily="34" charset="0"/>
              </a:rPr>
              <a:t>স্বাগতম</a:t>
            </a:r>
            <a:endParaRPr lang="en-US" sz="9600" b="1" dirty="0">
              <a:solidFill>
                <a:srgbClr val="00B050"/>
              </a:solidFill>
              <a:latin typeface="Shonar Bangla" pitchFamily="34" charset="0"/>
              <a:cs typeface="Shonar Bangla"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2133600"/>
            <a:ext cx="7315200" cy="4121240"/>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Rectangle 1"/>
          <p:cNvSpPr/>
          <p:nvPr/>
        </p:nvSpPr>
        <p:spPr>
          <a:xfrm>
            <a:off x="2895600" y="609600"/>
            <a:ext cx="6172200" cy="76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5600" y="685800"/>
            <a:ext cx="6172200" cy="584775"/>
          </a:xfrm>
          <a:prstGeom prst="rect">
            <a:avLst/>
          </a:prstGeom>
          <a:solidFill>
            <a:schemeClr val="accent1">
              <a:lumMod val="60000"/>
              <a:lumOff val="40000"/>
            </a:schemeClr>
          </a:solidFill>
        </p:spPr>
        <p:txBody>
          <a:bodyPr wrap="square" rtlCol="0">
            <a:spAutoFit/>
          </a:bodyPr>
          <a:lstStyle/>
          <a:p>
            <a:r>
              <a:rPr lang="bn-BD" sz="2800" dirty="0">
                <a:latin typeface="NikoshBAN" panose="02000000000000000000" pitchFamily="2" charset="0"/>
                <a:cs typeface="NikoshBAN" panose="02000000000000000000" pitchFamily="2" charset="0"/>
              </a:rPr>
              <a:t>পর্দার আভিধানিক অর্থঃ আবৃত করা।, ঢেকে </a:t>
            </a:r>
            <a:r>
              <a:rPr lang="bn-BD" sz="3200" dirty="0">
                <a:latin typeface="NikoshBAN" panose="02000000000000000000" pitchFamily="2" charset="0"/>
                <a:cs typeface="NikoshBAN" panose="02000000000000000000" pitchFamily="2" charset="0"/>
              </a:rPr>
              <a:t>রাখা </a:t>
            </a:r>
            <a:r>
              <a:rPr lang="bn-BD"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Rounded Rectangle 3"/>
          <p:cNvSpPr/>
          <p:nvPr/>
        </p:nvSpPr>
        <p:spPr>
          <a:xfrm>
            <a:off x="1828800" y="3200400"/>
            <a:ext cx="4038600" cy="3048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3276601"/>
            <a:ext cx="3505200" cy="2800767"/>
          </a:xfrm>
          <a:prstGeom prst="rect">
            <a:avLst/>
          </a:prstGeom>
          <a:noFill/>
        </p:spPr>
        <p:txBody>
          <a:bodyPr wrap="square" rtlCol="0">
            <a:spAutoFit/>
          </a:bodyPr>
          <a:lstStyle/>
          <a:p>
            <a:r>
              <a:rPr lang="bn-BD" sz="1600" dirty="0">
                <a:latin typeface="NikoshBAN" panose="02000000000000000000" pitchFamily="2" charset="0"/>
                <a:cs typeface="NikoshBAN" panose="02000000000000000000" pitchFamily="2" charset="0"/>
              </a:rPr>
              <a:t>পর্দার ব্যাপারে আল্লাহ রাব্বুল আলামিন কঠোর হুশিয়ারি উচ্চারন করে কুর আনুল কারিমের মাধ্যমে পর্দাকে ফরজ ঘোষনা করেছেন ।</a:t>
            </a:r>
          </a:p>
          <a:p>
            <a:r>
              <a:rPr lang="bn-BD" sz="1600" dirty="0">
                <a:latin typeface="NikoshBAN" panose="02000000000000000000" pitchFamily="2" charset="0"/>
                <a:cs typeface="NikoshBAN" panose="02000000000000000000" pitchFamily="2" charset="0"/>
              </a:rPr>
              <a:t>যেমন আল্লাহ রাব্বনুল আলামিন কুর আনুল কারিমে বর্ণনা করেছেন</a:t>
            </a:r>
            <a:r>
              <a:rPr lang="ar-SA" sz="1600" dirty="0">
                <a:latin typeface="NikoshBAN" panose="02000000000000000000" pitchFamily="2" charset="0"/>
                <a:cs typeface="Shonar Bangla" pitchFamily="34" charset="0"/>
              </a:rPr>
              <a:t>قل للمؤمنين يغضوا من ابصارهم ويحفظوا فروجهم ذلك ازكي لهم ان الله خبير بما يصنعون.</a:t>
            </a:r>
          </a:p>
          <a:p>
            <a:r>
              <a:rPr lang="bn-BD" sz="1600" dirty="0">
                <a:latin typeface="NikoshBAN" panose="02000000000000000000" pitchFamily="2" charset="0"/>
                <a:cs typeface="NikoshBAN" panose="02000000000000000000" pitchFamily="2" charset="0"/>
              </a:rPr>
              <a:t>আল্লাহ বলেন হে রাসুল (সঃ) মোমেনদেরকে বলুন তারা যেন তাদের দৃষ্টিকে নত রাখে এবং তাদের লজ্জা স্থানের হেফাজত করে। এতে তাদের জন্য খুব পবিত্রতা আছে। নিশ্চয় তারা যা করে আল্লাহ তা অবহিত আছেন </a:t>
            </a:r>
            <a:endParaRPr lang="en-US" sz="1600" dirty="0">
              <a:latin typeface="NikoshBAN" panose="02000000000000000000" pitchFamily="2" charset="0"/>
              <a:cs typeface="NikoshBAN" panose="02000000000000000000" pitchFamily="2" charset="0"/>
            </a:endParaRPr>
          </a:p>
        </p:txBody>
      </p:sp>
      <p:sp>
        <p:nvSpPr>
          <p:cNvPr id="6" name="Rounded Rectangle 5"/>
          <p:cNvSpPr/>
          <p:nvPr/>
        </p:nvSpPr>
        <p:spPr>
          <a:xfrm>
            <a:off x="7010400" y="3352800"/>
            <a:ext cx="2209800" cy="2743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3429001"/>
            <a:ext cx="2057400" cy="2062103"/>
          </a:xfrm>
          <a:prstGeom prst="rect">
            <a:avLst/>
          </a:prstGeom>
          <a:noFill/>
        </p:spPr>
        <p:txBody>
          <a:bodyPr wrap="square" rtlCol="0">
            <a:spAutoFit/>
          </a:bodyPr>
          <a:lstStyle/>
          <a:p>
            <a:r>
              <a:rPr lang="bn-BD" sz="1600" dirty="0">
                <a:latin typeface="NikoshBAN" panose="02000000000000000000" pitchFamily="2" charset="0"/>
                <a:cs typeface="NikoshBAN" panose="02000000000000000000" pitchFamily="2" charset="0"/>
              </a:rPr>
              <a:t>আল্লাহ পাক আরও বলেন </a:t>
            </a:r>
            <a:r>
              <a:rPr lang="ar-SA" sz="1600" dirty="0">
                <a:latin typeface="NikoshBAN" panose="02000000000000000000" pitchFamily="2" charset="0"/>
                <a:cs typeface="Shonar Bangla" pitchFamily="34" charset="0"/>
              </a:rPr>
              <a:t>وقل للمؤمنات يغضضن من ابصارهن ويحفظن فروجهن</a:t>
            </a:r>
          </a:p>
          <a:p>
            <a:r>
              <a:rPr lang="bn-BD" sz="1600" dirty="0">
                <a:latin typeface="NikoshBAN" panose="02000000000000000000" pitchFamily="2" charset="0"/>
                <a:cs typeface="NikoshBAN" panose="02000000000000000000" pitchFamily="2" charset="0"/>
              </a:rPr>
              <a:t>হে রাসুল (সঃ) আপনী ঈমানদার নারীদেরকে বলুন, তারা যেন তাদের দৃষ্টিকে নত রাখে এবং তাদের লজ্জা স্থানের হেফাজত করে।</a:t>
            </a:r>
            <a:r>
              <a:rPr lang="ar-SA" sz="1600" dirty="0">
                <a:latin typeface="NikoshBAN" panose="02000000000000000000" pitchFamily="2" charset="0"/>
                <a:cs typeface="Shonar Bangla" pitchFamily="34" charset="0"/>
              </a:rPr>
              <a:t> </a:t>
            </a:r>
            <a:r>
              <a:rPr lang="bn-BD" sz="1600" dirty="0">
                <a:latin typeface="NikoshBAN" panose="02000000000000000000" pitchFamily="2" charset="0"/>
                <a:cs typeface="NikoshBAN" panose="02000000000000000000" pitchFamily="2" charset="0"/>
              </a:rPr>
              <a:t> </a:t>
            </a:r>
            <a:endParaRPr lang="en-US" sz="1600" dirty="0">
              <a:latin typeface="NikoshBAN" panose="02000000000000000000" pitchFamily="2" charset="0"/>
              <a:cs typeface="NikoshBAN" panose="02000000000000000000" pitchFamily="2" charset="0"/>
            </a:endParaRPr>
          </a:p>
        </p:txBody>
      </p:sp>
      <p:sp>
        <p:nvSpPr>
          <p:cNvPr id="9" name="Oval 8"/>
          <p:cNvSpPr/>
          <p:nvPr/>
        </p:nvSpPr>
        <p:spPr>
          <a:xfrm>
            <a:off x="2286000" y="1371600"/>
            <a:ext cx="7239000" cy="16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95600" y="1752600"/>
            <a:ext cx="6400800" cy="923330"/>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পারিভাষিক অর্থঃ শরীয়তের দৃষ্টিতে মহিলাদের জন্য মাহরাম ব্যাতীত যাদের সাথে পর্দা বিহিন  দেখা দেওয়া হারাম তাদের থেকে নিজেকে আবৃত রাখা এবং পুরুষের জন্য সতর বিহীন যে সমস্ত অংগ দেখা হারাম তাকে পর্দা বলে ।</a:t>
            </a:r>
            <a:endParaRPr lang="en-US" dirty="0">
              <a:latin typeface="NikoshBAN" panose="02000000000000000000" pitchFamily="2" charset="0"/>
              <a:cs typeface="NikoshBAN" panose="02000000000000000000" pitchFamily="2" charset="0"/>
            </a:endParaRPr>
          </a:p>
        </p:txBody>
      </p:sp>
      <p:pic>
        <p:nvPicPr>
          <p:cNvPr id="11" name="Picture 10"/>
          <p:cNvPicPr/>
          <p:nvPr/>
        </p:nvPicPr>
        <p:blipFill>
          <a:blip r:embed="rId3" cstate="print"/>
          <a:srcRect/>
          <a:stretch>
            <a:fillRect/>
          </a:stretch>
        </p:blipFill>
        <p:spPr bwMode="auto">
          <a:xfrm>
            <a:off x="609600" y="609600"/>
            <a:ext cx="914401"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9800" y="685800"/>
            <a:ext cx="1143001" cy="696630"/>
          </a:xfrm>
          <a:prstGeom prst="rect">
            <a:avLst/>
          </a:prstGeom>
          <a:ln w="38100">
            <a:solidFill>
              <a:srgbClr val="92D050"/>
            </a:solidFill>
          </a:ln>
          <a:effectLst>
            <a:glow rad="139700">
              <a:schemeClr val="accent3">
                <a:satMod val="175000"/>
                <a:alpha val="40000"/>
              </a:schemeClr>
            </a:glo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4" y="-21609"/>
            <a:ext cx="12160156" cy="6879609"/>
          </a:xfrm>
          <a:prstGeom prst="rect">
            <a:avLst/>
          </a:prstGeom>
        </p:spPr>
      </p:pic>
      <p:sp>
        <p:nvSpPr>
          <p:cNvPr id="5" name="Rounded Rectangular Callout 4"/>
          <p:cNvSpPr/>
          <p:nvPr/>
        </p:nvSpPr>
        <p:spPr>
          <a:xfrm>
            <a:off x="3429000" y="609600"/>
            <a:ext cx="4724400" cy="914400"/>
          </a:xfrm>
          <a:prstGeom prst="wedgeRoundRectCallou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NikoshBAN" panose="02000000000000000000" pitchFamily="2" charset="0"/>
                <a:cs typeface="NikoshBAN" panose="02000000000000000000" pitchFamily="2" charset="0"/>
              </a:rPr>
              <a:t>আল্লাহ</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কুরআন</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মাজিদে</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বলেন</a:t>
            </a:r>
            <a:endParaRPr lang="en-US" sz="28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609600" y="1752600"/>
            <a:ext cx="10820400" cy="17526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AE" sz="3200" dirty="0">
                <a:latin typeface="Sakkal Majalla" panose="02000000000000000000" pitchFamily="2" charset="-78"/>
                <a:cs typeface="Sakkal Majalla" panose="02000000000000000000" pitchFamily="2" charset="-78"/>
              </a:rPr>
              <a:t>ياَيها النبىُ قُلْ لأِزوَاجِكَ وَ وبناتك وَ نِساَءِ المؤمنينَ يُدْنِيْنَ عَلَيْهِنَّ مِنْ جَلاَبِيبِهِنَّ ذالِكَ اَدْنىَ انْ يُعْرَفْنَ فلاَ يُؤْذَينَ وَ كَانَ اللهُ غَفُوْراًرَحِيْماَ</a:t>
            </a:r>
          </a:p>
          <a:p>
            <a:pPr algn="ctr"/>
            <a:r>
              <a:rPr lang="ar-AE" sz="3200" dirty="0">
                <a:latin typeface="Sakkal Majalla" panose="02000000000000000000" pitchFamily="2" charset="-78"/>
                <a:cs typeface="Sakkal Majalla" panose="02000000000000000000" pitchFamily="2" charset="-78"/>
              </a:rPr>
              <a:t>(الأحزاب:59)</a:t>
            </a:r>
            <a:endParaRPr lang="en-US" sz="3200" dirty="0">
              <a:latin typeface="Sakkal Majalla" panose="02000000000000000000" pitchFamily="2" charset="-78"/>
              <a:cs typeface="Sakkal Majalla" panose="02000000000000000000" pitchFamily="2" charset="-78"/>
            </a:endParaRPr>
          </a:p>
        </p:txBody>
      </p:sp>
      <p:sp>
        <p:nvSpPr>
          <p:cNvPr id="7" name="Rectangle 6"/>
          <p:cNvSpPr/>
          <p:nvPr/>
        </p:nvSpPr>
        <p:spPr>
          <a:xfrm>
            <a:off x="609600" y="3581400"/>
            <a:ext cx="10896600" cy="274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নবি</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আপনি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আপনার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পত্নীগনকে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কন্যাগনকে</a:t>
            </a:r>
            <a:r>
              <a:rPr lang="bn-BD" sz="3200" dirty="0">
                <a:latin typeface="NikoshBAN" panose="02000000000000000000" pitchFamily="2" charset="0"/>
                <a:cs typeface="NikoshBAN" panose="02000000000000000000" pitchFamily="2" charset="0"/>
              </a:rPr>
              <a:t> এবং মুমিনদের স্ত্রীগনকে বলুন, তারা যেন তাদের চাদরের কিছু অংশ নিজেদের উপর টেনে দেয়। এতে তাদেরকে চেনা সহজ হবে। ফলে তাদেরকে উত্যক্ত করা হবেনা। আল্লাহ ক্ষমাশীল পরম দয়ালু।</a:t>
            </a:r>
          </a:p>
          <a:p>
            <a:pPr algn="ctr"/>
            <a:r>
              <a:rPr lang="bn-BD" sz="3200" dirty="0">
                <a:latin typeface="NikoshBAN" panose="02000000000000000000" pitchFamily="2" charset="0"/>
                <a:cs typeface="NikoshBAN" panose="02000000000000000000" pitchFamily="2" charset="0"/>
              </a:rPr>
              <a:t>(সুরা আহযাব-৫৯)</a:t>
            </a:r>
            <a:endParaRPr lang="en-US" sz="32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7"/>
            <a:ext cx="12192000" cy="6911578"/>
          </a:xfrm>
          <a:prstGeom prst="rect">
            <a:avLst/>
          </a:prstGeom>
        </p:spPr>
      </p:pic>
      <p:sp>
        <p:nvSpPr>
          <p:cNvPr id="2" name="Rectangle 1"/>
          <p:cNvSpPr/>
          <p:nvPr/>
        </p:nvSpPr>
        <p:spPr>
          <a:xfrm>
            <a:off x="1143000" y="685800"/>
            <a:ext cx="9601200" cy="5334000"/>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just"/>
            <a:r>
              <a:rPr lang="en-US" sz="3600" dirty="0" err="1">
                <a:latin typeface="NikoshBAN" panose="02000000000000000000" pitchFamily="2" charset="0"/>
                <a:cs typeface="NikoshBAN" panose="02000000000000000000" pitchFamily="2" charset="0"/>
              </a:rPr>
              <a:t>আল্লামা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বলেন</a:t>
            </a:r>
            <a:r>
              <a:rPr lang="en-US" sz="3600" dirty="0">
                <a:latin typeface="NikoshBAN" panose="02000000000000000000" pitchFamily="2" charset="0"/>
                <a:cs typeface="NikoshBAN" panose="02000000000000000000" pitchFamily="2" charset="0"/>
              </a:rPr>
              <a:t>, এ </a:t>
            </a:r>
            <a:r>
              <a:rPr lang="en-US" sz="3600" dirty="0" err="1">
                <a:latin typeface="NikoshBAN" panose="02000000000000000000" pitchFamily="2" charset="0"/>
                <a:cs typeface="NikoshBAN" panose="02000000000000000000" pitchFamily="2" charset="0"/>
              </a:rPr>
              <a:t>আয়াত</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দ্বারা সকল মুসলিম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রমনীর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হিজাব</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শরয়ী</a:t>
            </a:r>
            <a:r>
              <a:rPr lang="bn-IN" sz="3600" dirty="0">
                <a:latin typeface="NikoshBAN" panose="02000000000000000000" pitchFamily="2" charset="0"/>
                <a:cs typeface="NikoshBAN" panose="02000000000000000000" pitchFamily="2" charset="0"/>
              </a:rPr>
              <a:t> পর্দা ) করা ফরজ স্যাবস্ত হয়। হিজাব তথা পর্দা করা রমনীদের ক্ষেত্রে নামাজ, রোজার ন্যায় ফরজ। যদি কোন মুসলিম মহিলা অস্বীকার করে হিজাব পরিত্যাগ করে তবে সে কাফের হবে।</a:t>
            </a:r>
          </a:p>
          <a:p>
            <a:pPr algn="just"/>
            <a:r>
              <a:rPr lang="bn-IN" sz="3600" dirty="0">
                <a:latin typeface="NikoshBAN" panose="02000000000000000000" pitchFamily="2" charset="0"/>
                <a:cs typeface="NikoshBAN" panose="02000000000000000000" pitchFamily="2" charset="0"/>
              </a:rPr>
              <a:t>আর যদি ফরজ স্বীকার করেও পালন না করে তবে সে কবীরাগুনাহকারীনী ও ফাসেকা বলে স্যাবস্ত হবে।</a:t>
            </a:r>
          </a:p>
        </p:txBody>
      </p:sp>
    </p:spTree>
    <p:extLst>
      <p:ext uri="{BB962C8B-B14F-4D97-AF65-F5344CB8AC3E}">
        <p14:creationId xmlns:p14="http://schemas.microsoft.com/office/powerpoint/2010/main" val="283549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 y="0"/>
            <a:ext cx="12193138" cy="6854841"/>
          </a:xfrm>
          <a:prstGeom prst="rect">
            <a:avLst/>
          </a:prstGeom>
        </p:spPr>
      </p:pic>
      <p:sp>
        <p:nvSpPr>
          <p:cNvPr id="2" name="Flowchart: Alternate Process 1"/>
          <p:cNvSpPr/>
          <p:nvPr/>
        </p:nvSpPr>
        <p:spPr>
          <a:xfrm>
            <a:off x="3048000" y="609600"/>
            <a:ext cx="5791200" cy="838200"/>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29000" y="762000"/>
            <a:ext cx="4876800" cy="584775"/>
          </a:xfrm>
          <a:prstGeom prst="rect">
            <a:avLst/>
          </a:prstGeom>
          <a:noFill/>
        </p:spPr>
        <p:txBody>
          <a:bodyPr wrap="square" rtlCol="0">
            <a:spAutoFit/>
          </a:bodyPr>
          <a:lstStyle/>
          <a:p>
            <a:r>
              <a:rPr lang="bn-BD" sz="3200" dirty="0">
                <a:latin typeface="Shonar Bangla" pitchFamily="34" charset="0"/>
                <a:cs typeface="Shonar Bangla" pitchFamily="34" charset="0"/>
              </a:rPr>
              <a:t>বেগানা মহিলার প্রতি দৃষ্টি পাতের হুকুম</a:t>
            </a:r>
            <a:endParaRPr lang="en-US" sz="3200" dirty="0">
              <a:latin typeface="Shonar Bangla" pitchFamily="34" charset="0"/>
              <a:cs typeface="Shonar Bangla"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000"/>
            <a:ext cx="2401241"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286000"/>
            <a:ext cx="1727200"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Rounded Rectangle 13"/>
          <p:cNvSpPr/>
          <p:nvPr/>
        </p:nvSpPr>
        <p:spPr>
          <a:xfrm>
            <a:off x="5867400" y="2133600"/>
            <a:ext cx="4648200" cy="4038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4267200"/>
            <a:ext cx="2471655"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TextBox 17"/>
          <p:cNvSpPr txBox="1"/>
          <p:nvPr/>
        </p:nvSpPr>
        <p:spPr>
          <a:xfrm>
            <a:off x="5943600" y="2438400"/>
            <a:ext cx="4267200" cy="2585323"/>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মাহরাম মহিলা বা স্ত্রী ব্যাতীত কোন পুরুষ কোন মহিলার দিকে দৃষ্টিপাত করা হারাম । তবে হঠাৎ দৃষ্টি পরলে গুনাহ হবে না । এ ব্যাপারে আল্লাহ বলেন </a:t>
            </a:r>
            <a:r>
              <a:rPr lang="ar-SA" dirty="0">
                <a:latin typeface="NikoshBAN" panose="02000000000000000000" pitchFamily="2" charset="0"/>
                <a:cs typeface="Sakkal Majalla" panose="02000000000000000000" pitchFamily="2" charset="-78"/>
              </a:rPr>
              <a:t>يغضوا من ابصارهم</a:t>
            </a:r>
            <a:r>
              <a:rPr lang="bn-BD" dirty="0">
                <a:latin typeface="NikoshBAN" panose="02000000000000000000" pitchFamily="2" charset="0"/>
                <a:cs typeface="NikoshBAN" panose="02000000000000000000" pitchFamily="2" charset="0"/>
              </a:rPr>
              <a:t> তারা যেন তাদের  দৃষ্টিকে অবনমিত রাখে ।</a:t>
            </a:r>
          </a:p>
          <a:p>
            <a:r>
              <a:rPr lang="bn-BD" dirty="0">
                <a:latin typeface="NikoshBAN" panose="02000000000000000000" pitchFamily="2" charset="0"/>
                <a:cs typeface="NikoshBAN" panose="02000000000000000000" pitchFamily="2" charset="0"/>
              </a:rPr>
              <a:t>হজরত জাবির ইবনে আব্দুল্লাহ (রা)বলেন,আমি</a:t>
            </a:r>
          </a:p>
          <a:p>
            <a:r>
              <a:rPr lang="bn-BD" dirty="0">
                <a:latin typeface="NikoshBAN" panose="02000000000000000000" pitchFamily="2" charset="0"/>
                <a:cs typeface="NikoshBAN" panose="02000000000000000000" pitchFamily="2" charset="0"/>
              </a:rPr>
              <a:t>রাসুলুল্লাহ (সঃ) কে হঠাৎ দৃষ্টি সম্পর্কে জিজ্ঞাসা করলাম । অতপর তিনি আমাকে সাথে সাথে চোখ ফিরিয়ে নেয়ার আদেশ করলেন। (মুসলিম)। হাদিস শরীফে আরও আছে </a:t>
            </a:r>
            <a:r>
              <a:rPr lang="ar-SA" dirty="0">
                <a:latin typeface="NikoshBAN" panose="02000000000000000000" pitchFamily="2" charset="0"/>
                <a:cs typeface="Shonar Bangla" pitchFamily="34" charset="0"/>
              </a:rPr>
              <a:t>فزني </a:t>
            </a:r>
            <a:r>
              <a:rPr lang="ar-SA" dirty="0">
                <a:latin typeface="NikoshBAN" panose="02000000000000000000" pitchFamily="2" charset="0"/>
                <a:cs typeface="Sakkal Majalla" panose="02000000000000000000" pitchFamily="2" charset="-78"/>
              </a:rPr>
              <a:t>العين النظر</a:t>
            </a:r>
            <a:r>
              <a:rPr lang="bn-BD" dirty="0">
                <a:latin typeface="NikoshBAN" panose="02000000000000000000" pitchFamily="2" charset="0"/>
                <a:cs typeface="NikoshBAN" panose="02000000000000000000" pitchFamily="2" charset="0"/>
              </a:rPr>
              <a:t> আর চোখের জেনা হল দৃষ্টিপাত করা ।</a:t>
            </a:r>
            <a:endParaRPr lang="en-US" dirty="0">
              <a:latin typeface="NikoshBAN" panose="02000000000000000000" pitchFamily="2" charset="0"/>
              <a:cs typeface="NikoshBAN" panose="02000000000000000000"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73"/>
            <a:ext cx="12192000" cy="6853982"/>
          </a:xfrm>
          <a:prstGeom prst="rect">
            <a:avLst/>
          </a:prstGeom>
        </p:spPr>
      </p:pic>
      <p:sp>
        <p:nvSpPr>
          <p:cNvPr id="3" name="Rounded Rectangle 2"/>
          <p:cNvSpPr/>
          <p:nvPr/>
        </p:nvSpPr>
        <p:spPr>
          <a:xfrm>
            <a:off x="914400" y="824818"/>
            <a:ext cx="10134600" cy="518160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AE" sz="6000" dirty="0">
                <a:latin typeface="Arabic Typesetting" panose="03020402040406030203" pitchFamily="66" charset="-78"/>
                <a:cs typeface="Arabic Typesetting" panose="03020402040406030203" pitchFamily="66" charset="-78"/>
              </a:rPr>
              <a:t>عن عائشة رضى الله عنها ان اسماء بنت ابى بكرٍ دخلتُ على رسول الله (ص:) عليهاَ ثِئاَبٌ </a:t>
            </a:r>
          </a:p>
          <a:p>
            <a:pPr algn="ctr"/>
            <a:r>
              <a:rPr lang="ar-AE" sz="6000" dirty="0">
                <a:latin typeface="Arabic Typesetting" panose="03020402040406030203" pitchFamily="66" charset="-78"/>
                <a:cs typeface="Arabic Typesetting" panose="03020402040406030203" pitchFamily="66" charset="-78"/>
              </a:rPr>
              <a:t>رِقاَقٌ فاَعْرَضَ عَنْها رسول اللهِ (ص:) وقلَ. ياَ اَسماَءُ إنَّ اَلْمَرْاَةَ إِذاَ بَلَغَتِ الْمَحِيِضَ لَمْ تَصْلُحْ انْ يُرىَ مِنْهاَ إِالاَ هَذاَ وَهَذاَ . وَ اَشَارَ إلى وَجْهِهِ وَ كَفَّيْهِ (أبو داود)</a:t>
            </a:r>
            <a:endParaRPr lang="en-US" sz="6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6367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1219200" y="990600"/>
            <a:ext cx="9753600" cy="4876800"/>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bn-IN" sz="4000" dirty="0">
                <a:latin typeface="NikoshBAN" panose="02000000000000000000" pitchFamily="2" charset="0"/>
                <a:cs typeface="NikoshBAN" panose="02000000000000000000" pitchFamily="2" charset="0"/>
              </a:rPr>
              <a:t>হযরত আয়েশা ( রাঃ) হতে বর্নিত, আসমা বিনতে আবু বকর (রাঃ) একদা রাসুল (সঃ) এর নিকট প্রবেশ করলেন, এমতাবস্থায় তার গায়ে পাতলা কাপড় ছিল। তখন রসুল (সঃ) তার থেকে চেহারা ঘুরিয়ে নিলেন এবং বললেনঃ হে আসমা কোন মহিলা যখন বালেগা হয়,</a:t>
            </a:r>
          </a:p>
          <a:p>
            <a:pPr algn="just"/>
            <a:r>
              <a:rPr lang="bn-IN" sz="4000" dirty="0">
                <a:latin typeface="NikoshBAN" panose="02000000000000000000" pitchFamily="2" charset="0"/>
                <a:cs typeface="NikoshBAN" panose="02000000000000000000" pitchFamily="2" charset="0"/>
              </a:rPr>
              <a:t>তখন তার এই এই তথা মুখ ও হাতের তালু ছাড়া অন্য কোন অঙ্গ দেখা দেখা যাওয়া বৈধ নয়। (আবু দাউদ)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17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4" y="0"/>
            <a:ext cx="12177216" cy="6842806"/>
          </a:xfrm>
          <a:prstGeom prst="rect">
            <a:avLst/>
          </a:prstGeom>
        </p:spPr>
      </p:pic>
      <p:sp>
        <p:nvSpPr>
          <p:cNvPr id="5" name="TextBox 4"/>
          <p:cNvSpPr txBox="1"/>
          <p:nvPr/>
        </p:nvSpPr>
        <p:spPr>
          <a:xfrm>
            <a:off x="3733800" y="1143000"/>
            <a:ext cx="4191000" cy="646331"/>
          </a:xfrm>
          <a:prstGeom prst="rect">
            <a:avLst/>
          </a:prstGeom>
          <a:solidFill>
            <a:srgbClr val="00B0F0"/>
          </a:solidFill>
        </p:spPr>
        <p:txBody>
          <a:bodyPr wrap="square" rtlCol="0">
            <a:spAutoFit/>
          </a:bodyPr>
          <a:lstStyle/>
          <a:p>
            <a:r>
              <a:rPr lang="bn-BD" sz="3600" dirty="0">
                <a:latin typeface="NikoshBAN" panose="02000000000000000000" pitchFamily="2" charset="0"/>
                <a:cs typeface="NikoshBAN" panose="02000000000000000000" pitchFamily="2" charset="0"/>
              </a:rPr>
              <a:t>পুরুষের জন্য পুরুষের সতর</a:t>
            </a:r>
            <a:endParaRPr lang="en-US" sz="3600" dirty="0">
              <a:latin typeface="NikoshBAN" panose="02000000000000000000" pitchFamily="2" charset="0"/>
              <a:cs typeface="NikoshBAN" panose="02000000000000000000" pitchFamily="2" charset="0"/>
            </a:endParaRPr>
          </a:p>
        </p:txBody>
      </p:sp>
      <p:sp>
        <p:nvSpPr>
          <p:cNvPr id="7" name="Rounded Rectangle 6"/>
          <p:cNvSpPr/>
          <p:nvPr/>
        </p:nvSpPr>
        <p:spPr>
          <a:xfrm>
            <a:off x="2057400" y="2667000"/>
            <a:ext cx="39624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2895600"/>
            <a:ext cx="3048000" cy="2677656"/>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নাভী থেকে হাটু পর্যন্ত পুরুষের সতর  সুতরাং কোন পুরুষের জন্য অপর পুরুষের বনাভী হতে হাটুর </a:t>
            </a:r>
            <a:r>
              <a:rPr lang="en-US" sz="2800" dirty="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মধ্যবর্তী স্তান দেখা  বৈধ নয়। </a:t>
            </a:r>
            <a:endParaRPr lang="en-US" sz="2800" dirty="0">
              <a:latin typeface="NikoshBAN" panose="02000000000000000000" pitchFamily="2" charset="0"/>
              <a:cs typeface="NikoshBAN" panose="02000000000000000000" pitchFamily="2" charset="0"/>
            </a:endParaRPr>
          </a:p>
        </p:txBody>
      </p:sp>
      <p:sp>
        <p:nvSpPr>
          <p:cNvPr id="9" name="Rounded Rectangle 8"/>
          <p:cNvSpPr/>
          <p:nvPr/>
        </p:nvSpPr>
        <p:spPr>
          <a:xfrm>
            <a:off x="6248400" y="2667000"/>
            <a:ext cx="41148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29400" y="2895601"/>
            <a:ext cx="2895600" cy="2677656"/>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হাদিস শরীফে আসছে </a:t>
            </a:r>
            <a:r>
              <a:rPr lang="ar-SA" sz="2800" dirty="0">
                <a:latin typeface="NikoshBAN" panose="02000000000000000000" pitchFamily="2" charset="0"/>
                <a:cs typeface="Shonar Bangla" pitchFamily="34" charset="0"/>
              </a:rPr>
              <a:t>لا ينظر الرجل الي عوره الرجل</a:t>
            </a:r>
            <a:r>
              <a:rPr lang="bn-BD" sz="2800" dirty="0">
                <a:latin typeface="NikoshBAN" panose="02000000000000000000" pitchFamily="2" charset="0"/>
                <a:cs typeface="NikoshBAN" panose="02000000000000000000" pitchFamily="2" charset="0"/>
              </a:rPr>
              <a:t> অর্থাৎ কোন পুরুষ যেন অন্য পুরুষের লজ্জা স্থানের দিকে নয়া তাকায় ।</a:t>
            </a:r>
            <a:endParaRPr lang="en-US" sz="2800" dirty="0">
              <a:latin typeface="NikoshBAN" panose="02000000000000000000" pitchFamily="2" charset="0"/>
              <a:cs typeface="NikoshBAN" panose="02000000000000000000"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3" name="TextBox 2"/>
          <p:cNvSpPr txBox="1"/>
          <p:nvPr/>
        </p:nvSpPr>
        <p:spPr>
          <a:xfrm>
            <a:off x="3429000" y="1295400"/>
            <a:ext cx="3962400" cy="1015663"/>
          </a:xfrm>
          <a:prstGeom prst="rect">
            <a:avLst/>
          </a:prstGeom>
          <a:noFill/>
        </p:spPr>
        <p:txBody>
          <a:bodyPr wrap="square" rtlCol="0">
            <a:spAutoFit/>
          </a:bodyPr>
          <a:lstStyle/>
          <a:p>
            <a:pPr algn="ctr"/>
            <a:r>
              <a:rPr lang="bn-BD" sz="6000" dirty="0">
                <a:latin typeface="Shonar Bangla" pitchFamily="34" charset="0"/>
                <a:cs typeface="Shonar Bangla" pitchFamily="34" charset="0"/>
              </a:rPr>
              <a:t>দলীয় কাজ</a:t>
            </a:r>
            <a:endParaRPr lang="en-US" sz="6000" dirty="0">
              <a:latin typeface="Shonar Bangla" pitchFamily="34" charset="0"/>
              <a:cs typeface="Shonar Bangla" pitchFamily="34" charset="0"/>
            </a:endParaRPr>
          </a:p>
        </p:txBody>
      </p:sp>
      <p:sp>
        <p:nvSpPr>
          <p:cNvPr id="7" name="TextBox 6"/>
          <p:cNvSpPr txBox="1"/>
          <p:nvPr/>
        </p:nvSpPr>
        <p:spPr>
          <a:xfrm>
            <a:off x="2743200" y="3048000"/>
            <a:ext cx="5867400" cy="2308324"/>
          </a:xfrm>
          <a:prstGeom prst="rect">
            <a:avLst/>
          </a:prstGeom>
          <a:noFill/>
        </p:spPr>
        <p:txBody>
          <a:bodyPr wrap="square" rtlCol="0">
            <a:spAutoFit/>
          </a:bodyPr>
          <a:lstStyle/>
          <a:p>
            <a:r>
              <a:rPr lang="bn-BD" sz="4800" dirty="0">
                <a:latin typeface="Shonar Bangla" pitchFamily="34" charset="0"/>
                <a:cs typeface="Shonar Bangla" pitchFamily="34" charset="0"/>
              </a:rPr>
              <a:t>পুরুষ এবং মহিলার পৃথক পৃথক ভাবে দুটি করে পর্দার বিধান উল্লেখ কর ।</a:t>
            </a:r>
            <a:endParaRPr lang="en-US" sz="4800" dirty="0">
              <a:latin typeface="Shonar Bangla" pitchFamily="34" charset="0"/>
              <a:cs typeface="Shonar Bangla"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70"/>
            <a:ext cx="12192000" cy="6911578"/>
          </a:xfrm>
          <a:prstGeom prst="rect">
            <a:avLst/>
          </a:prstGeom>
        </p:spPr>
      </p:pic>
      <p:sp>
        <p:nvSpPr>
          <p:cNvPr id="3" name="Rectangle 2"/>
          <p:cNvSpPr/>
          <p:nvPr/>
        </p:nvSpPr>
        <p:spPr>
          <a:xfrm>
            <a:off x="5105400" y="762000"/>
            <a:ext cx="2438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Shonar Bangla" pitchFamily="34" charset="0"/>
              <a:cs typeface="Shonar Bangla" pitchFamily="34" charset="0"/>
            </a:endParaRPr>
          </a:p>
        </p:txBody>
      </p:sp>
      <p:sp>
        <p:nvSpPr>
          <p:cNvPr id="4" name="TextBox 3"/>
          <p:cNvSpPr txBox="1"/>
          <p:nvPr/>
        </p:nvSpPr>
        <p:spPr>
          <a:xfrm>
            <a:off x="5410200" y="762000"/>
            <a:ext cx="2133600" cy="830997"/>
          </a:xfrm>
          <a:prstGeom prst="rect">
            <a:avLst/>
          </a:prstGeom>
          <a:noFill/>
        </p:spPr>
        <p:txBody>
          <a:bodyPr wrap="square" rtlCol="0">
            <a:spAutoFit/>
          </a:bodyPr>
          <a:lstStyle/>
          <a:p>
            <a:r>
              <a:rPr lang="bn-BD" sz="4800" dirty="0">
                <a:latin typeface="Shonar Bangla" pitchFamily="34" charset="0"/>
                <a:cs typeface="Shonar Bangla" pitchFamily="34" charset="0"/>
              </a:rPr>
              <a:t>সমাধান</a:t>
            </a:r>
            <a:endParaRPr lang="en-US" sz="4800" dirty="0">
              <a:latin typeface="Shonar Bangla" pitchFamily="34" charset="0"/>
              <a:cs typeface="Shonar Bangla" pitchFamily="34" charset="0"/>
            </a:endParaRPr>
          </a:p>
        </p:txBody>
      </p:sp>
      <p:sp>
        <p:nvSpPr>
          <p:cNvPr id="7" name="Oval 6"/>
          <p:cNvSpPr/>
          <p:nvPr/>
        </p:nvSpPr>
        <p:spPr>
          <a:xfrm>
            <a:off x="5181600" y="1905000"/>
            <a:ext cx="1981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1981200"/>
            <a:ext cx="1600200" cy="830997"/>
          </a:xfrm>
          <a:prstGeom prst="rect">
            <a:avLst/>
          </a:prstGeom>
          <a:noFill/>
        </p:spPr>
        <p:txBody>
          <a:bodyPr wrap="square" rtlCol="0">
            <a:spAutoFit/>
          </a:bodyPr>
          <a:lstStyle/>
          <a:p>
            <a:r>
              <a:rPr lang="bn-BD" sz="2400" dirty="0">
                <a:latin typeface="Shonar Bangla" pitchFamily="34" charset="0"/>
                <a:cs typeface="Shonar Bangla" pitchFamily="34" charset="0"/>
              </a:rPr>
              <a:t>পুরুষদের জন্য</a:t>
            </a:r>
          </a:p>
          <a:p>
            <a:r>
              <a:rPr lang="bn-BD" sz="2400" dirty="0">
                <a:latin typeface="Shonar Bangla" pitchFamily="34" charset="0"/>
                <a:cs typeface="Shonar Bangla" pitchFamily="34" charset="0"/>
              </a:rPr>
              <a:t>পর্দার বিধান</a:t>
            </a:r>
            <a:endParaRPr lang="en-US" sz="2400" dirty="0">
              <a:latin typeface="Shonar Bangla" pitchFamily="34" charset="0"/>
              <a:cs typeface="Shonar Bangla" pitchFamily="34" charset="0"/>
            </a:endParaRPr>
          </a:p>
        </p:txBody>
      </p:sp>
      <p:sp>
        <p:nvSpPr>
          <p:cNvPr id="10" name="TextBox 9"/>
          <p:cNvSpPr txBox="1"/>
          <p:nvPr/>
        </p:nvSpPr>
        <p:spPr>
          <a:xfrm flipH="1">
            <a:off x="3733800" y="3276600"/>
            <a:ext cx="5105400" cy="954107"/>
          </a:xfrm>
          <a:prstGeom prst="rect">
            <a:avLst/>
          </a:prstGeom>
          <a:solidFill>
            <a:schemeClr val="accent1">
              <a:lumMod val="60000"/>
              <a:lumOff val="40000"/>
            </a:schemeClr>
          </a:solidFill>
        </p:spPr>
        <p:txBody>
          <a:bodyPr wrap="square" rtlCol="0">
            <a:spAutoFit/>
          </a:bodyPr>
          <a:lstStyle/>
          <a:p>
            <a:r>
              <a:rPr lang="bn-BD" sz="2800" dirty="0">
                <a:latin typeface="Shonar Bangla" pitchFamily="34" charset="0"/>
                <a:cs typeface="Shonar Bangla" pitchFamily="34" charset="0"/>
              </a:rPr>
              <a:t>১। একজন পুরুষের জন্য অপর পুরুষের নাভী থেকে হাটু পর্যন্ত দেখা বৈধ নয় </a:t>
            </a:r>
            <a:r>
              <a:rPr lang="bn-BD" sz="2400" dirty="0">
                <a:latin typeface="Shonar Bangla" pitchFamily="34" charset="0"/>
                <a:cs typeface="Shonar Bangla" pitchFamily="34" charset="0"/>
              </a:rPr>
              <a:t>।</a:t>
            </a:r>
            <a:endParaRPr lang="en-US" sz="2400" dirty="0">
              <a:latin typeface="Shonar Bangla" pitchFamily="34" charset="0"/>
              <a:cs typeface="Shonar Bangl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657600"/>
            <a:ext cx="1676400" cy="1362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3733800" y="4495800"/>
            <a:ext cx="5257800" cy="954107"/>
          </a:xfrm>
          <a:prstGeom prst="rect">
            <a:avLst/>
          </a:prstGeom>
          <a:solidFill>
            <a:srgbClr val="FFFF00"/>
          </a:solidFill>
        </p:spPr>
        <p:txBody>
          <a:bodyPr wrap="square" rtlCol="0">
            <a:spAutoFit/>
          </a:bodyPr>
          <a:lstStyle/>
          <a:p>
            <a:r>
              <a:rPr lang="bn-BD" sz="2800" dirty="0">
                <a:latin typeface="Shonar Bangla" pitchFamily="34" charset="0"/>
                <a:cs typeface="Shonar Bangla" pitchFamily="34" charset="0"/>
              </a:rPr>
              <a:t>২। কোন পুরুষ অপর পুরুষের লজ্জাস্থানের দিকে তাকানো নিষেধ</a:t>
            </a:r>
            <a:endParaRPr lang="en-US" sz="2800" dirty="0">
              <a:latin typeface="Shonar Bangla" pitchFamily="34" charset="0"/>
              <a:cs typeface="Shonar Bangla"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 y="0"/>
            <a:ext cx="12192000" cy="6969175"/>
          </a:xfrm>
          <a:prstGeom prst="rect">
            <a:avLst/>
          </a:prstGeom>
        </p:spPr>
      </p:pic>
      <p:sp>
        <p:nvSpPr>
          <p:cNvPr id="3" name="TextBox 2"/>
          <p:cNvSpPr txBox="1"/>
          <p:nvPr/>
        </p:nvSpPr>
        <p:spPr>
          <a:xfrm>
            <a:off x="4726330" y="690771"/>
            <a:ext cx="175067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2400" dirty="0">
                <a:latin typeface="NikoshBAN" panose="02000000000000000000" pitchFamily="2" charset="0"/>
                <a:cs typeface="NikoshBAN" panose="02000000000000000000" pitchFamily="2" charset="0"/>
              </a:rPr>
              <a:t>মহিলাদের জন্য</a:t>
            </a:r>
          </a:p>
          <a:p>
            <a:r>
              <a:rPr lang="bn-BD" sz="2400" dirty="0">
                <a:latin typeface="NikoshBAN" panose="02000000000000000000" pitchFamily="2" charset="0"/>
                <a:cs typeface="NikoshBAN" panose="02000000000000000000" pitchFamily="2" charset="0"/>
              </a:rPr>
              <a:t>পর্দার বিধান</a:t>
            </a:r>
            <a:endParaRPr lang="en-US" sz="2400" dirty="0">
              <a:latin typeface="NikoshBAN" panose="02000000000000000000" pitchFamily="2" charset="0"/>
              <a:cs typeface="NikoshBAN" panose="02000000000000000000" pitchFamily="2" charset="0"/>
            </a:endParaRPr>
          </a:p>
        </p:txBody>
      </p:sp>
      <p:sp>
        <p:nvSpPr>
          <p:cNvPr id="4" name="Rounded Rectangle 3"/>
          <p:cNvSpPr/>
          <p:nvPr/>
        </p:nvSpPr>
        <p:spPr>
          <a:xfrm>
            <a:off x="3124200" y="1828800"/>
            <a:ext cx="5486400" cy="116115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00400" y="1828800"/>
            <a:ext cx="5257800" cy="1015663"/>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১। মহিলাদের জন্য মাহরামদের সাথে পর্দার কোন প্রয়োজন নাই। যেমনঃ স্বামী, বাবা, ভাই, শশুর, দাদা, নানা, সহোদর বা বৈপিত্রেয় বাবৈমাত্রেও ভাই,এবং এই ৩ প্রকার ভাই বোনের পুত্রগন। </a:t>
            </a:r>
            <a:endParaRPr lang="en-US" sz="2000" dirty="0">
              <a:latin typeface="NikoshBAN" panose="02000000000000000000" pitchFamily="2" charset="0"/>
              <a:cs typeface="NikoshBAN" panose="02000000000000000000" pitchFamily="2" charset="0"/>
            </a:endParaRPr>
          </a:p>
        </p:txBody>
      </p:sp>
      <p:sp>
        <p:nvSpPr>
          <p:cNvPr id="6" name="Rounded Rectangle 5"/>
          <p:cNvSpPr/>
          <p:nvPr/>
        </p:nvSpPr>
        <p:spPr>
          <a:xfrm>
            <a:off x="3200400" y="3162868"/>
            <a:ext cx="5410200" cy="85871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76600" y="3313696"/>
            <a:ext cx="5181600"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২। মাহরাম ব্যাতীত সকল পুরুষের সাথে মহিলাদের দেখা দেওয়া হারাম ।</a:t>
            </a:r>
            <a:endParaRPr lang="en-US" sz="20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191000"/>
            <a:ext cx="308803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12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3" name="TextBox 2"/>
          <p:cNvSpPr txBox="1"/>
          <p:nvPr/>
        </p:nvSpPr>
        <p:spPr>
          <a:xfrm>
            <a:off x="1143000" y="381000"/>
            <a:ext cx="7391400" cy="1569660"/>
          </a:xfrm>
          <a:prstGeom prst="rect">
            <a:avLst/>
          </a:prstGeom>
          <a:noFill/>
        </p:spPr>
        <p:txBody>
          <a:bodyPr wrap="square" rtlCol="0">
            <a:spAutoFit/>
          </a:bodyPr>
          <a:lstStyle/>
          <a:p>
            <a:pPr algn="ctr"/>
            <a:r>
              <a:rPr lang="bn-BD" sz="9600" dirty="0"/>
              <a:t>  </a:t>
            </a:r>
            <a:r>
              <a:rPr lang="bn-BD" sz="6600" dirty="0">
                <a:latin typeface="Shonar Bangla" pitchFamily="34" charset="0"/>
                <a:cs typeface="Shonar Bangla" pitchFamily="34" charset="0"/>
              </a:rPr>
              <a:t>শিক্ষক পরিচিতি</a:t>
            </a:r>
            <a:endParaRPr lang="en-US" sz="9600" dirty="0"/>
          </a:p>
        </p:txBody>
      </p:sp>
      <p:sp>
        <p:nvSpPr>
          <p:cNvPr id="4" name="TextBox 3"/>
          <p:cNvSpPr txBox="1"/>
          <p:nvPr/>
        </p:nvSpPr>
        <p:spPr>
          <a:xfrm>
            <a:off x="762000" y="1993880"/>
            <a:ext cx="5334000" cy="3416320"/>
          </a:xfrm>
          <a:prstGeom prst="rect">
            <a:avLst/>
          </a:prstGeom>
          <a:noFill/>
        </p:spPr>
        <p:txBody>
          <a:bodyPr wrap="square" rtlCol="0">
            <a:spAutoFit/>
          </a:bodyPr>
          <a:lstStyle/>
          <a:p>
            <a:pPr lvl="0">
              <a:spcBef>
                <a:spcPct val="0"/>
              </a:spcBef>
              <a:defRPr/>
            </a:pPr>
            <a:r>
              <a:rPr lang="en-US" sz="4800" dirty="0">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rPr>
              <a:t>†</a:t>
            </a:r>
            <a:r>
              <a:rPr lang="en-US" sz="4800" dirty="0" err="1">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rPr>
              <a:t>gvt</a:t>
            </a:r>
            <a:r>
              <a:rPr lang="en-US" sz="4800" dirty="0">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rPr>
              <a:t> Ave&amp;`</a:t>
            </a:r>
            <a:r>
              <a:rPr lang="en-US" sz="4800" dirty="0" err="1">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rPr>
              <a:t>ym</a:t>
            </a:r>
            <a:r>
              <a:rPr lang="en-US" sz="4800" dirty="0">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rPr>
              <a:t> </a:t>
            </a:r>
            <a:r>
              <a:rPr lang="en-US" sz="4800" dirty="0" err="1">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rPr>
              <a:t>meyi</a:t>
            </a:r>
            <a:endParaRPr lang="bn-BD" sz="4800" dirty="0">
              <a:ln>
                <a:solidFill>
                  <a:srgbClr val="FF0000"/>
                </a:solidFill>
              </a:ln>
              <a:solidFill>
                <a:srgbClr val="FF0000"/>
              </a:solidFill>
              <a:effectLst>
                <a:outerShdw blurRad="50800" dist="38100" dir="2700000" algn="tl" rotWithShape="0">
                  <a:prstClr val="black">
                    <a:alpha val="40000"/>
                  </a:prstClr>
                </a:outerShdw>
              </a:effectLst>
              <a:latin typeface="SutonnyMJ" pitchFamily="2" charset="0"/>
              <a:cs typeface="SutonnyMJ" pitchFamily="2" charset="0"/>
            </a:endParaRPr>
          </a:p>
          <a:p>
            <a:pPr lvl="0">
              <a:spcBef>
                <a:spcPct val="0"/>
              </a:spcBef>
              <a:defRPr/>
            </a:pPr>
            <a:r>
              <a:rPr lang="en-US" sz="4400" dirty="0" err="1">
                <a:ln>
                  <a:solidFill>
                    <a:srgbClr val="00B0F0"/>
                  </a:solidFill>
                </a:ln>
                <a:solidFill>
                  <a:srgbClr val="00B0F0"/>
                </a:solidFill>
                <a:effectLst>
                  <a:outerShdw blurRad="50800" dist="38100" dir="2700000" algn="tl" rotWithShape="0">
                    <a:prstClr val="black">
                      <a:alpha val="40000"/>
                    </a:prstClr>
                  </a:outerShdw>
                </a:effectLst>
                <a:latin typeface="SutonnyMJ" pitchFamily="2" charset="0"/>
                <a:cs typeface="SutonnyMJ" pitchFamily="2" charset="0"/>
              </a:rPr>
              <a:t>mycvi</a:t>
            </a:r>
            <a:br>
              <a:rPr lang="en-US" sz="4800" dirty="0">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br>
            <a:r>
              <a:rPr lang="en-US" sz="2800" dirty="0">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a:t>
            </a:r>
            <a:r>
              <a:rPr lang="en-US" sz="2800" dirty="0" err="1">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MvivB</a:t>
            </a:r>
            <a:r>
              <a:rPr lang="en-US" sz="2800" dirty="0">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 </a:t>
            </a:r>
            <a:r>
              <a:rPr lang="en-US" sz="2800" dirty="0" err="1">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wcqvi</a:t>
            </a:r>
            <a:r>
              <a:rPr lang="en-US" sz="2800" dirty="0">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 </a:t>
            </a:r>
            <a:r>
              <a:rPr lang="en-US" sz="2800" dirty="0" err="1">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cwqvwiqv</a:t>
            </a:r>
            <a:r>
              <a:rPr lang="en-US" sz="2800" dirty="0">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 `</a:t>
            </a:r>
            <a:r>
              <a:rPr lang="en-US" sz="2800" dirty="0" err="1">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vwLj</a:t>
            </a:r>
            <a:r>
              <a:rPr lang="en-US" sz="2800" dirty="0">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 </a:t>
            </a:r>
            <a:r>
              <a:rPr lang="en-US" sz="2800" dirty="0" err="1">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gv</a:t>
            </a:r>
            <a:r>
              <a:rPr lang="en-US" sz="2800" dirty="0">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`&amp;</a:t>
            </a:r>
            <a:r>
              <a:rPr lang="en-US" sz="2800" dirty="0" err="1">
                <a:ln>
                  <a:solidFill>
                    <a:srgbClr val="00B050"/>
                  </a:solidFill>
                </a:ln>
                <a:blipFill>
                  <a:blip r:embed="rId3"/>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ivmv</a:t>
            </a:r>
            <a:br>
              <a:rPr lang="en-US" sz="4000" dirty="0">
                <a:effectLst>
                  <a:outerShdw blurRad="50800" dist="38100" dir="2700000" algn="tl" rotWithShape="0">
                    <a:prstClr val="black">
                      <a:alpha val="40000"/>
                    </a:prstClr>
                  </a:outerShdw>
                </a:effectLst>
                <a:latin typeface="SutonnyMJ" pitchFamily="2" charset="0"/>
                <a:cs typeface="SutonnyMJ" pitchFamily="2" charset="0"/>
              </a:rPr>
            </a:br>
            <a:r>
              <a:rPr lang="en-US" sz="2800" dirty="0" err="1">
                <a:ln>
                  <a:solidFill>
                    <a:srgbClr val="C00000"/>
                  </a:solidFill>
                </a:ln>
                <a:solidFill>
                  <a:srgbClr val="C00000"/>
                </a:solidFill>
                <a:effectLst>
                  <a:outerShdw blurRad="50800" dist="38100" dir="2700000" algn="tl" rotWithShape="0">
                    <a:prstClr val="black">
                      <a:alpha val="40000"/>
                    </a:prstClr>
                  </a:outerShdw>
                </a:effectLst>
                <a:latin typeface="SutonnyMJ" pitchFamily="2" charset="0"/>
                <a:cs typeface="SutonnyMJ" pitchFamily="2" charset="0"/>
              </a:rPr>
              <a:t>Dwjcyi</a:t>
            </a:r>
            <a:r>
              <a:rPr lang="en-US" sz="2800" dirty="0">
                <a:ln>
                  <a:solidFill>
                    <a:srgbClr val="C00000"/>
                  </a:solidFill>
                </a:ln>
                <a:solidFill>
                  <a:srgbClr val="C00000"/>
                </a:solidFill>
                <a:effectLst>
                  <a:outerShdw blurRad="50800" dist="38100" dir="2700000" algn="tl" rotWithShape="0">
                    <a:prstClr val="black">
                      <a:alpha val="40000"/>
                    </a:prstClr>
                  </a:outerShdw>
                </a:effectLst>
                <a:latin typeface="SutonnyMJ" pitchFamily="2" charset="0"/>
                <a:cs typeface="SutonnyMJ" pitchFamily="2" charset="0"/>
              </a:rPr>
              <a:t>, </a:t>
            </a:r>
            <a:r>
              <a:rPr lang="en-US" sz="2800" dirty="0" err="1">
                <a:ln>
                  <a:solidFill>
                    <a:srgbClr val="C00000"/>
                  </a:solidFill>
                </a:ln>
                <a:solidFill>
                  <a:srgbClr val="C00000"/>
                </a:solidFill>
                <a:effectLst>
                  <a:outerShdw blurRad="50800" dist="38100" dir="2700000" algn="tl" rotWithShape="0">
                    <a:prstClr val="black">
                      <a:alpha val="40000"/>
                    </a:prstClr>
                  </a:outerShdw>
                </a:effectLst>
                <a:latin typeface="SutonnyMJ" pitchFamily="2" charset="0"/>
                <a:cs typeface="SutonnyMJ" pitchFamily="2" charset="0"/>
              </a:rPr>
              <a:t>KzwoMÖvg</a:t>
            </a:r>
            <a:r>
              <a:rPr lang="en-US" sz="2800" dirty="0">
                <a:ln>
                  <a:solidFill>
                    <a:srgbClr val="C00000"/>
                  </a:solidFill>
                </a:ln>
                <a:solidFill>
                  <a:srgbClr val="C00000"/>
                </a:solidFill>
                <a:effectLst>
                  <a:outerShdw blurRad="50800" dist="38100" dir="2700000" algn="tl" rotWithShape="0">
                    <a:prstClr val="black">
                      <a:alpha val="40000"/>
                    </a:prstClr>
                  </a:outerShdw>
                </a:effectLst>
                <a:latin typeface="SutonnyMJ" pitchFamily="2" charset="0"/>
                <a:cs typeface="SutonnyMJ" pitchFamily="2" charset="0"/>
              </a:rPr>
              <a:t>|</a:t>
            </a:r>
            <a:br>
              <a:rPr lang="en-US" sz="2800" dirty="0">
                <a:effectLst>
                  <a:outerShdw blurRad="50800" dist="38100" dir="2700000" algn="tl" rotWithShape="0">
                    <a:prstClr val="black">
                      <a:alpha val="40000"/>
                    </a:prstClr>
                  </a:outerShdw>
                </a:effectLst>
                <a:latin typeface="SutonnyMJ" pitchFamily="2" charset="0"/>
                <a:cs typeface="SutonnyMJ" pitchFamily="2" charset="0"/>
              </a:rPr>
            </a:br>
            <a:r>
              <a:rPr lang="en-US" sz="3600" dirty="0">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a:t>
            </a:r>
            <a:r>
              <a:rPr lang="en-US" sz="3600" dirty="0" err="1">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gvevBjt</a:t>
            </a:r>
            <a:r>
              <a:rPr lang="en-US" sz="3600" dirty="0">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 01718268975|</a:t>
            </a:r>
            <a:br>
              <a:rPr lang="en-US" sz="3600" dirty="0">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br>
            <a:r>
              <a:rPr lang="en-US" sz="3200" dirty="0">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B-‡</a:t>
            </a:r>
            <a:r>
              <a:rPr lang="en-US" sz="3200" dirty="0" err="1">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gBjt</a:t>
            </a:r>
            <a:r>
              <a:rPr lang="en-US" sz="3200" dirty="0">
                <a:blipFill>
                  <a:blip r:embed="rId4"/>
                  <a:tile tx="0" ty="0" sx="100000" sy="100000" flip="none" algn="tl"/>
                </a:blipFill>
                <a:effectLst>
                  <a:outerShdw blurRad="50800" dist="38100" dir="2700000" algn="tl" rotWithShape="0">
                    <a:prstClr val="black">
                      <a:alpha val="40000"/>
                    </a:prstClr>
                  </a:outerShdw>
                </a:effectLst>
                <a:latin typeface="SutonnyMJ" pitchFamily="2" charset="0"/>
                <a:cs typeface="SutonnyMJ" pitchFamily="2" charset="0"/>
              </a:rPr>
              <a:t> </a:t>
            </a:r>
            <a:r>
              <a:rPr lang="en-US" sz="3200" dirty="0">
                <a:blipFill>
                  <a:blip r:embed="rId4"/>
                  <a:tile tx="0" ty="0" sx="100000" sy="100000" flip="none" algn="tl"/>
                </a:blipFill>
                <a:effectLst>
                  <a:outerShdw blurRad="50800" dist="38100" dir="2700000" algn="tl" rotWithShape="0">
                    <a:prstClr val="black">
                      <a:alpha val="40000"/>
                    </a:prstClr>
                  </a:outerShdw>
                </a:effectLst>
                <a:latin typeface="Times New Roman" pitchFamily="18" charset="0"/>
                <a:cs typeface="Times New Roman" pitchFamily="18" charset="0"/>
              </a:rPr>
              <a:t>saburpg4@gmail.co</a:t>
            </a:r>
            <a:endParaRPr lang="en-US" sz="4400" dirty="0">
              <a:solidFill>
                <a:srgbClr val="002060"/>
              </a:solidFill>
            </a:endParaRPr>
          </a:p>
        </p:txBody>
      </p:sp>
      <p:sp>
        <p:nvSpPr>
          <p:cNvPr id="6" name="TextBox 5"/>
          <p:cNvSpPr txBox="1"/>
          <p:nvPr/>
        </p:nvSpPr>
        <p:spPr>
          <a:xfrm>
            <a:off x="2286000" y="4267201"/>
            <a:ext cx="4876800" cy="523220"/>
          </a:xfrm>
          <a:prstGeom prst="rect">
            <a:avLst/>
          </a:prstGeom>
          <a:noFill/>
        </p:spPr>
        <p:txBody>
          <a:bodyPr wrap="square" rtlCol="0">
            <a:spAutoFit/>
          </a:bodyPr>
          <a:lstStyle/>
          <a:p>
            <a:r>
              <a:rPr lang="bn-BD" sz="2800" dirty="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sp>
        <p:nvSpPr>
          <p:cNvPr id="7" name="TextBox 6"/>
          <p:cNvSpPr txBox="1"/>
          <p:nvPr/>
        </p:nvSpPr>
        <p:spPr>
          <a:xfrm>
            <a:off x="2438400" y="4960035"/>
            <a:ext cx="2895600" cy="523220"/>
          </a:xfrm>
          <a:prstGeom prst="rect">
            <a:avLst/>
          </a:prstGeom>
          <a:noFill/>
        </p:spPr>
        <p:txBody>
          <a:bodyPr wrap="square" rtlCol="0">
            <a:spAutoFit/>
          </a:bodyPr>
          <a:lstStyle/>
          <a:p>
            <a:r>
              <a:rPr lang="bn-BD" sz="2800" dirty="0">
                <a:latin typeface="Shonar Bangla" pitchFamily="34" charset="0"/>
                <a:cs typeface="Shonar Bangla" pitchFamily="34" charset="0"/>
              </a:rPr>
              <a:t>       </a:t>
            </a:r>
            <a:endParaRPr lang="en-US" sz="2800" dirty="0">
              <a:latin typeface="Shonar Bangla" pitchFamily="34" charset="0"/>
              <a:cs typeface="Shonar Bangla" pitchFamily="34" charset="0"/>
            </a:endParaRPr>
          </a:p>
        </p:txBody>
      </p:sp>
      <p:pic>
        <p:nvPicPr>
          <p:cNvPr id="11" name="Picture 10">
            <a:extLst>
              <a:ext uri="{FF2B5EF4-FFF2-40B4-BE49-F238E27FC236}">
                <a16:creationId xmlns:a16="http://schemas.microsoft.com/office/drawing/2014/main" id="{75E4CEB2-43CC-4DF6-BE03-98FB82146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993880"/>
            <a:ext cx="2971800" cy="3446799"/>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31"/>
            <a:ext cx="12211334" cy="6868595"/>
          </a:xfrm>
          <a:prstGeom prst="rect">
            <a:avLst/>
          </a:prstGeom>
        </p:spPr>
      </p:pic>
      <p:sp>
        <p:nvSpPr>
          <p:cNvPr id="2" name="Oval 1"/>
          <p:cNvSpPr/>
          <p:nvPr/>
        </p:nvSpPr>
        <p:spPr>
          <a:xfrm>
            <a:off x="5029200" y="860311"/>
            <a:ext cx="25908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800600" y="997023"/>
            <a:ext cx="3048000" cy="769441"/>
          </a:xfrm>
          <a:prstGeom prst="rect">
            <a:avLst/>
          </a:prstGeom>
          <a:noFill/>
        </p:spPr>
        <p:txBody>
          <a:bodyPr wrap="square" rtlCol="0">
            <a:spAutoFit/>
          </a:bodyPr>
          <a:lstStyle/>
          <a:p>
            <a:pPr algn="ctr"/>
            <a:r>
              <a:rPr lang="bn-BD" sz="4400" dirty="0">
                <a:latin typeface="Shonar Bangla" pitchFamily="34" charset="0"/>
                <a:cs typeface="Shonar Bangla" pitchFamily="34" charset="0"/>
              </a:rPr>
              <a:t>মুল্যায়ন</a:t>
            </a:r>
            <a:endParaRPr lang="en-US" sz="4400" dirty="0">
              <a:latin typeface="Shonar Bangla" pitchFamily="34" charset="0"/>
              <a:cs typeface="Shonar Bangla" pitchFamily="34" charset="0"/>
            </a:endParaRPr>
          </a:p>
        </p:txBody>
      </p:sp>
      <p:sp>
        <p:nvSpPr>
          <p:cNvPr id="5" name="Rectangle 4"/>
          <p:cNvSpPr/>
          <p:nvPr/>
        </p:nvSpPr>
        <p:spPr>
          <a:xfrm>
            <a:off x="3807725" y="1976642"/>
            <a:ext cx="4648200" cy="762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4303025" y="2141548"/>
            <a:ext cx="3657600" cy="584775"/>
          </a:xfrm>
          <a:prstGeom prst="rect">
            <a:avLst/>
          </a:prstGeom>
          <a:noFill/>
        </p:spPr>
        <p:txBody>
          <a:bodyPr wrap="square" rtlCol="0">
            <a:spAutoFit/>
          </a:bodyPr>
          <a:lstStyle/>
          <a:p>
            <a:r>
              <a:rPr lang="bn-BD" sz="3200" dirty="0">
                <a:latin typeface="Shonar Bangla" pitchFamily="34" charset="0"/>
                <a:cs typeface="Shonar Bangla" pitchFamily="34" charset="0"/>
              </a:rPr>
              <a:t>১। পর্দা কাকে বলে ?</a:t>
            </a:r>
            <a:endParaRPr lang="en-US" sz="3200" dirty="0">
              <a:latin typeface="Shonar Bangla" pitchFamily="34" charset="0"/>
              <a:cs typeface="Shonar Bangla" pitchFamily="34" charset="0"/>
            </a:endParaRPr>
          </a:p>
        </p:txBody>
      </p:sp>
      <p:sp>
        <p:nvSpPr>
          <p:cNvPr id="13" name="Rectangle 12"/>
          <p:cNvSpPr/>
          <p:nvPr/>
        </p:nvSpPr>
        <p:spPr>
          <a:xfrm>
            <a:off x="3807725" y="2883513"/>
            <a:ext cx="46482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Rectangle 13"/>
          <p:cNvSpPr/>
          <p:nvPr/>
        </p:nvSpPr>
        <p:spPr>
          <a:xfrm>
            <a:off x="3807725" y="3810000"/>
            <a:ext cx="464820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 name="Rectangle 14"/>
          <p:cNvSpPr/>
          <p:nvPr/>
        </p:nvSpPr>
        <p:spPr>
          <a:xfrm>
            <a:off x="3807725" y="4745886"/>
            <a:ext cx="4648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AE" sz="3600" dirty="0">
                <a:latin typeface="Sakkal Majalla" panose="02000000000000000000" pitchFamily="2" charset="-78"/>
                <a:cs typeface="Sakkal Majalla" panose="02000000000000000000" pitchFamily="2" charset="-78"/>
              </a:rPr>
              <a:t>الاَّ ماَ ظهر منها</a:t>
            </a:r>
            <a:endParaRPr lang="en-US" sz="3600" dirty="0">
              <a:latin typeface="Sakkal Majalla" panose="02000000000000000000" pitchFamily="2" charset="-78"/>
              <a:cs typeface="Sakkal Majalla" panose="02000000000000000000" pitchFamily="2" charset="-78"/>
            </a:endParaRPr>
          </a:p>
        </p:txBody>
      </p:sp>
      <p:sp>
        <p:nvSpPr>
          <p:cNvPr id="10" name="TextBox 9"/>
          <p:cNvSpPr txBox="1"/>
          <p:nvPr/>
        </p:nvSpPr>
        <p:spPr>
          <a:xfrm>
            <a:off x="4278004" y="2972807"/>
            <a:ext cx="3674660" cy="523220"/>
          </a:xfrm>
          <a:prstGeom prst="rect">
            <a:avLst/>
          </a:prstGeom>
          <a:noFill/>
        </p:spPr>
        <p:txBody>
          <a:bodyPr wrap="square" rtlCol="0">
            <a:spAutoFit/>
          </a:bodyPr>
          <a:lstStyle/>
          <a:p>
            <a:r>
              <a:rPr lang="bn-BD" sz="2800" dirty="0">
                <a:latin typeface="Shonar Bangla" pitchFamily="34" charset="0"/>
                <a:cs typeface="Shonar Bangla" pitchFamily="34" charset="0"/>
              </a:rPr>
              <a:t>২।পুরুষের সতর কতটুকু?</a:t>
            </a:r>
            <a:endParaRPr lang="en-US" sz="2800" dirty="0">
              <a:latin typeface="Shonar Bangla" pitchFamily="34" charset="0"/>
              <a:cs typeface="Shonar Bangla" pitchFamily="34" charset="0"/>
            </a:endParaRPr>
          </a:p>
        </p:txBody>
      </p:sp>
      <p:sp>
        <p:nvSpPr>
          <p:cNvPr id="12" name="TextBox 11"/>
          <p:cNvSpPr txBox="1"/>
          <p:nvPr/>
        </p:nvSpPr>
        <p:spPr>
          <a:xfrm>
            <a:off x="4241041" y="3874113"/>
            <a:ext cx="3431275" cy="523220"/>
          </a:xfrm>
          <a:prstGeom prst="rect">
            <a:avLst/>
          </a:prstGeom>
          <a:noFill/>
        </p:spPr>
        <p:txBody>
          <a:bodyPr wrap="square" rtlCol="0">
            <a:spAutoFit/>
          </a:bodyPr>
          <a:lstStyle/>
          <a:p>
            <a:r>
              <a:rPr lang="bn-BD" sz="2800" dirty="0">
                <a:latin typeface="Shonar Bangla" pitchFamily="34" charset="0"/>
                <a:cs typeface="Shonar Bangla" pitchFamily="34" charset="0"/>
              </a:rPr>
              <a:t>৩। মহিলাদের সতর কতটুকু?</a:t>
            </a:r>
            <a:endParaRPr lang="en-US" sz="2800" dirty="0">
              <a:latin typeface="Shonar Bangla" pitchFamily="34" charset="0"/>
              <a:cs typeface="Shonar Bangla" pitchFamily="34" charset="0"/>
            </a:endParaRPr>
          </a:p>
        </p:txBody>
      </p:sp>
      <p:sp>
        <p:nvSpPr>
          <p:cNvPr id="16" name="Rectangle 15"/>
          <p:cNvSpPr/>
          <p:nvPr/>
        </p:nvSpPr>
        <p:spPr>
          <a:xfrm>
            <a:off x="3791234" y="5507886"/>
            <a:ext cx="46482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2400" dirty="0">
                <a:latin typeface="Sakkal Majalla" panose="02000000000000000000" pitchFamily="2" charset="-78"/>
                <a:cs typeface="Sakkal Majalla" panose="02000000000000000000" pitchFamily="2" charset="-78"/>
              </a:rPr>
              <a:t>বলে  কোন কোন  অঙ্গ  বোঝানো হয়েছে ।</a:t>
            </a:r>
            <a:endParaRPr lang="en-US" sz="2400" dirty="0">
              <a:latin typeface="Sakkal Majalla" panose="02000000000000000000" pitchFamily="2" charset="-78"/>
              <a:cs typeface="Sakkal Majalla"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circle(in)">
                                      <p:cBhvr>
                                        <p:cTn id="21" dur="20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5" grpId="0" animBg="1"/>
      <p:bldP spid="10"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Oval 1"/>
          <p:cNvSpPr/>
          <p:nvPr/>
        </p:nvSpPr>
        <p:spPr>
          <a:xfrm>
            <a:off x="3810000" y="533400"/>
            <a:ext cx="20574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0" y="685800"/>
            <a:ext cx="1828800"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সমাধান</a:t>
            </a:r>
            <a:endParaRPr lang="en-US" sz="3200" dirty="0">
              <a:latin typeface="NikoshBAN" panose="02000000000000000000" pitchFamily="2" charset="0"/>
              <a:cs typeface="NikoshBAN" panose="02000000000000000000" pitchFamily="2" charset="0"/>
            </a:endParaRPr>
          </a:p>
        </p:txBody>
      </p:sp>
      <p:sp>
        <p:nvSpPr>
          <p:cNvPr id="4" name="Rounded Rectangle 3"/>
          <p:cNvSpPr/>
          <p:nvPr/>
        </p:nvSpPr>
        <p:spPr>
          <a:xfrm>
            <a:off x="2438400" y="1676400"/>
            <a:ext cx="44196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447800"/>
            <a:ext cx="1524000" cy="1066800"/>
          </a:xfrm>
          <a:prstGeom prst="rect">
            <a:avLst/>
          </a:prstGeom>
        </p:spPr>
      </p:pic>
      <p:sp>
        <p:nvSpPr>
          <p:cNvPr id="8" name="TextBox 7"/>
          <p:cNvSpPr txBox="1"/>
          <p:nvPr/>
        </p:nvSpPr>
        <p:spPr>
          <a:xfrm>
            <a:off x="2514600" y="1752601"/>
            <a:ext cx="43434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2400" dirty="0">
                <a:latin typeface="NikoshBAN" panose="02000000000000000000" pitchFamily="2" charset="0"/>
                <a:cs typeface="NikoshBAN" panose="02000000000000000000" pitchFamily="2" charset="0"/>
              </a:rPr>
              <a:t> ১। পর্দা শব্দের অর্থ আবৃত করা, ঢেকে রাখা।</a:t>
            </a:r>
            <a:endParaRPr lang="en-US" sz="2400" dirty="0">
              <a:latin typeface="NikoshBAN" panose="02000000000000000000" pitchFamily="2" charset="0"/>
              <a:cs typeface="NikoshBAN" panose="02000000000000000000" pitchFamily="2" charset="0"/>
            </a:endParaRPr>
          </a:p>
        </p:txBody>
      </p:sp>
      <p:sp>
        <p:nvSpPr>
          <p:cNvPr id="9" name="Frame 8"/>
          <p:cNvSpPr/>
          <p:nvPr/>
        </p:nvSpPr>
        <p:spPr>
          <a:xfrm>
            <a:off x="7315200" y="1295400"/>
            <a:ext cx="1828800" cy="13716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2438400" y="2971800"/>
            <a:ext cx="44196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Shonar Bangla" pitchFamily="34" charset="0"/>
              <a:cs typeface="Shonar Bangla" pitchFamily="34" charset="0"/>
            </a:endParaRPr>
          </a:p>
        </p:txBody>
      </p:sp>
      <p:sp>
        <p:nvSpPr>
          <p:cNvPr id="12" name="TextBox 11"/>
          <p:cNvSpPr txBox="1"/>
          <p:nvPr/>
        </p:nvSpPr>
        <p:spPr>
          <a:xfrm>
            <a:off x="2590800" y="3048001"/>
            <a:ext cx="4038600" cy="461665"/>
          </a:xfrm>
          <a:prstGeom prst="rect">
            <a:avLst/>
          </a:prstGeom>
          <a:noFill/>
        </p:spPr>
        <p:txBody>
          <a:bodyPr wrap="square" rtlCol="0">
            <a:spAutoFit/>
          </a:bodyPr>
          <a:lstStyle/>
          <a:p>
            <a:r>
              <a:rPr lang="bn-BD" sz="2400" dirty="0">
                <a:latin typeface="Shonar Bangla" pitchFamily="34" charset="0"/>
                <a:cs typeface="Shonar Bangla" pitchFamily="34" charset="0"/>
              </a:rPr>
              <a:t> </a:t>
            </a:r>
            <a:r>
              <a:rPr lang="bn-BD" sz="2400" dirty="0">
                <a:latin typeface="NikoshBAN" panose="02000000000000000000" pitchFamily="2" charset="0"/>
                <a:cs typeface="NikoshBAN" panose="02000000000000000000" pitchFamily="2" charset="0"/>
              </a:rPr>
              <a:t>২। পুরুষের সতর নাভী থেকে হাটু পর্যন্ত। </a:t>
            </a:r>
            <a:endParaRPr lang="en-US" sz="2400" dirty="0">
              <a:latin typeface="NikoshBAN" panose="02000000000000000000" pitchFamily="2" charset="0"/>
              <a:cs typeface="NikoshBAN" panose="02000000000000000000" pitchFamily="2" charset="0"/>
            </a:endParaRPr>
          </a:p>
        </p:txBody>
      </p:sp>
      <p:sp>
        <p:nvSpPr>
          <p:cNvPr id="13" name="Rounded Rectangle 12"/>
          <p:cNvSpPr/>
          <p:nvPr/>
        </p:nvSpPr>
        <p:spPr>
          <a:xfrm>
            <a:off x="2362200" y="4310418"/>
            <a:ext cx="4572000" cy="1371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TextBox 13"/>
          <p:cNvSpPr txBox="1"/>
          <p:nvPr/>
        </p:nvSpPr>
        <p:spPr>
          <a:xfrm>
            <a:off x="2514600" y="4419600"/>
            <a:ext cx="4495800" cy="1015663"/>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৩। মুখ ও হাতের তালু বাদে মহিলার সমস্ত শরীরই সতর। তবে বেগানা পুরুষের জ</a:t>
            </a:r>
            <a:r>
              <a:rPr lang="bn-IN" sz="2000" dirty="0">
                <a:latin typeface="NikoshBAN" panose="02000000000000000000" pitchFamily="2" charset="0"/>
                <a:cs typeface="NikoshBAN" panose="02000000000000000000" pitchFamily="2" charset="0"/>
              </a:rPr>
              <a:t>ন্য</a:t>
            </a:r>
            <a:r>
              <a:rPr lang="bn-BD" sz="2000" dirty="0">
                <a:latin typeface="NikoshBAN" panose="02000000000000000000" pitchFamily="2" charset="0"/>
                <a:cs typeface="NikoshBAN" panose="02000000000000000000" pitchFamily="2" charset="0"/>
              </a:rPr>
              <a:t> মহিলার কোন অংশই দেখা জা</a:t>
            </a:r>
            <a:r>
              <a:rPr lang="bn-IN" sz="2000" dirty="0">
                <a:latin typeface="NikoshBAN" panose="02000000000000000000" pitchFamily="2" charset="0"/>
                <a:cs typeface="NikoshBAN" panose="02000000000000000000" pitchFamily="2" charset="0"/>
              </a:rPr>
              <a:t>য়ে</a:t>
            </a:r>
            <a:r>
              <a:rPr lang="bn-BD" sz="2000" dirty="0">
                <a:latin typeface="NikoshBAN" panose="02000000000000000000" pitchFamily="2" charset="0"/>
                <a:cs typeface="NikoshBAN" panose="02000000000000000000" pitchFamily="2" charset="0"/>
              </a:rPr>
              <a:t>জ নাই। </a:t>
            </a:r>
            <a:endParaRPr lang="en-US" sz="2000"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4343400"/>
            <a:ext cx="1371600" cy="1066800"/>
          </a:xfrm>
          <a:prstGeom prst="rect">
            <a:avLst/>
          </a:prstGeom>
        </p:spPr>
      </p:pic>
      <p:sp>
        <p:nvSpPr>
          <p:cNvPr id="16" name="Frame 15"/>
          <p:cNvSpPr/>
          <p:nvPr/>
        </p:nvSpPr>
        <p:spPr>
          <a:xfrm>
            <a:off x="7391400" y="4191000"/>
            <a:ext cx="1752600" cy="14478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8973" y="3048001"/>
            <a:ext cx="1600199" cy="838201"/>
          </a:xfrm>
          <a:prstGeom prst="rect">
            <a:avLst/>
          </a:prstGeom>
        </p:spPr>
      </p:pic>
      <p:sp>
        <p:nvSpPr>
          <p:cNvPr id="18" name="Frame 17"/>
          <p:cNvSpPr/>
          <p:nvPr/>
        </p:nvSpPr>
        <p:spPr>
          <a:xfrm>
            <a:off x="7315200" y="2895600"/>
            <a:ext cx="1905000" cy="1143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Rectangle 1"/>
          <p:cNvSpPr/>
          <p:nvPr/>
        </p:nvSpPr>
        <p:spPr>
          <a:xfrm>
            <a:off x="533400" y="607591"/>
            <a:ext cx="10668000" cy="5638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3600" dirty="0">
                <a:latin typeface="NikoshBAN" panose="02000000000000000000" pitchFamily="2" charset="0"/>
                <a:cs typeface="NikoshBAN" panose="02000000000000000000" pitchFamily="2" charset="0"/>
              </a:rPr>
              <a:t>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সৌন্দর্য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এমনিতেই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অর্থা</a:t>
            </a:r>
            <a:r>
              <a:rPr lang="en-US" sz="3600" dirty="0">
                <a:latin typeface="NikoshBAN" panose="02000000000000000000" pitchFamily="2" charset="0"/>
                <a:cs typeface="NikoshBAN" panose="02000000000000000000" pitchFamily="2" charset="0"/>
              </a:rPr>
              <a:t>ৎ, </a:t>
            </a:r>
            <a:r>
              <a:rPr lang="en-US" sz="3600" dirty="0" err="1">
                <a:latin typeface="NikoshBAN" panose="02000000000000000000" pitchFamily="2" charset="0"/>
                <a:cs typeface="NikoshBAN" panose="02000000000000000000" pitchFamily="2" charset="0"/>
              </a:rPr>
              <a:t>নারীর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সজ্জার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অঙ্গ</a:t>
            </a:r>
            <a:r>
              <a:rPr lang="en-US" sz="3600" dirty="0">
                <a:latin typeface="NikoshBAN" panose="02000000000000000000" pitchFamily="2" charset="0"/>
                <a:cs typeface="NikoshBAN" panose="02000000000000000000" pitchFamily="2" charset="0"/>
              </a:rPr>
              <a:t> </a:t>
            </a:r>
          </a:p>
          <a:p>
            <a:pPr algn="ctr"/>
            <a:r>
              <a:rPr lang="en-US" sz="3600" dirty="0" err="1">
                <a:latin typeface="NikoshBAN" panose="02000000000000000000" pitchFamily="2" charset="0"/>
                <a:cs typeface="NikoshBAN" panose="02000000000000000000" pitchFamily="2" charset="0"/>
              </a:rPr>
              <a:t>পুরুষের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অবশ্য</a:t>
            </a:r>
            <a:r>
              <a:rPr lang="bn-IN"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অঙ্গ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ব্যতীত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পড়ে</a:t>
            </a:r>
            <a:r>
              <a:rPr lang="en-US" sz="3600" dirty="0">
                <a:latin typeface="NikoshBAN" panose="02000000000000000000" pitchFamily="2" charset="0"/>
                <a:cs typeface="NikoshBAN" panose="02000000000000000000" pitchFamily="2" charset="0"/>
              </a:rPr>
              <a:t>। </a:t>
            </a:r>
          </a:p>
          <a:p>
            <a:pPr algn="ct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ইবেন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আব্বাস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a:t>
            </a:r>
            <a:r>
              <a:rPr lang="bn-IN" sz="3600" dirty="0">
                <a:latin typeface="NikoshBAN" panose="02000000000000000000" pitchFamily="2" charset="0"/>
                <a:cs typeface="NikoshBAN" panose="02000000000000000000" pitchFamily="2" charset="0"/>
              </a:rPr>
              <a:t> </a:t>
            </a:r>
            <a:r>
              <a:rPr lang="ar-AE" sz="3600" dirty="0">
                <a:latin typeface="Sakkal Majalla" panose="02000000000000000000" pitchFamily="2" charset="-78"/>
                <a:cs typeface="Sakkal Majalla" panose="02000000000000000000" pitchFamily="2" charset="-78"/>
              </a:rPr>
              <a:t>الاَّ ماَ ظهر منها</a:t>
            </a:r>
            <a:endParaRPr lang="en-US" sz="3600" dirty="0">
              <a:latin typeface="Sakkal Majalla" panose="02000000000000000000" pitchFamily="2" charset="-78"/>
              <a:cs typeface="Sakkal Majalla" panose="02000000000000000000" pitchFamily="2" charset="-78"/>
            </a:endParaRPr>
          </a:p>
          <a:p>
            <a:pPr algn="ctr"/>
            <a:r>
              <a:rPr lang="bn-IN" sz="3600" dirty="0">
                <a:latin typeface="NikoshBAN" panose="02000000000000000000" pitchFamily="2" charset="0"/>
                <a:cs typeface="NikoshBAN" panose="02000000000000000000" pitchFamily="2" charset="0"/>
              </a:rPr>
              <a:t>বলে মুখমন্ডল ও হাতের তালু  বোঝানো হয়েছে। কেননা কোন নারী প্রয়োজনবশতঃ বাইরে যেতে বাধ্য হলে  কিংবা চলাফেরা ও লেনদেনের সময় </a:t>
            </a:r>
          </a:p>
          <a:p>
            <a:pPr algn="ctr"/>
            <a:r>
              <a:rPr lang="bn-IN" sz="3600" dirty="0">
                <a:latin typeface="NikoshBAN" panose="02000000000000000000" pitchFamily="2" charset="0"/>
                <a:cs typeface="NikoshBAN" panose="02000000000000000000" pitchFamily="2" charset="0"/>
              </a:rPr>
              <a:t>মুখমন্ডল ও হাতের তালু আবৃত রাখা খুবই দুরহ হয়।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695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75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sp>
        <p:nvSpPr>
          <p:cNvPr id="2" name="Rounded Rectangle 1"/>
          <p:cNvSpPr/>
          <p:nvPr/>
        </p:nvSpPr>
        <p:spPr>
          <a:xfrm>
            <a:off x="3886200" y="609600"/>
            <a:ext cx="3429000" cy="1447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honar Bangla" pitchFamily="34" charset="0"/>
              <a:cs typeface="Shonar Bangla" pitchFamily="34" charset="0"/>
            </a:endParaRPr>
          </a:p>
        </p:txBody>
      </p:sp>
      <p:sp>
        <p:nvSpPr>
          <p:cNvPr id="3" name="TextBox 2"/>
          <p:cNvSpPr txBox="1"/>
          <p:nvPr/>
        </p:nvSpPr>
        <p:spPr>
          <a:xfrm>
            <a:off x="4191000" y="914400"/>
            <a:ext cx="2743200" cy="1015663"/>
          </a:xfrm>
          <a:prstGeom prst="rect">
            <a:avLst/>
          </a:prstGeom>
          <a:noFill/>
        </p:spPr>
        <p:txBody>
          <a:bodyPr wrap="square" rtlCol="0">
            <a:spAutoFit/>
          </a:bodyPr>
          <a:lstStyle/>
          <a:p>
            <a:r>
              <a:rPr lang="bn-BD" sz="6000" dirty="0">
                <a:latin typeface="Shonar Bangla" pitchFamily="34" charset="0"/>
                <a:cs typeface="Shonar Bangla" pitchFamily="34" charset="0"/>
              </a:rPr>
              <a:t>বাড়ীর কাজ</a:t>
            </a:r>
            <a:endParaRPr lang="en-US" sz="6000" dirty="0">
              <a:latin typeface="Shonar Bangla" pitchFamily="34" charset="0"/>
              <a:cs typeface="Shonar Bangla" pitchFamily="34" charset="0"/>
            </a:endParaRPr>
          </a:p>
        </p:txBody>
      </p:sp>
      <p:sp>
        <p:nvSpPr>
          <p:cNvPr id="4" name="Flowchart: Alternate Process 3"/>
          <p:cNvSpPr/>
          <p:nvPr/>
        </p:nvSpPr>
        <p:spPr>
          <a:xfrm>
            <a:off x="2819400" y="2286000"/>
            <a:ext cx="5943600" cy="2895600"/>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0" y="2362201"/>
            <a:ext cx="5562600" cy="2308324"/>
          </a:xfrm>
          <a:prstGeom prst="rect">
            <a:avLst/>
          </a:prstGeom>
          <a:noFill/>
        </p:spPr>
        <p:txBody>
          <a:bodyPr wrap="square" rtlCol="0">
            <a:spAutoFit/>
          </a:bodyPr>
          <a:lstStyle/>
          <a:p>
            <a:r>
              <a:rPr lang="bn-BD" sz="4800" dirty="0">
                <a:latin typeface="Shonar Bangla" pitchFamily="34" charset="0"/>
                <a:cs typeface="Shonar Bangla" pitchFamily="34" charset="0"/>
              </a:rPr>
              <a:t>মহিলাদের মাহরাম সম্পর্কে কুরআনের আয়াত খানা মুখস্ত করে আসবে।</a:t>
            </a:r>
            <a:endParaRPr lang="en-US" sz="4800" dirty="0">
              <a:latin typeface="Shonar Bangla" pitchFamily="34" charset="0"/>
              <a:cs typeface="Shonar Bangla" pitchFamily="34" charset="0"/>
            </a:endParaRPr>
          </a:p>
        </p:txBody>
      </p:sp>
      <p:pic>
        <p:nvPicPr>
          <p:cNvPr id="8" name="Picture 7"/>
          <p:cNvPicPr/>
          <p:nvPr/>
        </p:nvPicPr>
        <p:blipFill>
          <a:blip r:embed="rId3" cstate="print"/>
          <a:srcRect/>
          <a:stretch>
            <a:fillRect/>
          </a:stretch>
        </p:blipFill>
        <p:spPr bwMode="auto">
          <a:xfrm>
            <a:off x="914400" y="762000"/>
            <a:ext cx="1285875"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838200"/>
            <a:ext cx="1400173" cy="696630"/>
          </a:xfrm>
          <a:prstGeom prst="rect">
            <a:avLst/>
          </a:prstGeom>
          <a:ln w="38100">
            <a:solidFill>
              <a:srgbClr val="92D050"/>
            </a:solidFill>
          </a:ln>
          <a:effectLst>
            <a:glow rad="139700">
              <a:schemeClr val="accent3">
                <a:satMod val="175000"/>
                <a:alpha val="40000"/>
              </a:schemeClr>
            </a:glow>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8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533400"/>
            <a:ext cx="7162800" cy="53721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4" y="0"/>
            <a:ext cx="12203374" cy="6920175"/>
          </a:xfrm>
          <a:prstGeom prst="rect">
            <a:avLst/>
          </a:prstGeom>
        </p:spPr>
      </p:pic>
      <p:sp>
        <p:nvSpPr>
          <p:cNvPr id="3" name="Rectangle 2"/>
          <p:cNvSpPr/>
          <p:nvPr/>
        </p:nvSpPr>
        <p:spPr>
          <a:xfrm>
            <a:off x="4038600" y="685800"/>
            <a:ext cx="3886200" cy="1015663"/>
          </a:xfrm>
          <a:prstGeom prst="rect">
            <a:avLst/>
          </a:prstGeom>
        </p:spPr>
        <p:txBody>
          <a:bodyPr wrap="square">
            <a:spAutoFit/>
          </a:bodyPr>
          <a:lstStyle/>
          <a:p>
            <a:r>
              <a:rPr lang="bn-BD" sz="6000" dirty="0">
                <a:solidFill>
                  <a:srgbClr val="002060"/>
                </a:solidFill>
                <a:latin typeface="Shonar Bangla" pitchFamily="34" charset="0"/>
                <a:cs typeface="Shonar Bangla" pitchFamily="34" charset="0"/>
              </a:rPr>
              <a:t>পাঠ পরিচিতি</a:t>
            </a:r>
            <a:endParaRPr lang="en-US" sz="6000" dirty="0">
              <a:solidFill>
                <a:srgbClr val="002060"/>
              </a:solidFill>
              <a:latin typeface="Shonar Bangla" pitchFamily="34" charset="0"/>
              <a:cs typeface="Shonar Bangla" pitchFamily="34" charset="0"/>
            </a:endParaRPr>
          </a:p>
        </p:txBody>
      </p:sp>
      <p:sp>
        <p:nvSpPr>
          <p:cNvPr id="4" name="TextBox 3"/>
          <p:cNvSpPr txBox="1"/>
          <p:nvPr/>
        </p:nvSpPr>
        <p:spPr>
          <a:xfrm>
            <a:off x="3276600" y="1905000"/>
            <a:ext cx="5257800" cy="769441"/>
          </a:xfrm>
          <a:prstGeom prst="rect">
            <a:avLst/>
          </a:prstGeom>
          <a:noFill/>
        </p:spPr>
        <p:txBody>
          <a:bodyPr wrap="square" rtlCol="0">
            <a:spAutoFit/>
          </a:bodyPr>
          <a:lstStyle/>
          <a:p>
            <a:r>
              <a:rPr lang="bn-BD" sz="4400" dirty="0">
                <a:latin typeface="Shonar Bangla" pitchFamily="34" charset="0"/>
                <a:cs typeface="Shonar Bangla" pitchFamily="34" charset="0"/>
              </a:rPr>
              <a:t>          শ্রেনীঃ ৮ম</a:t>
            </a:r>
            <a:endParaRPr lang="en-US" sz="4400" dirty="0">
              <a:latin typeface="Shonar Bangla" pitchFamily="34" charset="0"/>
              <a:cs typeface="Shonar Bangla" pitchFamily="34" charset="0"/>
            </a:endParaRPr>
          </a:p>
        </p:txBody>
      </p:sp>
      <p:sp>
        <p:nvSpPr>
          <p:cNvPr id="5" name="TextBox 4"/>
          <p:cNvSpPr txBox="1"/>
          <p:nvPr/>
        </p:nvSpPr>
        <p:spPr>
          <a:xfrm>
            <a:off x="3505200" y="2667000"/>
            <a:ext cx="5029200" cy="769441"/>
          </a:xfrm>
          <a:prstGeom prst="rect">
            <a:avLst/>
          </a:prstGeom>
          <a:noFill/>
        </p:spPr>
        <p:txBody>
          <a:bodyPr wrap="square" rtlCol="0">
            <a:spAutoFit/>
          </a:bodyPr>
          <a:lstStyle/>
          <a:p>
            <a:r>
              <a:rPr lang="bn-BD" sz="4400" dirty="0">
                <a:latin typeface="Shonar Bangla" pitchFamily="34" charset="0"/>
                <a:cs typeface="Shonar Bangla" pitchFamily="34" charset="0"/>
              </a:rPr>
              <a:t>কুরআন মাজিদ ও তাজবীদ</a:t>
            </a:r>
            <a:endParaRPr lang="en-US" sz="4400" dirty="0">
              <a:latin typeface="Shonar Bangla" pitchFamily="34" charset="0"/>
              <a:cs typeface="Shonar Bangla" pitchFamily="34" charset="0"/>
            </a:endParaRPr>
          </a:p>
        </p:txBody>
      </p:sp>
      <p:sp>
        <p:nvSpPr>
          <p:cNvPr id="6" name="TextBox 5"/>
          <p:cNvSpPr txBox="1"/>
          <p:nvPr/>
        </p:nvSpPr>
        <p:spPr>
          <a:xfrm>
            <a:off x="3505200" y="3352800"/>
            <a:ext cx="4648200" cy="769441"/>
          </a:xfrm>
          <a:prstGeom prst="rect">
            <a:avLst/>
          </a:prstGeom>
          <a:noFill/>
        </p:spPr>
        <p:txBody>
          <a:bodyPr wrap="square" rtlCol="0">
            <a:spAutoFit/>
          </a:bodyPr>
          <a:lstStyle/>
          <a:p>
            <a:r>
              <a:rPr lang="bn-BD" sz="4400" dirty="0">
                <a:latin typeface="Shonar Bangla" pitchFamily="34" charset="0"/>
                <a:cs typeface="Shonar Bangla" pitchFamily="34" charset="0"/>
              </a:rPr>
              <a:t> ৪র্থ পরিচ্ছেদের ২য় পাঠ</a:t>
            </a:r>
            <a:endParaRPr lang="en-US" sz="4400" dirty="0">
              <a:latin typeface="Shonar Bangla" pitchFamily="34" charset="0"/>
              <a:cs typeface="Shonar Bangla" pitchFamily="34" charset="0"/>
            </a:endParaRPr>
          </a:p>
        </p:txBody>
      </p:sp>
      <p:sp>
        <p:nvSpPr>
          <p:cNvPr id="7" name="TextBox 6"/>
          <p:cNvSpPr txBox="1"/>
          <p:nvPr/>
        </p:nvSpPr>
        <p:spPr>
          <a:xfrm>
            <a:off x="3657600" y="4038600"/>
            <a:ext cx="3657600" cy="707886"/>
          </a:xfrm>
          <a:prstGeom prst="rect">
            <a:avLst/>
          </a:prstGeom>
          <a:noFill/>
        </p:spPr>
        <p:txBody>
          <a:bodyPr wrap="square" rtlCol="0">
            <a:spAutoFit/>
          </a:bodyPr>
          <a:lstStyle/>
          <a:p>
            <a:r>
              <a:rPr lang="bn-BD" sz="4000" dirty="0">
                <a:latin typeface="Shonar Bangla" pitchFamily="34" charset="0"/>
                <a:cs typeface="Shonar Bangla" pitchFamily="34" charset="0"/>
              </a:rPr>
              <a:t>সময়ঃ ৪৫মিনিট ।</a:t>
            </a:r>
            <a:endParaRPr lang="en-US" sz="4000" dirty="0">
              <a:latin typeface="Shonar Bangla" pitchFamily="34" charset="0"/>
              <a:cs typeface="Shonar Bangla" pitchFamily="34" charset="0"/>
            </a:endParaRPr>
          </a:p>
        </p:txBody>
      </p:sp>
    </p:spTree>
    <p:extLst>
      <p:ext uri="{BB962C8B-B14F-4D97-AF65-F5344CB8AC3E}">
        <p14:creationId xmlns:p14="http://schemas.microsoft.com/office/powerpoint/2010/main" val="30597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00200"/>
            <a:ext cx="4343400" cy="38090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600200"/>
            <a:ext cx="4349332" cy="3886200"/>
          </a:xfrm>
          <a:prstGeom prst="rect">
            <a:avLst/>
          </a:prstGeom>
        </p:spPr>
      </p:pic>
      <p:sp>
        <p:nvSpPr>
          <p:cNvPr id="8" name="TextBox 7"/>
          <p:cNvSpPr txBox="1"/>
          <p:nvPr/>
        </p:nvSpPr>
        <p:spPr>
          <a:xfrm>
            <a:off x="1676400" y="457200"/>
            <a:ext cx="8153400" cy="646331"/>
          </a:xfrm>
          <a:prstGeom prst="rect">
            <a:avLst/>
          </a:prstGeom>
          <a:noFill/>
        </p:spPr>
        <p:txBody>
          <a:bodyPr wrap="square" rtlCol="0">
            <a:spAutoFit/>
          </a:bodyPr>
          <a:lstStyle/>
          <a:p>
            <a:pPr algn="ctr"/>
            <a:r>
              <a:rPr lang="bn-BD" sz="3600" dirty="0">
                <a:latin typeface="NikoshBAN" panose="02000000000000000000" pitchFamily="2" charset="0"/>
                <a:cs typeface="NikoshBAN" panose="02000000000000000000" pitchFamily="2" charset="0"/>
              </a:rPr>
              <a:t>ছবি গুলোর দিকে লক্ষ করি</a:t>
            </a:r>
            <a:endParaRPr lang="en-US" sz="3600" dirty="0">
              <a:latin typeface="NikoshBAN" panose="02000000000000000000" pitchFamily="2" charset="0"/>
              <a:cs typeface="NikoshBAN" panose="02000000000000000000" pitchFamily="2"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2"/>
            <a:ext cx="12192000" cy="685398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295400"/>
            <a:ext cx="4267200" cy="3962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295400"/>
            <a:ext cx="4038600" cy="3962400"/>
          </a:xfrm>
          <a:prstGeom prst="rect">
            <a:avLst/>
          </a:prstGeom>
        </p:spPr>
      </p:pic>
      <p:sp>
        <p:nvSpPr>
          <p:cNvPr id="6" name="TextBox 5"/>
          <p:cNvSpPr txBox="1"/>
          <p:nvPr/>
        </p:nvSpPr>
        <p:spPr>
          <a:xfrm>
            <a:off x="1371600" y="381000"/>
            <a:ext cx="8077200"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 ছবি গুলোর দিকে লক্ষ করি</a:t>
            </a:r>
            <a:endParaRPr lang="en-US" sz="3200" dirty="0">
              <a:latin typeface="NikoshBAN" panose="02000000000000000000" pitchFamily="2" charset="0"/>
              <a:cs typeface="NikoshBAN" panose="02000000000000000000"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44400" cy="6853982"/>
          </a:xfrm>
          <a:prstGeom prst="rect">
            <a:avLst/>
          </a:prstGeom>
        </p:spPr>
      </p:pic>
      <p:sp>
        <p:nvSpPr>
          <p:cNvPr id="2" name="Flowchart: Decision 1"/>
          <p:cNvSpPr/>
          <p:nvPr/>
        </p:nvSpPr>
        <p:spPr>
          <a:xfrm rot="16200000">
            <a:off x="4267200" y="-1371600"/>
            <a:ext cx="2971800" cy="6324600"/>
          </a:xfrm>
          <a:prstGeom prst="flowChartDecis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0612322">
            <a:off x="3061996" y="972425"/>
            <a:ext cx="3258898" cy="1107996"/>
          </a:xfrm>
          <a:prstGeom prst="rect">
            <a:avLst/>
          </a:prstGeom>
          <a:noFill/>
        </p:spPr>
        <p:txBody>
          <a:bodyPr wrap="square" rtlCol="0">
            <a:spAutoFit/>
          </a:bodyPr>
          <a:lstStyle/>
          <a:p>
            <a:r>
              <a:rPr lang="bn-BD" sz="6600" dirty="0">
                <a:latin typeface="Shonar Bangla" pitchFamily="34" charset="0"/>
                <a:cs typeface="Shonar Bangla" pitchFamily="34" charset="0"/>
              </a:rPr>
              <a:t>আজকের</a:t>
            </a:r>
            <a:endParaRPr lang="en-US" sz="6600" dirty="0">
              <a:latin typeface="Shonar Bangla" pitchFamily="34" charset="0"/>
              <a:cs typeface="Shonar Bangla" pitchFamily="34" charset="0"/>
            </a:endParaRPr>
          </a:p>
        </p:txBody>
      </p:sp>
      <p:sp>
        <p:nvSpPr>
          <p:cNvPr id="5" name="TextBox 4"/>
          <p:cNvSpPr txBox="1"/>
          <p:nvPr/>
        </p:nvSpPr>
        <p:spPr>
          <a:xfrm rot="1145690">
            <a:off x="6248311" y="1066918"/>
            <a:ext cx="1600200" cy="1200329"/>
          </a:xfrm>
          <a:prstGeom prst="rect">
            <a:avLst/>
          </a:prstGeom>
          <a:noFill/>
        </p:spPr>
        <p:txBody>
          <a:bodyPr wrap="square" rtlCol="0">
            <a:spAutoFit/>
          </a:bodyPr>
          <a:lstStyle/>
          <a:p>
            <a:r>
              <a:rPr lang="bn-BD" sz="7200" dirty="0">
                <a:latin typeface="Shonar Bangla" pitchFamily="34" charset="0"/>
                <a:cs typeface="Shonar Bangla" pitchFamily="34" charset="0"/>
              </a:rPr>
              <a:t>পাঠ</a:t>
            </a:r>
            <a:endParaRPr lang="en-US" sz="7200" dirty="0">
              <a:latin typeface="Shonar Bangla" pitchFamily="34" charset="0"/>
              <a:cs typeface="Shonar Bangla" pitchFamily="34" charset="0"/>
            </a:endParaRPr>
          </a:p>
        </p:txBody>
      </p:sp>
      <p:pic>
        <p:nvPicPr>
          <p:cNvPr id="6" name="Picture 5" descr="BitterDangerousChinesecrocodilelizard-max-1mb.gif"/>
          <p:cNvPicPr>
            <a:picLocks noChangeAspect="1"/>
          </p:cNvPicPr>
          <p:nvPr/>
        </p:nvPicPr>
        <p:blipFill>
          <a:blip r:embed="rId3"/>
          <a:stretch>
            <a:fillRect/>
          </a:stretch>
        </p:blipFill>
        <p:spPr>
          <a:xfrm>
            <a:off x="5462569" y="979171"/>
            <a:ext cx="914401" cy="762000"/>
          </a:xfrm>
          <a:prstGeom prst="rect">
            <a:avLst/>
          </a:prstGeom>
        </p:spPr>
      </p:pic>
      <p:sp>
        <p:nvSpPr>
          <p:cNvPr id="8" name="6-Point Star 7"/>
          <p:cNvSpPr/>
          <p:nvPr/>
        </p:nvSpPr>
        <p:spPr>
          <a:xfrm>
            <a:off x="3657600" y="3886200"/>
            <a:ext cx="4191000" cy="2057400"/>
          </a:xfrm>
          <a:prstGeom prst="star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95800" y="4495800"/>
            <a:ext cx="3505200" cy="923330"/>
          </a:xfrm>
          <a:prstGeom prst="rect">
            <a:avLst/>
          </a:prstGeom>
          <a:noFill/>
        </p:spPr>
        <p:txBody>
          <a:bodyPr wrap="square" rtlCol="0">
            <a:spAutoFit/>
          </a:bodyPr>
          <a:lstStyle/>
          <a:p>
            <a:r>
              <a:rPr lang="bn-BD" sz="5400" dirty="0">
                <a:latin typeface="Shonar Bangla" pitchFamily="34" charset="0"/>
                <a:cs typeface="Shonar Bangla" pitchFamily="34" charset="0"/>
              </a:rPr>
              <a:t>পর্দার বিধান </a:t>
            </a:r>
            <a:endParaRPr lang="en-US" sz="5400" dirty="0">
              <a:latin typeface="Shonar Bangla" pitchFamily="34" charset="0"/>
              <a:cs typeface="Shonar Bangla" pitchFamily="34" charset="0"/>
            </a:endParaRPr>
          </a:p>
        </p:txBody>
      </p:sp>
      <p:pic>
        <p:nvPicPr>
          <p:cNvPr id="10" name="Picture 9"/>
          <p:cNvPicPr/>
          <p:nvPr/>
        </p:nvPicPr>
        <p:blipFill>
          <a:blip r:embed="rId4" cstate="print"/>
          <a:srcRect/>
          <a:stretch>
            <a:fillRect/>
          </a:stretch>
        </p:blipFill>
        <p:spPr bwMode="auto">
          <a:xfrm>
            <a:off x="914400" y="685800"/>
            <a:ext cx="1285875"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762000"/>
            <a:ext cx="1400173" cy="696630"/>
          </a:xfrm>
          <a:prstGeom prst="rect">
            <a:avLst/>
          </a:prstGeom>
          <a:ln w="38100">
            <a:solidFill>
              <a:srgbClr val="92D050"/>
            </a:solidFill>
          </a:ln>
          <a:effectLst>
            <a:glow rad="139700">
              <a:schemeClr val="accent3">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87"/>
            <a:ext cx="12192000" cy="6853982"/>
          </a:xfrm>
          <a:prstGeom prst="rect">
            <a:avLst/>
          </a:prstGeom>
        </p:spPr>
      </p:pic>
      <p:sp>
        <p:nvSpPr>
          <p:cNvPr id="5" name="Quad Arrow 4"/>
          <p:cNvSpPr/>
          <p:nvPr/>
        </p:nvSpPr>
        <p:spPr>
          <a:xfrm rot="5400000">
            <a:off x="4800601" y="609599"/>
            <a:ext cx="1752598" cy="2362200"/>
          </a:xfrm>
          <a:prstGeom prst="quad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3400" y="1524000"/>
            <a:ext cx="2895600" cy="461665"/>
          </a:xfrm>
          <a:prstGeom prst="rect">
            <a:avLst/>
          </a:prstGeom>
          <a:noFill/>
        </p:spPr>
        <p:txBody>
          <a:bodyPr wrap="square" rtlCol="0">
            <a:spAutoFit/>
          </a:bodyPr>
          <a:lstStyle/>
          <a:p>
            <a:pPr algn="ctr"/>
            <a:r>
              <a:rPr lang="bn-BD" sz="2400" dirty="0">
                <a:latin typeface="NikoshBAN" panose="02000000000000000000" pitchFamily="2" charset="0"/>
                <a:cs typeface="NikoshBAN" panose="02000000000000000000" pitchFamily="2" charset="0"/>
              </a:rPr>
              <a:t>শিখন ফল</a:t>
            </a:r>
            <a:endParaRPr lang="en-US" sz="2400" dirty="0">
              <a:latin typeface="NikoshBAN" panose="02000000000000000000" pitchFamily="2" charset="0"/>
              <a:cs typeface="NikoshBAN" panose="02000000000000000000" pitchFamily="2" charset="0"/>
            </a:endParaRPr>
          </a:p>
        </p:txBody>
      </p:sp>
      <p:sp>
        <p:nvSpPr>
          <p:cNvPr id="8" name="Rectangle 7"/>
          <p:cNvSpPr/>
          <p:nvPr/>
        </p:nvSpPr>
        <p:spPr>
          <a:xfrm>
            <a:off x="1981200" y="533400"/>
            <a:ext cx="8305800" cy="556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3" cstate="print"/>
          <a:srcRect/>
          <a:stretch>
            <a:fillRect/>
          </a:stretch>
        </p:blipFill>
        <p:spPr bwMode="auto">
          <a:xfrm>
            <a:off x="2286000" y="1066800"/>
            <a:ext cx="1285875" cy="678831"/>
          </a:xfrm>
          <a:prstGeom prst="rect">
            <a:avLst/>
          </a:prstGeom>
          <a:noFill/>
          <a:ln w="38100">
            <a:noFill/>
            <a:miter lim="800000"/>
            <a:headEnd/>
            <a:tailEnd/>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990600"/>
            <a:ext cx="1400173" cy="696630"/>
          </a:xfrm>
          <a:prstGeom prst="rect">
            <a:avLst/>
          </a:prstGeom>
          <a:ln w="38100">
            <a:solidFill>
              <a:srgbClr val="92D050"/>
            </a:solidFill>
          </a:ln>
          <a:effectLst>
            <a:glow rad="139700">
              <a:schemeClr val="accent3">
                <a:satMod val="175000"/>
                <a:alpha val="40000"/>
              </a:schemeClr>
            </a:glow>
          </a:effectLst>
        </p:spPr>
      </p:pic>
      <p:sp>
        <p:nvSpPr>
          <p:cNvPr id="10" name="Rectangle 9"/>
          <p:cNvSpPr/>
          <p:nvPr/>
        </p:nvSpPr>
        <p:spPr>
          <a:xfrm>
            <a:off x="3657600" y="2743200"/>
            <a:ext cx="44196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2971800"/>
            <a:ext cx="6629400"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 ১। পর্দার বিধান সম্পর্কে বলতে পারবে ।</a:t>
            </a:r>
            <a:endParaRPr lang="en-US" sz="2400" dirty="0">
              <a:latin typeface="NikoshBAN" panose="02000000000000000000" pitchFamily="2" charset="0"/>
              <a:cs typeface="NikoshBAN" panose="02000000000000000000" pitchFamily="2" charset="0"/>
            </a:endParaRPr>
          </a:p>
        </p:txBody>
      </p:sp>
      <p:sp>
        <p:nvSpPr>
          <p:cNvPr id="13" name="Rectangle 12"/>
          <p:cNvSpPr/>
          <p:nvPr/>
        </p:nvSpPr>
        <p:spPr>
          <a:xfrm>
            <a:off x="3657600" y="3886200"/>
            <a:ext cx="44196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3810000"/>
            <a:ext cx="4038600"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২। পুরুষের সাথে পুরুষের আওরাত বা সতর সম্পর্কে লিখতে পারবে ।  </a:t>
            </a:r>
            <a:endParaRPr lang="en-US" sz="2000" dirty="0">
              <a:latin typeface="NikoshBAN" panose="02000000000000000000" pitchFamily="2" charset="0"/>
              <a:cs typeface="NikoshBAN" panose="02000000000000000000" pitchFamily="2" charset="0"/>
            </a:endParaRPr>
          </a:p>
        </p:txBody>
      </p:sp>
      <p:sp>
        <p:nvSpPr>
          <p:cNvPr id="15" name="Rectangle 14"/>
          <p:cNvSpPr/>
          <p:nvPr/>
        </p:nvSpPr>
        <p:spPr>
          <a:xfrm>
            <a:off x="3657600" y="4800600"/>
            <a:ext cx="4495800" cy="762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0" y="4800600"/>
            <a:ext cx="3962400" cy="707886"/>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৩। মহিলাদের জন্য যারা মুহরিম তাদের সম্পর্কে বর্ণনা করতে পারবে </a:t>
            </a:r>
            <a:endParaRPr lang="en-US" sz="2000" dirty="0">
              <a:latin typeface="NikoshBAN" panose="02000000000000000000" pitchFamily="2" charset="0"/>
              <a:cs typeface="NikoshBAN" panose="02000000000000000000"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 y="-152400"/>
            <a:ext cx="12190864" cy="7010400"/>
          </a:xfrm>
          <a:prstGeom prst="rect">
            <a:avLst/>
          </a:prstGeom>
        </p:spPr>
      </p:pic>
      <p:sp>
        <p:nvSpPr>
          <p:cNvPr id="14" name="TextBox 13"/>
          <p:cNvSpPr txBox="1"/>
          <p:nvPr/>
        </p:nvSpPr>
        <p:spPr>
          <a:xfrm>
            <a:off x="4573136" y="558225"/>
            <a:ext cx="2437264"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2400" dirty="0"/>
              <a:t> </a:t>
            </a:r>
            <a:r>
              <a:rPr lang="bn-BD" sz="3200" dirty="0">
                <a:latin typeface="NikoshBAN" panose="02000000000000000000" pitchFamily="2" charset="0"/>
                <a:cs typeface="NikoshBAN" panose="02000000000000000000" pitchFamily="2" charset="0"/>
              </a:rPr>
              <a:t>গায়রে মাহরাম</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914400"/>
            <a:ext cx="2209800" cy="2209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733800"/>
            <a:ext cx="2209800" cy="2209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3657600"/>
            <a:ext cx="2409825" cy="2409825"/>
          </a:xfrm>
          <a:prstGeom prst="rect">
            <a:avLst/>
          </a:prstGeom>
        </p:spPr>
      </p:pic>
      <p:sp>
        <p:nvSpPr>
          <p:cNvPr id="12" name="TextBox 11"/>
          <p:cNvSpPr txBox="1"/>
          <p:nvPr/>
        </p:nvSpPr>
        <p:spPr>
          <a:xfrm>
            <a:off x="5509714" y="2019299"/>
            <a:ext cx="849573" cy="2554545"/>
          </a:xfrm>
          <a:prstGeom prst="rect">
            <a:avLst/>
          </a:prstGeom>
          <a:solidFill>
            <a:srgbClr val="92D050"/>
          </a:solidFill>
        </p:spPr>
        <p:txBody>
          <a:bodyPr wrap="square" rtlCol="0">
            <a:spAutoFit/>
          </a:bodyPr>
          <a:lstStyle/>
          <a:p>
            <a:r>
              <a:rPr lang="bn-BD" sz="8000" dirty="0">
                <a:latin typeface="Shonar Bangla" pitchFamily="34" charset="0"/>
                <a:cs typeface="Shonar Bangla" pitchFamily="34" charset="0"/>
              </a:rPr>
              <a:t>প</a:t>
            </a:r>
          </a:p>
          <a:p>
            <a:r>
              <a:rPr lang="bn-BD" sz="8000" dirty="0">
                <a:latin typeface="Shonar Bangla" pitchFamily="34" charset="0"/>
                <a:cs typeface="Shonar Bangla" pitchFamily="34" charset="0"/>
              </a:rPr>
              <a:t>র্দা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919076"/>
            <a:ext cx="3048000" cy="220044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982"/>
            <a:ext cx="12192001" cy="682501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914400"/>
            <a:ext cx="2895600" cy="217593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948266"/>
            <a:ext cx="2743200" cy="217593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3810000"/>
            <a:ext cx="3048000" cy="20574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3810000"/>
            <a:ext cx="2819400" cy="2057400"/>
          </a:xfrm>
          <a:prstGeom prst="rect">
            <a:avLst/>
          </a:prstGeom>
        </p:spPr>
      </p:pic>
      <p:sp>
        <p:nvSpPr>
          <p:cNvPr id="9" name="Frame 8"/>
          <p:cNvSpPr/>
          <p:nvPr/>
        </p:nvSpPr>
        <p:spPr>
          <a:xfrm>
            <a:off x="762000" y="533400"/>
            <a:ext cx="3657600" cy="29718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6400800" y="533400"/>
            <a:ext cx="3505200" cy="29718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6400800" y="3505200"/>
            <a:ext cx="3505200" cy="27432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762000" y="3505200"/>
            <a:ext cx="3657600" cy="27432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295400" y="3048000"/>
            <a:ext cx="2438400" cy="523220"/>
          </a:xfrm>
          <a:prstGeom prst="rect">
            <a:avLst/>
          </a:prstGeom>
          <a:noFill/>
        </p:spPr>
        <p:txBody>
          <a:bodyPr wrap="square" rtlCol="0">
            <a:spAutoFit/>
          </a:bodyPr>
          <a:lstStyle/>
          <a:p>
            <a:pPr algn="ctr"/>
            <a:r>
              <a:rPr lang="bn-BD" sz="2800" dirty="0">
                <a:latin typeface="Shonar Bangla" pitchFamily="34" charset="0"/>
                <a:cs typeface="Shonar Bangla" pitchFamily="34" charset="0"/>
              </a:rPr>
              <a:t>স্বামী স্ত্রী</a:t>
            </a:r>
            <a:endParaRPr lang="en-US" sz="2800" dirty="0">
              <a:latin typeface="Shonar Bangla" pitchFamily="34" charset="0"/>
              <a:cs typeface="Shonar Bangla" pitchFamily="34" charset="0"/>
            </a:endParaRPr>
          </a:p>
        </p:txBody>
      </p:sp>
      <p:sp>
        <p:nvSpPr>
          <p:cNvPr id="15" name="TextBox 14"/>
          <p:cNvSpPr txBox="1"/>
          <p:nvPr/>
        </p:nvSpPr>
        <p:spPr>
          <a:xfrm>
            <a:off x="6858000" y="3048000"/>
            <a:ext cx="2438400" cy="523220"/>
          </a:xfrm>
          <a:prstGeom prst="rect">
            <a:avLst/>
          </a:prstGeom>
          <a:noFill/>
        </p:spPr>
        <p:txBody>
          <a:bodyPr wrap="square" rtlCol="0">
            <a:spAutoFit/>
          </a:bodyPr>
          <a:lstStyle/>
          <a:p>
            <a:pPr algn="ctr"/>
            <a:r>
              <a:rPr lang="bn-BD" sz="2800" dirty="0">
                <a:latin typeface="Shonar Bangla" pitchFamily="34" charset="0"/>
                <a:cs typeface="Shonar Bangla" pitchFamily="34" charset="0"/>
              </a:rPr>
              <a:t>পুত্র বধু</a:t>
            </a:r>
            <a:endParaRPr lang="en-US" sz="2800" dirty="0">
              <a:latin typeface="Shonar Bangla" pitchFamily="34" charset="0"/>
              <a:cs typeface="Shonar Bangla" pitchFamily="34" charset="0"/>
            </a:endParaRPr>
          </a:p>
        </p:txBody>
      </p:sp>
      <p:sp>
        <p:nvSpPr>
          <p:cNvPr id="16" name="TextBox 15"/>
          <p:cNvSpPr txBox="1"/>
          <p:nvPr/>
        </p:nvSpPr>
        <p:spPr>
          <a:xfrm>
            <a:off x="1219200" y="5867400"/>
            <a:ext cx="2438400" cy="523220"/>
          </a:xfrm>
          <a:prstGeom prst="rect">
            <a:avLst/>
          </a:prstGeom>
          <a:noFill/>
        </p:spPr>
        <p:txBody>
          <a:bodyPr wrap="square" rtlCol="0">
            <a:spAutoFit/>
          </a:bodyPr>
          <a:lstStyle/>
          <a:p>
            <a:pPr algn="ctr"/>
            <a:r>
              <a:rPr lang="bn-BD" sz="2800" dirty="0">
                <a:latin typeface="Shonar Bangla" pitchFamily="34" charset="0"/>
                <a:cs typeface="Shonar Bangla" pitchFamily="34" charset="0"/>
              </a:rPr>
              <a:t>ভাই বোন</a:t>
            </a:r>
            <a:endParaRPr lang="en-US" sz="2800" dirty="0">
              <a:latin typeface="Shonar Bangla" pitchFamily="34" charset="0"/>
              <a:cs typeface="Shonar Bangla" pitchFamily="34" charset="0"/>
            </a:endParaRPr>
          </a:p>
        </p:txBody>
      </p:sp>
      <p:sp>
        <p:nvSpPr>
          <p:cNvPr id="17" name="TextBox 16"/>
          <p:cNvSpPr txBox="1"/>
          <p:nvPr/>
        </p:nvSpPr>
        <p:spPr>
          <a:xfrm>
            <a:off x="7010400" y="5867400"/>
            <a:ext cx="2438400" cy="461665"/>
          </a:xfrm>
          <a:prstGeom prst="rect">
            <a:avLst/>
          </a:prstGeom>
          <a:noFill/>
        </p:spPr>
        <p:txBody>
          <a:bodyPr wrap="square" rtlCol="0">
            <a:spAutoFit/>
          </a:bodyPr>
          <a:lstStyle/>
          <a:p>
            <a:pPr algn="ctr"/>
            <a:r>
              <a:rPr lang="bn-BD" sz="2400" dirty="0">
                <a:latin typeface="Shonar Bangla" pitchFamily="34" charset="0"/>
                <a:cs typeface="Shonar Bangla" pitchFamily="34" charset="0"/>
              </a:rPr>
              <a:t>রক্ত সম্পর্কিও আত্নীয়</a:t>
            </a:r>
            <a:endParaRPr lang="en-US" sz="2400" dirty="0">
              <a:latin typeface="Shonar Bangla" pitchFamily="34" charset="0"/>
              <a:cs typeface="Shonar Bangla" pitchFamily="34" charset="0"/>
            </a:endParaRPr>
          </a:p>
        </p:txBody>
      </p:sp>
      <p:sp>
        <p:nvSpPr>
          <p:cNvPr id="5" name="Rectangle 4"/>
          <p:cNvSpPr/>
          <p:nvPr/>
        </p:nvSpPr>
        <p:spPr>
          <a:xfrm>
            <a:off x="5029200" y="838200"/>
            <a:ext cx="533400" cy="4800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n w="0"/>
                <a:solidFill>
                  <a:schemeClr val="tx1"/>
                </a:solidFill>
                <a:effectLst>
                  <a:outerShdw blurRad="38100" dist="19050" dir="2700000" algn="tl" rotWithShape="0">
                    <a:schemeClr val="dk1">
                      <a:alpha val="40000"/>
                    </a:schemeClr>
                  </a:outerShdw>
                </a:effectLst>
              </a:rPr>
              <a:t>মা</a:t>
            </a:r>
            <a:endParaRPr lang="en-US" sz="3600" dirty="0">
              <a:ln w="0"/>
              <a:solidFill>
                <a:schemeClr val="tx1"/>
              </a:solidFill>
              <a:effectLst>
                <a:outerShdw blurRad="38100" dist="19050" dir="2700000" algn="tl" rotWithShape="0">
                  <a:schemeClr val="dk1">
                    <a:alpha val="40000"/>
                  </a:schemeClr>
                </a:outerShdw>
              </a:effectLst>
            </a:endParaRPr>
          </a:p>
          <a:p>
            <a:pPr algn="ctr"/>
            <a:r>
              <a:rPr lang="en-US" sz="3600" dirty="0">
                <a:ln w="0"/>
                <a:solidFill>
                  <a:schemeClr val="tx1"/>
                </a:solidFill>
                <a:effectLst>
                  <a:outerShdw blurRad="38100" dist="19050" dir="2700000" algn="tl" rotWithShape="0">
                    <a:schemeClr val="dk1">
                      <a:alpha val="40000"/>
                    </a:schemeClr>
                  </a:outerShdw>
                </a:effectLst>
              </a:rPr>
              <a:t>হ</a:t>
            </a:r>
          </a:p>
          <a:p>
            <a:pPr algn="ctr"/>
            <a:r>
              <a:rPr lang="en-US" sz="3600" dirty="0" err="1">
                <a:ln w="0"/>
                <a:solidFill>
                  <a:schemeClr val="tx1"/>
                </a:solidFill>
                <a:effectLst>
                  <a:outerShdw blurRad="38100" dist="19050" dir="2700000" algn="tl" rotWithShape="0">
                    <a:schemeClr val="dk1">
                      <a:alpha val="40000"/>
                    </a:schemeClr>
                  </a:outerShdw>
                </a:effectLst>
              </a:rPr>
              <a:t>রা</a:t>
            </a:r>
            <a:endParaRPr lang="en-US" sz="3600" dirty="0">
              <a:ln w="0"/>
              <a:solidFill>
                <a:schemeClr val="tx1"/>
              </a:solidFill>
              <a:effectLst>
                <a:outerShdw blurRad="38100" dist="19050" dir="2700000" algn="tl" rotWithShape="0">
                  <a:schemeClr val="dk1">
                    <a:alpha val="40000"/>
                  </a:schemeClr>
                </a:outerShdw>
              </a:effectLst>
            </a:endParaRPr>
          </a:p>
          <a:p>
            <a:pPr algn="ctr"/>
            <a:r>
              <a:rPr lang="en-US" sz="3600" dirty="0">
                <a:ln w="0"/>
                <a:solidFill>
                  <a:schemeClr val="tx1"/>
                </a:solidFill>
                <a:effectLst>
                  <a:outerShdw blurRad="38100" dist="19050" dir="2700000" algn="tl" rotWithShape="0">
                    <a:schemeClr val="dk1">
                      <a:alpha val="40000"/>
                    </a:schemeClr>
                  </a:outerShdw>
                </a:effectLst>
              </a:rPr>
              <a:t>ম</a:t>
            </a:r>
          </a:p>
          <a:p>
            <a:pPr algn="ctr"/>
            <a:r>
              <a:rPr lang="en-US" sz="3600" dirty="0">
                <a:ln w="0"/>
                <a:solidFill>
                  <a:schemeClr val="tx1"/>
                </a:solidFill>
                <a:effectLst>
                  <a:outerShdw blurRad="38100" dist="19050" dir="2700000" algn="tl" rotWithShape="0">
                    <a:schemeClr val="dk1">
                      <a:alpha val="40000"/>
                    </a:schemeClr>
                  </a:outerShdw>
                </a:effectLst>
              </a:rPr>
              <a:t>গ</a:t>
            </a:r>
          </a:p>
          <a:p>
            <a:pPr algn="ctr"/>
            <a:r>
              <a:rPr lang="en-US" sz="3600" dirty="0">
                <a:ln w="0"/>
                <a:solidFill>
                  <a:schemeClr val="tx1"/>
                </a:solidFill>
                <a:effectLst>
                  <a:outerShdw blurRad="38100" dist="19050" dir="2700000" algn="tl" rotWithShape="0">
                    <a:schemeClr val="dk1">
                      <a:alpha val="40000"/>
                    </a:schemeClr>
                  </a:outerShdw>
                </a:effectLst>
              </a:rPr>
              <a:t>ন</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1267</TotalTime>
  <Words>977</Words>
  <Application>Microsoft Office PowerPoint</Application>
  <PresentationFormat>Widescreen</PresentationFormat>
  <Paragraphs>87</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Arabic Typesetting</vt:lpstr>
      <vt:lpstr>Calibri</vt:lpstr>
      <vt:lpstr>Franklin Gothic Book</vt:lpstr>
      <vt:lpstr>Franklin Gothic Medium</vt:lpstr>
      <vt:lpstr>NikoshBAN</vt:lpstr>
      <vt:lpstr>Sakkal Majalla</vt:lpstr>
      <vt:lpstr>Shonar Bangla</vt:lpstr>
      <vt:lpstr>SutonnyMJ</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আলমাছ হোছ</dc:title>
  <dc:creator>AL-MAS HOSSAIN</dc:creator>
  <cp:lastModifiedBy>SHAFIULLAH</cp:lastModifiedBy>
  <cp:revision>400</cp:revision>
  <dcterms:created xsi:type="dcterms:W3CDTF">2006-08-16T00:00:00Z</dcterms:created>
  <dcterms:modified xsi:type="dcterms:W3CDTF">2021-01-18T16:18:09Z</dcterms:modified>
</cp:coreProperties>
</file>