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5" r:id="rId6"/>
    <p:sldId id="259" r:id="rId7"/>
    <p:sldId id="260" r:id="rId8"/>
    <p:sldId id="266" r:id="rId9"/>
    <p:sldId id="261" r:id="rId10"/>
    <p:sldId id="263" r:id="rId11"/>
    <p:sldId id="267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E8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অশ্বমন্ডলঃ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গুরুমন্ডলের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উপরের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অংশকে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অশ্বমন্ডল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বলে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বা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শিলা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মন্ডল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বলা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হয়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।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এটা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নানা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প্রকার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শিলা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ও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খনিজ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উপাদান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দ্বারা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গঠিত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।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এর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গভীরতা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স্থান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বিশেষ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৩০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থেকে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৬৪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কি.মি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পর্যন্ত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ধরা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হয়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।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যেসব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উপাদানে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এসব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স্তর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গঠিত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সেগুলো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হলো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অক্সিজেন,সিলিকন,অ্যালুমিনিয়াম,লৌহ,ক্যালসিয়াম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সোডিয়াম,পটাসিয়াম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ইত্যাদি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।</a:t>
            </a:r>
          </a:p>
          <a:p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 descr="F:\Shreya's study folder\9-10 BGS\IMG_20201109_093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0"/>
            <a:ext cx="8458200" cy="362902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07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এ </a:t>
            </a:r>
            <a:r>
              <a:rPr lang="en-US" sz="2400" b="1" dirty="0" err="1" smtClean="0">
                <a:solidFill>
                  <a:srgbClr val="00B050"/>
                </a:solidFill>
              </a:rPr>
              <a:t>স্তরে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সিলিকন</a:t>
            </a:r>
            <a:r>
              <a:rPr lang="en-US" sz="2400" b="1" dirty="0" smtClean="0">
                <a:solidFill>
                  <a:srgbClr val="00B050"/>
                </a:solidFill>
              </a:rPr>
              <a:t>(Silicon) ও </a:t>
            </a:r>
            <a:r>
              <a:rPr lang="en-US" sz="2400" b="1" dirty="0" err="1" smtClean="0">
                <a:solidFill>
                  <a:srgbClr val="C00000"/>
                </a:solidFill>
              </a:rPr>
              <a:t>অ্যালুমিনিয়াম</a:t>
            </a:r>
            <a:r>
              <a:rPr lang="en-US" sz="2400" b="1" dirty="0" smtClean="0">
                <a:solidFill>
                  <a:srgbClr val="00B050"/>
                </a:solidFill>
              </a:rPr>
              <a:t> ( Aluminum) </a:t>
            </a:r>
            <a:r>
              <a:rPr lang="en-US" sz="2400" b="1" dirty="0" err="1" smtClean="0">
                <a:solidFill>
                  <a:srgbClr val="00B050"/>
                </a:solidFill>
              </a:rPr>
              <a:t>এর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পরিমান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বেশি</a:t>
            </a:r>
            <a:r>
              <a:rPr lang="en-US" sz="2400" b="1" dirty="0" smtClean="0">
                <a:solidFill>
                  <a:srgbClr val="00B050"/>
                </a:solidFill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</a:rPr>
              <a:t>তাই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এটাকে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সিয়াল</a:t>
            </a:r>
            <a:r>
              <a:rPr lang="en-US" sz="2400" b="1" dirty="0" smtClean="0">
                <a:solidFill>
                  <a:srgbClr val="00B050"/>
                </a:solidFill>
              </a:rPr>
              <a:t>( </a:t>
            </a:r>
            <a:r>
              <a:rPr lang="en-US" sz="2400" b="1" dirty="0" err="1" smtClean="0">
                <a:solidFill>
                  <a:srgbClr val="00B050"/>
                </a:solidFill>
              </a:rPr>
              <a:t>Sial</a:t>
            </a:r>
            <a:r>
              <a:rPr lang="en-US" sz="2400" b="1" dirty="0" smtClean="0">
                <a:solidFill>
                  <a:srgbClr val="00B050"/>
                </a:solidFill>
              </a:rPr>
              <a:t>) </a:t>
            </a:r>
            <a:r>
              <a:rPr lang="en-US" sz="2400" b="1" dirty="0" err="1" smtClean="0">
                <a:solidFill>
                  <a:srgbClr val="00B050"/>
                </a:solidFill>
              </a:rPr>
              <a:t>স্তর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বলে</a:t>
            </a:r>
            <a:r>
              <a:rPr lang="en-US" sz="2400" b="1" dirty="0" smtClean="0">
                <a:solidFill>
                  <a:srgbClr val="00B050"/>
                </a:solidFill>
              </a:rPr>
              <a:t>। </a:t>
            </a:r>
            <a:r>
              <a:rPr lang="en-US" sz="2400" b="1" dirty="0" err="1" smtClean="0">
                <a:solidFill>
                  <a:srgbClr val="FF0000"/>
                </a:solidFill>
              </a:rPr>
              <a:t>অশ্বমন্ডলের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উপরিভাগকে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ভূত্বক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বলে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ও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নিম্নভাগকে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ভূত্বকের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নিম্নাংশ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বলে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US" sz="2400" b="1" dirty="0" err="1" smtClean="0">
                <a:solidFill>
                  <a:srgbClr val="A20E86"/>
                </a:solidFill>
              </a:rPr>
              <a:t>ভূত্বকই</a:t>
            </a:r>
            <a:r>
              <a:rPr lang="en-US" sz="2400" b="1" dirty="0" smtClean="0">
                <a:solidFill>
                  <a:srgbClr val="A20E86"/>
                </a:solidFill>
              </a:rPr>
              <a:t> </a:t>
            </a:r>
            <a:r>
              <a:rPr lang="en-US" sz="2400" b="1" dirty="0" err="1" smtClean="0">
                <a:solidFill>
                  <a:srgbClr val="A20E86"/>
                </a:solidFill>
              </a:rPr>
              <a:t>পৃথিবীর</a:t>
            </a:r>
            <a:r>
              <a:rPr lang="en-US" sz="2400" b="1" dirty="0" smtClean="0">
                <a:solidFill>
                  <a:srgbClr val="A20E86"/>
                </a:solidFill>
              </a:rPr>
              <a:t> </a:t>
            </a:r>
            <a:r>
              <a:rPr lang="en-US" sz="2400" b="1" dirty="0" err="1" smtClean="0">
                <a:solidFill>
                  <a:srgbClr val="A20E86"/>
                </a:solidFill>
              </a:rPr>
              <a:t>কঠিন</a:t>
            </a:r>
            <a:r>
              <a:rPr lang="en-US" sz="2400" b="1" dirty="0" smtClean="0">
                <a:solidFill>
                  <a:srgbClr val="A20E86"/>
                </a:solidFill>
              </a:rPr>
              <a:t> </a:t>
            </a:r>
            <a:r>
              <a:rPr lang="en-US" sz="2400" b="1" dirty="0" err="1" smtClean="0">
                <a:solidFill>
                  <a:srgbClr val="A20E86"/>
                </a:solidFill>
              </a:rPr>
              <a:t>বহিরাবরণ</a:t>
            </a:r>
            <a:r>
              <a:rPr lang="en-US" sz="2400" b="1" dirty="0" smtClean="0">
                <a:solidFill>
                  <a:srgbClr val="A20E86"/>
                </a:solidFill>
              </a:rPr>
              <a:t>। </a:t>
            </a:r>
            <a:r>
              <a:rPr lang="en-US" sz="2400" b="1" dirty="0" err="1" smtClean="0">
                <a:solidFill>
                  <a:srgbClr val="00B050"/>
                </a:solidFill>
              </a:rPr>
              <a:t>এর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গভীরতা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৩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কি.মি</a:t>
            </a:r>
            <a:r>
              <a:rPr lang="en-US" sz="2400" b="1" dirty="0" smtClean="0">
                <a:solidFill>
                  <a:srgbClr val="00B050"/>
                </a:solidFill>
              </a:rPr>
              <a:t>.(</a:t>
            </a:r>
            <a:r>
              <a:rPr lang="en-US" sz="2400" b="1" dirty="0" err="1" smtClean="0">
                <a:solidFill>
                  <a:srgbClr val="00B050"/>
                </a:solidFill>
              </a:rPr>
              <a:t>সমুদ্রের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তলদেশ</a:t>
            </a:r>
            <a:r>
              <a:rPr lang="en-US" sz="2400" b="1" dirty="0" smtClean="0">
                <a:solidFill>
                  <a:srgbClr val="00B050"/>
                </a:solidFill>
              </a:rPr>
              <a:t>) </a:t>
            </a:r>
            <a:r>
              <a:rPr lang="en-US" sz="2400" b="1" dirty="0" err="1" smtClean="0">
                <a:solidFill>
                  <a:srgbClr val="00B050"/>
                </a:solidFill>
              </a:rPr>
              <a:t>থেকে</a:t>
            </a:r>
            <a:r>
              <a:rPr lang="en-US" sz="2400" b="1" dirty="0" smtClean="0">
                <a:solidFill>
                  <a:srgbClr val="FF0000"/>
                </a:solidFill>
              </a:rPr>
              <a:t> ৪০ </a:t>
            </a:r>
            <a:r>
              <a:rPr lang="en-US" sz="2400" b="1" dirty="0" err="1" smtClean="0">
                <a:solidFill>
                  <a:srgbClr val="00B050"/>
                </a:solidFill>
              </a:rPr>
              <a:t>কি.মি</a:t>
            </a:r>
            <a:r>
              <a:rPr lang="en-US" sz="2400" b="1" dirty="0" smtClean="0">
                <a:solidFill>
                  <a:srgbClr val="00B050"/>
                </a:solidFill>
              </a:rPr>
              <a:t>.( </a:t>
            </a:r>
            <a:r>
              <a:rPr lang="en-US" sz="2400" b="1" dirty="0" err="1" smtClean="0">
                <a:solidFill>
                  <a:srgbClr val="00B050"/>
                </a:solidFill>
              </a:rPr>
              <a:t>পর্বতের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তলদেশ</a:t>
            </a:r>
            <a:r>
              <a:rPr lang="en-US" sz="2400" b="1" dirty="0" smtClean="0">
                <a:solidFill>
                  <a:srgbClr val="00B050"/>
                </a:solidFill>
              </a:rPr>
              <a:t>) </a:t>
            </a:r>
            <a:r>
              <a:rPr lang="en-US" sz="2400" b="1" dirty="0" err="1" smtClean="0">
                <a:solidFill>
                  <a:srgbClr val="00B050"/>
                </a:solidFill>
              </a:rPr>
              <a:t>তবে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গড়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গভীরতা</a:t>
            </a:r>
            <a:r>
              <a:rPr lang="en-US" sz="2400" b="1" dirty="0" smtClean="0">
                <a:solidFill>
                  <a:srgbClr val="FF0000"/>
                </a:solidFill>
              </a:rPr>
              <a:t> ১৭ </a:t>
            </a:r>
            <a:r>
              <a:rPr lang="en-US" sz="2400" b="1" dirty="0" err="1" smtClean="0">
                <a:solidFill>
                  <a:srgbClr val="00B050"/>
                </a:solidFill>
              </a:rPr>
              <a:t>কি.মি</a:t>
            </a:r>
            <a:r>
              <a:rPr lang="en-US" sz="2400" b="1" dirty="0" smtClean="0">
                <a:solidFill>
                  <a:srgbClr val="00B050"/>
                </a:solidFill>
              </a:rPr>
              <a:t>.। </a:t>
            </a:r>
          </a:p>
          <a:p>
            <a:endParaRPr lang="en-US" dirty="0" smtClean="0"/>
          </a:p>
        </p:txBody>
      </p:sp>
      <p:pic>
        <p:nvPicPr>
          <p:cNvPr id="1026" name="Picture 2" descr="F:\Shreya's study folder\9-10 BGS\IMG_20201109_093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971800"/>
            <a:ext cx="8243888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04800"/>
            <a:ext cx="4166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বাড়ির কাজ 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752600"/>
            <a:ext cx="80153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ভূ-অভ্যন্তরের গঠন চিত্র </a:t>
            </a:r>
          </a:p>
          <a:p>
            <a:pPr algn="ctr"/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অংকন করে স্তর গুলোর</a:t>
            </a:r>
          </a:p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বর্ননা দাও।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04800"/>
            <a:ext cx="452519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ধন্যবাদ </a:t>
            </a:r>
            <a:endParaRPr lang="en-US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 descr="IMG_20200901_171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305800" cy="47244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4800"/>
            <a:ext cx="5968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সবাইকে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শুভেচ্ছা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IMG_20200830_181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229600" cy="51816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762000"/>
            <a:ext cx="55419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শিক্ষক পরিচিতি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133600"/>
            <a:ext cx="54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সুফলা</a:t>
            </a:r>
            <a:r>
              <a:rPr lang="en-US" sz="32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মারিয়া</a:t>
            </a:r>
            <a:r>
              <a:rPr lang="en-US" sz="32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রিবেরু</a:t>
            </a:r>
            <a:endParaRPr lang="bn-IN" sz="3200" b="1" dirty="0" smtClean="0">
              <a:solidFill>
                <a:srgbClr val="008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200" b="1" dirty="0" smtClean="0">
                <a:solidFill>
                  <a:srgbClr val="FF3399"/>
                </a:solidFill>
                <a:latin typeface="SutonnyMJ" pitchFamily="2" charset="0"/>
                <a:cs typeface="SutonnyMJ" pitchFamily="2" charset="0"/>
              </a:rPr>
              <a:t>(সহকারী শিক্ষক)</a:t>
            </a:r>
            <a:endParaRPr lang="en-US" sz="3200" b="1" dirty="0" smtClean="0">
              <a:solidFill>
                <a:srgbClr val="FF3399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সামাজিক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বিজ্ঞান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সেন্ট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নিকোলাস</a:t>
            </a:r>
            <a:r>
              <a:rPr lang="bn-IN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স্কুল এন্ড কলেজ</a:t>
            </a:r>
            <a:endParaRPr lang="en-US" sz="32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নাগরি</a:t>
            </a:r>
            <a:r>
              <a:rPr lang="en-US" sz="32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কালিগঞ্জ,গাজিপুর</a:t>
            </a:r>
            <a:r>
              <a:rPr lang="en-US" sz="32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। </a:t>
            </a:r>
            <a:r>
              <a:rPr lang="bn-IN" sz="32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 smtClean="0">
              <a:solidFill>
                <a:srgbClr val="008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F:\Shreya's study folder\Cartoon and Movien folder\bangladesher Map\IMG_20201026_170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752600"/>
            <a:ext cx="28194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47800"/>
            <a:ext cx="4580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পাঠ পরিচিতি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819400"/>
            <a:ext cx="746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 smtClean="0">
                <a:solidFill>
                  <a:srgbClr val="008000"/>
                </a:solidFill>
                <a:latin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</a:rPr>
              <a:t>৯ম-১০ম</a:t>
            </a:r>
            <a:endParaRPr lang="bn-BD" sz="3200" b="1" dirty="0" smtClean="0">
              <a:solidFill>
                <a:srgbClr val="008000"/>
              </a:solidFill>
              <a:latin typeface="NikoshBAN" pitchFamily="2" charset="0"/>
            </a:endParaRPr>
          </a:p>
          <a:p>
            <a:pPr>
              <a:defRPr/>
            </a:pPr>
            <a:r>
              <a:rPr lang="bn-BD" sz="3200" b="1" dirty="0" smtClean="0">
                <a:solidFill>
                  <a:srgbClr val="FF0066"/>
                </a:solidFill>
                <a:latin typeface="NikoshBAN" pitchFamily="2" charset="0"/>
              </a:rPr>
              <a:t>বিষয়ঃবাংলাদেশ ও বিশ্ব</a:t>
            </a:r>
            <a:r>
              <a:rPr lang="bn-IN" sz="3200" b="1" dirty="0" smtClean="0">
                <a:solidFill>
                  <a:srgbClr val="FF0066"/>
                </a:solidFill>
                <a:latin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66"/>
                </a:solidFill>
                <a:latin typeface="NikoshBAN" pitchFamily="2" charset="0"/>
              </a:rPr>
              <a:t>পরিচয়</a:t>
            </a:r>
            <a:endParaRPr lang="bn-IN" sz="3200" b="1" dirty="0" smtClean="0">
              <a:solidFill>
                <a:srgbClr val="FF0066"/>
              </a:solidFill>
              <a:latin typeface="NikoshBAN" pitchFamily="2" charset="0"/>
            </a:endParaRPr>
          </a:p>
          <a:p>
            <a:pPr>
              <a:defRPr/>
            </a:pP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</a:rPr>
              <a:t>অধ্যায়-৩য়ঃ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</a:rPr>
              <a:t>সৌরজগৎ ও ভূমন্ডল </a:t>
            </a:r>
          </a:p>
          <a:p>
            <a:pPr>
              <a:defRPr/>
            </a:pPr>
            <a:r>
              <a:rPr lang="bn-IN" sz="3200" b="1" dirty="0" smtClean="0">
                <a:solidFill>
                  <a:srgbClr val="0D5314"/>
                </a:solidFill>
                <a:latin typeface="NikoshBAN" pitchFamily="2" charset="0"/>
              </a:rPr>
              <a:t>পাঠ -৩.১ঃ </a:t>
            </a:r>
            <a:r>
              <a:rPr lang="en-US" sz="3200" b="1" dirty="0" err="1" smtClean="0">
                <a:solidFill>
                  <a:srgbClr val="0D5314"/>
                </a:solidFill>
                <a:latin typeface="NikoshBAN" pitchFamily="2" charset="0"/>
              </a:rPr>
              <a:t>ভূ-অভ্যন্তরের</a:t>
            </a:r>
            <a:r>
              <a:rPr lang="en-US" sz="3200" b="1" dirty="0" smtClean="0">
                <a:solidFill>
                  <a:srgbClr val="0D5314"/>
                </a:solidFill>
                <a:latin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D5314"/>
                </a:solidFill>
                <a:latin typeface="NikoshBAN" pitchFamily="2" charset="0"/>
              </a:rPr>
              <a:t>গঠন</a:t>
            </a:r>
            <a:r>
              <a:rPr lang="en-US" sz="3200" b="1" dirty="0" smtClean="0">
                <a:solidFill>
                  <a:srgbClr val="0D5314"/>
                </a:solidFill>
                <a:latin typeface="NikoshBAN" pitchFamily="2" charset="0"/>
              </a:rPr>
              <a:t> </a:t>
            </a:r>
            <a:r>
              <a:rPr lang="bn-IN" sz="3200" b="1" dirty="0" smtClean="0">
                <a:solidFill>
                  <a:srgbClr val="0D5314"/>
                </a:solidFill>
                <a:latin typeface="NikoshBAN" pitchFamily="2" charset="0"/>
              </a:rPr>
              <a:t> </a:t>
            </a:r>
            <a:r>
              <a:rPr lang="en-US" sz="3200" b="1" dirty="0" smtClean="0">
                <a:solidFill>
                  <a:srgbClr val="0D5314"/>
                </a:solidFill>
                <a:latin typeface="NikoshBAN" pitchFamily="2" charset="0"/>
              </a:rPr>
              <a:t> </a:t>
            </a:r>
            <a:endParaRPr lang="en-US" sz="3200" dirty="0">
              <a:solidFill>
                <a:srgbClr val="0D5314"/>
              </a:solidFill>
            </a:endParaRPr>
          </a:p>
        </p:txBody>
      </p:sp>
      <p:pic>
        <p:nvPicPr>
          <p:cNvPr id="4" name="Picture 2" descr="F:\IMG_20200907_22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914400"/>
            <a:ext cx="22860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6473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ভূ-অভ্যন্তরের গঠন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F:\Shreya's study folder\9-10 BGS\IMG_20201109_093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543925" cy="42386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bn-IN" sz="2800" dirty="0" smtClean="0"/>
              <a:t>                       </a:t>
            </a:r>
            <a:r>
              <a:rPr lang="en-US" sz="3600" b="1" dirty="0" err="1" smtClean="0">
                <a:solidFill>
                  <a:srgbClr val="7030A0"/>
                </a:solidFill>
              </a:rPr>
              <a:t>ভূ</a:t>
            </a:r>
            <a:r>
              <a:rPr lang="en-US" sz="3600" b="1" dirty="0" smtClean="0">
                <a:solidFill>
                  <a:srgbClr val="7030A0"/>
                </a:solidFill>
              </a:rPr>
              <a:t>- </a:t>
            </a:r>
            <a:r>
              <a:rPr lang="en-US" sz="3600" b="1" dirty="0" err="1" smtClean="0">
                <a:solidFill>
                  <a:srgbClr val="7030A0"/>
                </a:solidFill>
              </a:rPr>
              <a:t>অভ্যন্তরের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গঠন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১। </a:t>
            </a:r>
            <a:r>
              <a:rPr lang="en-US" sz="3600" b="1" dirty="0" err="1" smtClean="0">
                <a:solidFill>
                  <a:srgbClr val="FF0000"/>
                </a:solidFill>
              </a:rPr>
              <a:t>কেন্দ্রমন্ডল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২।গুরুমন্ডল</a:t>
            </a:r>
          </a:p>
          <a:p>
            <a:r>
              <a:rPr lang="en-US" sz="3600" b="1" dirty="0" smtClean="0">
                <a:solidFill>
                  <a:srgbClr val="FF0066"/>
                </a:solidFill>
              </a:rPr>
              <a:t>৩।অশ্বমন্ডল </a:t>
            </a:r>
            <a:endParaRPr lang="en-US" sz="3600" b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F:\Shreya's study folder\9-10 BGS\IMG_20201108_173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41148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4800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কেন্দ্রমন্ডলঃ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গোলাকার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পৃথিবীর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ব্যাসার্ধ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প্রায়</a:t>
            </a:r>
            <a:r>
              <a:rPr lang="en-US" sz="2400" b="1" dirty="0" smtClean="0">
                <a:solidFill>
                  <a:srgbClr val="FF0000"/>
                </a:solidFill>
              </a:rPr>
              <a:t> ৬৩৭১ </a:t>
            </a:r>
            <a:r>
              <a:rPr lang="en-US" sz="2400" b="1" dirty="0" err="1" smtClean="0">
                <a:solidFill>
                  <a:srgbClr val="00B050"/>
                </a:solidFill>
              </a:rPr>
              <a:t>কি.মি</a:t>
            </a:r>
            <a:r>
              <a:rPr lang="en-US" sz="2400" b="1" dirty="0" smtClean="0">
                <a:solidFill>
                  <a:srgbClr val="00B050"/>
                </a:solidFill>
              </a:rPr>
              <a:t> । </a:t>
            </a:r>
            <a:r>
              <a:rPr lang="en-US" sz="2400" b="1" dirty="0" err="1" smtClean="0">
                <a:solidFill>
                  <a:srgbClr val="00B050"/>
                </a:solidFill>
              </a:rPr>
              <a:t>পৃথিবীর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যে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কেন্দ্রের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চারদিকে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প্রায়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৩৪৮৬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কি.মি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ব্যাসার্ধের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গোলক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রয়েছে</a:t>
            </a:r>
            <a:r>
              <a:rPr lang="en-US" sz="2400" b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</a:rPr>
              <a:t>সে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গোলকটির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নাম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কেন্দ্রমন্ডল</a:t>
            </a:r>
            <a:r>
              <a:rPr lang="en-US" sz="2400" b="1" dirty="0" smtClean="0">
                <a:solidFill>
                  <a:srgbClr val="00B050"/>
                </a:solidFill>
              </a:rPr>
              <a:t>। </a:t>
            </a:r>
            <a:r>
              <a:rPr lang="en-US" sz="2400" b="1" dirty="0" err="1" smtClean="0">
                <a:solidFill>
                  <a:srgbClr val="00B050"/>
                </a:solidFill>
              </a:rPr>
              <a:t>বৈজ্ঞানিকদের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মতে</a:t>
            </a:r>
            <a:r>
              <a:rPr lang="en-US" sz="2400" b="1" dirty="0" smtClean="0">
                <a:solidFill>
                  <a:srgbClr val="00B050"/>
                </a:solidFill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</a:rPr>
              <a:t>কেন্দ্রমন্ডল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লৌহ,নিকেল,পারদ,সীসা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প্রভৃতি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কঠিন</a:t>
            </a:r>
            <a:r>
              <a:rPr lang="en-US" sz="2400" b="1" dirty="0" smtClean="0">
                <a:solidFill>
                  <a:srgbClr val="00B050"/>
                </a:solidFill>
              </a:rPr>
              <a:t> ও </a:t>
            </a:r>
            <a:r>
              <a:rPr lang="en-US" sz="2400" b="1" dirty="0" err="1" smtClean="0">
                <a:solidFill>
                  <a:srgbClr val="00B050"/>
                </a:solidFill>
              </a:rPr>
              <a:t>ভারী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পদার্থ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দ্বারা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গঠিত</a:t>
            </a:r>
            <a:r>
              <a:rPr lang="en-US" sz="2400" b="1" dirty="0" smtClean="0">
                <a:solidFill>
                  <a:srgbClr val="00B050"/>
                </a:solidFill>
              </a:rPr>
              <a:t>। এ </a:t>
            </a:r>
            <a:r>
              <a:rPr lang="en-US" sz="2400" b="1" dirty="0" err="1" smtClean="0">
                <a:solidFill>
                  <a:srgbClr val="00B050"/>
                </a:solidFill>
              </a:rPr>
              <a:t>স্তরে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নিকেল</a:t>
            </a:r>
            <a:r>
              <a:rPr lang="en-US" sz="2400" b="1" dirty="0" smtClean="0">
                <a:solidFill>
                  <a:srgbClr val="00B05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Nickel</a:t>
            </a:r>
            <a:r>
              <a:rPr lang="en-US" sz="2400" b="1" dirty="0" smtClean="0">
                <a:solidFill>
                  <a:srgbClr val="00B050"/>
                </a:solidFill>
              </a:rPr>
              <a:t>) ও </a:t>
            </a:r>
            <a:r>
              <a:rPr lang="en-US" sz="2400" b="1" dirty="0" err="1" smtClean="0">
                <a:solidFill>
                  <a:srgbClr val="00B050"/>
                </a:solidFill>
              </a:rPr>
              <a:t>লৌহের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 </a:t>
            </a:r>
            <a:r>
              <a:rPr lang="en-US" sz="2400" b="1" dirty="0" err="1" smtClean="0">
                <a:solidFill>
                  <a:srgbClr val="FF0000"/>
                </a:solidFill>
              </a:rPr>
              <a:t>Ferus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 err="1" smtClean="0">
                <a:solidFill>
                  <a:srgbClr val="00B050"/>
                </a:solidFill>
              </a:rPr>
              <a:t>পরিমান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বেশি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থাকায়</a:t>
            </a:r>
            <a:r>
              <a:rPr lang="en-US" sz="2400" b="1" dirty="0" smtClean="0">
                <a:solidFill>
                  <a:srgbClr val="00B050"/>
                </a:solidFill>
              </a:rPr>
              <a:t> এ </a:t>
            </a:r>
            <a:r>
              <a:rPr lang="en-US" sz="2400" b="1" dirty="0" err="1" smtClean="0">
                <a:solidFill>
                  <a:srgbClr val="00B050"/>
                </a:solidFill>
              </a:rPr>
              <a:t>স্তরটি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সংক্ষেপে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নাইফ</a:t>
            </a:r>
            <a:r>
              <a:rPr lang="en-US" sz="2400" b="1" dirty="0" smtClean="0">
                <a:solidFill>
                  <a:srgbClr val="00B050"/>
                </a:solidFill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</a:rPr>
              <a:t>Nife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 err="1" smtClean="0">
                <a:solidFill>
                  <a:srgbClr val="00B050"/>
                </a:solidFill>
              </a:rPr>
              <a:t>নামে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পরিচিত</a:t>
            </a:r>
            <a:r>
              <a:rPr lang="en-US" sz="2400" b="1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F:\Shreya's study folder\9-10 BGS\IMG_20201109_093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52800"/>
            <a:ext cx="8424863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180344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এটি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পানি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অপেক্ষা</a:t>
            </a:r>
            <a:r>
              <a:rPr lang="en-US" sz="2400" b="1" dirty="0" smtClean="0">
                <a:solidFill>
                  <a:srgbClr val="0070C0"/>
                </a:solidFill>
              </a:rPr>
              <a:t> ১০/১২ </a:t>
            </a:r>
            <a:r>
              <a:rPr lang="en-US" sz="2400" b="1" dirty="0" err="1" smtClean="0">
                <a:solidFill>
                  <a:srgbClr val="0070C0"/>
                </a:solidFill>
              </a:rPr>
              <a:t>গুণ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এবং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অন্যান্য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অংশ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অপেক্ষা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bn-IN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দ্বিগুনের</a:t>
            </a:r>
            <a:r>
              <a:rPr lang="en-US" sz="2400" b="1" dirty="0" smtClean="0">
                <a:solidFill>
                  <a:srgbClr val="0070C0"/>
                </a:solidFill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</a:rPr>
              <a:t>অধিক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ঘন</a:t>
            </a:r>
            <a:r>
              <a:rPr lang="en-US" sz="2400" b="1" dirty="0" smtClean="0">
                <a:solidFill>
                  <a:srgbClr val="0070C0"/>
                </a:solidFill>
              </a:rPr>
              <a:t>। </a:t>
            </a:r>
            <a:r>
              <a:rPr lang="en-US" sz="2400" b="1" dirty="0" err="1" smtClean="0">
                <a:solidFill>
                  <a:srgbClr val="0070C0"/>
                </a:solidFill>
              </a:rPr>
              <a:t>কিন্তু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প্রচন্ড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তাপ</a:t>
            </a:r>
            <a:r>
              <a:rPr lang="en-US" sz="2400" b="1" dirty="0" smtClean="0">
                <a:solidFill>
                  <a:srgbClr val="0070C0"/>
                </a:solidFill>
              </a:rPr>
              <a:t> ও </a:t>
            </a:r>
            <a:r>
              <a:rPr lang="en-US" sz="2400" b="1" dirty="0" err="1" smtClean="0">
                <a:solidFill>
                  <a:srgbClr val="0070C0"/>
                </a:solidFill>
              </a:rPr>
              <a:t>চাপে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এটি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সম্ভবত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কঠিন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অবস্থায়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নেই</a:t>
            </a:r>
            <a:r>
              <a:rPr lang="en-US" sz="2400" b="1" dirty="0" smtClean="0">
                <a:solidFill>
                  <a:srgbClr val="0070C0"/>
                </a:solidFill>
              </a:rPr>
              <a:t> । </a:t>
            </a:r>
            <a:r>
              <a:rPr lang="en-US" sz="2400" b="1" dirty="0" err="1" smtClean="0">
                <a:solidFill>
                  <a:srgbClr val="0070C0"/>
                </a:solidFill>
              </a:rPr>
              <a:t>ভুকম্পন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তরঙ্গ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থেকে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বুঝা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যায়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যে</a:t>
            </a:r>
            <a:r>
              <a:rPr lang="en-US" sz="24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কেন্দ্রমন্ডল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দুটি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অংশে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বিভক্তঃ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    </a:t>
            </a:r>
            <a:r>
              <a:rPr lang="en-US" sz="2400" b="1" dirty="0" err="1" smtClean="0">
                <a:solidFill>
                  <a:srgbClr val="FF0066"/>
                </a:solidFill>
              </a:rPr>
              <a:t>বাইরের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অংশ</a:t>
            </a:r>
            <a:r>
              <a:rPr lang="en-US" sz="2400" b="1" dirty="0" smtClean="0">
                <a:solidFill>
                  <a:srgbClr val="FF0066"/>
                </a:solidFill>
              </a:rPr>
              <a:t> ( </a:t>
            </a:r>
            <a:r>
              <a:rPr lang="en-US" sz="2400" b="1" dirty="0" err="1" smtClean="0">
                <a:solidFill>
                  <a:srgbClr val="FF0066"/>
                </a:solidFill>
              </a:rPr>
              <a:t>তরল</a:t>
            </a:r>
            <a:r>
              <a:rPr lang="en-US" sz="2400" b="1" dirty="0" smtClean="0">
                <a:solidFill>
                  <a:srgbClr val="FF0066"/>
                </a:solidFill>
              </a:rPr>
              <a:t>, ২২৭০ </a:t>
            </a:r>
            <a:r>
              <a:rPr lang="en-US" sz="2400" b="1" dirty="0" err="1" smtClean="0">
                <a:solidFill>
                  <a:srgbClr val="FF0066"/>
                </a:solidFill>
              </a:rPr>
              <a:t>কি.মি</a:t>
            </a:r>
            <a:r>
              <a:rPr lang="en-US" sz="2400" b="1" dirty="0" smtClean="0">
                <a:solidFill>
                  <a:srgbClr val="FF0066"/>
                </a:solidFill>
              </a:rPr>
              <a:t>.)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   </a:t>
            </a:r>
            <a:r>
              <a:rPr lang="en-US" sz="2400" b="1" dirty="0" err="1" smtClean="0">
                <a:solidFill>
                  <a:srgbClr val="00B050"/>
                </a:solidFill>
              </a:rPr>
              <a:t>ভিতরের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অংশ</a:t>
            </a:r>
            <a:r>
              <a:rPr lang="en-US" sz="2400" b="1" dirty="0" smtClean="0">
                <a:solidFill>
                  <a:srgbClr val="00B050"/>
                </a:solidFill>
              </a:rPr>
              <a:t> ( </a:t>
            </a:r>
            <a:r>
              <a:rPr lang="en-US" sz="2400" b="1" dirty="0" err="1" smtClean="0">
                <a:solidFill>
                  <a:srgbClr val="00B050"/>
                </a:solidFill>
              </a:rPr>
              <a:t>কঠিন,পৃথিবীর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কেন্দ্র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থেকে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প্রায়</a:t>
            </a:r>
            <a:r>
              <a:rPr lang="en-US" sz="2400" b="1" dirty="0" smtClean="0">
                <a:solidFill>
                  <a:srgbClr val="00B050"/>
                </a:solidFill>
              </a:rPr>
              <a:t> ১,২১৬ </a:t>
            </a:r>
            <a:r>
              <a:rPr lang="en-US" sz="2400" b="1" dirty="0" err="1" smtClean="0">
                <a:solidFill>
                  <a:srgbClr val="00B050"/>
                </a:solidFill>
              </a:rPr>
              <a:t>কি.মি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b="1" dirty="0" err="1" smtClean="0">
                <a:solidFill>
                  <a:srgbClr val="00B050"/>
                </a:solidFill>
              </a:rPr>
              <a:t>ব্যাসার্ধের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মধ্যে</a:t>
            </a:r>
            <a:r>
              <a:rPr lang="en-US" sz="2400" b="1" dirty="0" smtClean="0">
                <a:solidFill>
                  <a:srgbClr val="00B050"/>
                </a:solidFill>
              </a:rPr>
              <a:t>) </a:t>
            </a:r>
            <a:r>
              <a:rPr lang="bn-IN" sz="2400" b="1" dirty="0" smtClean="0">
                <a:solidFill>
                  <a:srgbClr val="00B050"/>
                </a:solidFill>
              </a:rPr>
              <a:t>কঠিন অবস্থায় রয়েছে।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F:\Shreya's study folder\9-10 BGS\IMG_20201109_093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924800" cy="35814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গুরুমন্ডলঃ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কেন্দ্রমন্ডলের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উপর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থেকে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চতুর্দিকে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প্রায়</a:t>
            </a:r>
            <a:r>
              <a:rPr lang="bn-IN" sz="2400" b="1" dirty="0" smtClean="0">
                <a:solidFill>
                  <a:srgbClr val="FF0000"/>
                </a:solidFill>
              </a:rPr>
              <a:t> </a:t>
            </a:r>
            <a:r>
              <a:rPr lang="bn-IN" sz="2400" b="1" dirty="0" smtClean="0">
                <a:solidFill>
                  <a:srgbClr val="0070C0"/>
                </a:solidFill>
              </a:rPr>
              <a:t>২৮৮৫</a:t>
            </a:r>
            <a:r>
              <a:rPr lang="bn-IN" sz="2400" b="1" dirty="0" smtClean="0">
                <a:solidFill>
                  <a:srgbClr val="FF0000"/>
                </a:solidFill>
              </a:rPr>
              <a:t> কিলোমিটার পর্যন্ত মন্ডলটিকে গুরুমন্ডল বলে</a:t>
            </a:r>
            <a:r>
              <a:rPr lang="bn-IN" sz="2400" b="1" dirty="0" smtClean="0">
                <a:solidFill>
                  <a:srgbClr val="FF0000"/>
                </a:solidFill>
              </a:rPr>
              <a:t>।সিলিকন,  ম্যাগনে</a:t>
            </a:r>
            <a:r>
              <a:rPr lang="en-US" sz="2400" b="1" dirty="0" err="1" smtClean="0">
                <a:solidFill>
                  <a:srgbClr val="FF0000"/>
                </a:solidFill>
              </a:rPr>
              <a:t>সি</a:t>
            </a:r>
            <a:r>
              <a:rPr lang="bn-IN" sz="2400" b="1" dirty="0" smtClean="0">
                <a:solidFill>
                  <a:srgbClr val="FF0000"/>
                </a:solidFill>
              </a:rPr>
              <a:t>য়াম প্রভৃতি ভারী ধাতু গুলোর সংমিশ্রণে এ মন্ডলটি গঠিত। এর উপরাংশে </a:t>
            </a:r>
            <a:r>
              <a:rPr lang="bn-IN" sz="2400" b="1" dirty="0" smtClean="0">
                <a:solidFill>
                  <a:srgbClr val="0070C0"/>
                </a:solidFill>
              </a:rPr>
              <a:t>১৪৪৮</a:t>
            </a:r>
            <a:r>
              <a:rPr lang="bn-IN" sz="2400" b="1" dirty="0" smtClean="0">
                <a:solidFill>
                  <a:srgbClr val="FF0000"/>
                </a:solidFill>
              </a:rPr>
              <a:t> কিলোমিটার স্তরে ব্যাসল্ট জাতীয় উপাদান দ্বারা গঠিত বলে একে </a:t>
            </a:r>
            <a:r>
              <a:rPr lang="en-US" sz="2400" b="1" dirty="0" err="1" smtClean="0">
                <a:solidFill>
                  <a:srgbClr val="0070C0"/>
                </a:solidFill>
              </a:rPr>
              <a:t>ব্যাসল্ট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bn-IN" sz="2400" b="1" dirty="0" smtClean="0">
                <a:solidFill>
                  <a:srgbClr val="0070C0"/>
                </a:solidFill>
              </a:rPr>
              <a:t> অঞ্চলও </a:t>
            </a:r>
            <a:r>
              <a:rPr lang="bn-IN" sz="2400" b="1" dirty="0" smtClean="0">
                <a:solidFill>
                  <a:srgbClr val="FF0000"/>
                </a:solidFill>
              </a:rPr>
              <a:t>বলে। </a:t>
            </a:r>
            <a:r>
              <a:rPr lang="en-US" sz="2400" b="1" dirty="0" err="1" smtClean="0">
                <a:solidFill>
                  <a:srgbClr val="0070C0"/>
                </a:solidFill>
              </a:rPr>
              <a:t>সিলিকন</a:t>
            </a:r>
            <a:r>
              <a:rPr lang="en-US" sz="2400" b="1" dirty="0" smtClean="0">
                <a:solidFill>
                  <a:srgbClr val="FF0000"/>
                </a:solidFill>
              </a:rPr>
              <a:t>(silicon) ও  </a:t>
            </a:r>
            <a:r>
              <a:rPr lang="en-US" sz="2400" b="1" dirty="0" err="1" smtClean="0">
                <a:solidFill>
                  <a:srgbClr val="0070C0"/>
                </a:solidFill>
              </a:rPr>
              <a:t>ম্যাগনেসিয়াম</a:t>
            </a:r>
            <a:r>
              <a:rPr lang="en-US" sz="2400" b="1" dirty="0" smtClean="0">
                <a:solidFill>
                  <a:srgbClr val="FF0000"/>
                </a:solidFill>
              </a:rPr>
              <a:t> (Magnesium) </a:t>
            </a:r>
            <a:r>
              <a:rPr lang="en-US" sz="2400" b="1" dirty="0" err="1" smtClean="0">
                <a:solidFill>
                  <a:srgbClr val="FF0000"/>
                </a:solidFill>
              </a:rPr>
              <a:t>দ্বারা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মন্ডলটি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গঠিত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বলে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একে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সিমা</a:t>
            </a:r>
            <a:r>
              <a:rPr lang="en-US" sz="2400" b="1" dirty="0" smtClean="0">
                <a:solidFill>
                  <a:srgbClr val="FF0000"/>
                </a:solidFill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</a:rPr>
              <a:t>Sima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</a:rPr>
              <a:t>বলে</a:t>
            </a:r>
            <a:r>
              <a:rPr lang="en-US" sz="2400" b="1" dirty="0" smtClean="0">
                <a:solidFill>
                  <a:srgbClr val="FF0000"/>
                </a:solidFill>
              </a:rPr>
              <a:t>।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Shreya's study folder\9-10 BGS\IMG_20201109_093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83439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359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Joyti Rozario</dc:creator>
  <cp:lastModifiedBy>Windows User</cp:lastModifiedBy>
  <cp:revision>63</cp:revision>
  <dcterms:created xsi:type="dcterms:W3CDTF">2006-08-16T00:00:00Z</dcterms:created>
  <dcterms:modified xsi:type="dcterms:W3CDTF">2020-11-09T15:37:49Z</dcterms:modified>
</cp:coreProperties>
</file>