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media/image14.jpg" ContentType="image/jpeg"/>
  <Override PartName="/ppt/media/image16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9.jpg" ContentType="image/jpeg"/>
  <Override PartName="/ppt/media/image30.jpg" ContentType="image/jpeg"/>
  <Override PartName="/ppt/media/image31.jpg" ContentType="image/jpeg"/>
  <Override PartName="/ppt/media/image33.jpg" ContentType="image/jpeg"/>
  <Override PartName="/ppt/media/image36.jpg" ContentType="image/jpeg"/>
  <Override PartName="/ppt/media/image38.jpg" ContentType="image/jpeg"/>
  <Override PartName="/ppt/media/image42.jpg" ContentType="image/jpeg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</p:sldMasterIdLst>
  <p:sldIdLst>
    <p:sldId id="256" r:id="rId5"/>
    <p:sldId id="257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2" r:id="rId19"/>
    <p:sldId id="275" r:id="rId20"/>
    <p:sldId id="273" r:id="rId21"/>
    <p:sldId id="274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G SCHOOL" initials="MS" lastIdx="1" clrIdx="0">
    <p:extLst>
      <p:ext uri="{19B8F6BF-5375-455C-9EA6-DF929625EA0E}">
        <p15:presenceInfo xmlns:p15="http://schemas.microsoft.com/office/powerpoint/2012/main" userId="MG SCHO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08T05:01:39.308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6464-F974-4C7D-8F83-6D6780936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2E07F-4B47-4DE3-A5AA-17CE7B6BB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A38E4-3C9E-4E6D-BE18-A5FD66F1F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DA08C-AD58-4EDF-96B9-39A9EF8D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62C5B-1861-4F25-B483-A44449B0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2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A684D-C99D-4045-B55C-01C75EC9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FFD8F4-DD00-433D-AA8B-69623C413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75F3-B273-4470-AE7B-D7304E634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4B305-D34E-4B40-A2E4-E64AA640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667A8-7395-4316-94BA-AFB2B143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7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073-2417-4D46-BBC6-A23CE877D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50E62-67C1-4E66-A818-2399F75E4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CB74-3923-4A35-AAFC-5DC5B1B6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0EBA5-7946-41A9-9AE5-960B1AE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DE011-ABCB-4389-8D3E-46B3CE30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20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566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88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01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63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68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074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44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72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EF97-B021-4079-8CFE-A012FCEF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FC5DB-928B-465A-A0F2-CE9CBC63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FA33B-026E-431C-BBF5-312771F2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1F124-B56E-4F26-AD1E-3E973E86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B4206-6BA6-4221-B2A1-878387B7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29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3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64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684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185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6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645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575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299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511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18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53D89-B27C-48E3-B5E8-35F56C9B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B57D0-AC88-4651-8AC6-B99A9048B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3AD22-2C8C-4E15-BAF9-FDD3F644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98AA6-839D-4397-8512-B5C8603C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8BECF-938B-49CB-941E-5311622E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82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7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586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503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135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717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66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864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75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33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48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FEBE-3790-44FD-A384-4EF0F982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6351B-1FD1-4863-8F39-C06918EAE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D356D-DF55-4F8E-ACEE-3D52BBA19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A8969-0F8A-4C66-A323-D5141825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4E01F-74D6-4112-BC90-7B0A36720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A37C0-AB1B-4436-906D-D3DC860F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565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240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28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9410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069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870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057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05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188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8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3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7117-205F-47A6-800D-BD0E79C0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031B9-44E4-42D3-ABCD-D739E275F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55C1F-1027-4452-90A8-334064546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17D3E-3767-468B-9437-B6254DA16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FF11D6-71A6-4DB9-9803-F0AFD1BEE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01FBC-B520-44AD-B405-D860786A0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F9E0B-F0FC-4F25-B1F8-E34BB184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D57741-3353-479B-909A-21C21CD3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01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795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742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672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95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314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599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145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935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97941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4457-CE77-4FFE-A938-A5A0121D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E705E-8C3C-4C91-84C4-C56973C9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56D62-EC90-463E-B917-3E0F5C87A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036D4-96DF-4F7F-A366-B8787D98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8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2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6E151-7E1C-4B70-AC04-5AC8E488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00A39-7654-4F23-814F-CE785F31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072A1-499A-4DF8-8CED-72FA6AE7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0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26DB-5A62-47EA-9C26-F3A47D958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7C142-5704-40B7-8F82-085F65AA9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1DA2D-C79C-4586-BDED-EBB30ABC0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E9E85-7B87-42C9-9400-3D7AEE2A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15799-38E3-4BE2-88F5-C926AB7B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13B9C-85F3-4D2A-8185-C3ECA498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BE8D-B75A-440B-B696-A5F3DC00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BB117-88E2-4C44-8D9A-97B92F39D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BFE9A-74BB-4BA3-B3A8-447005C69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CCF88-0442-4AF9-8D69-3AD427B6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BCB19-13CF-4148-9EE1-851F3C18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99844-03E5-4C46-A90E-BCE498CA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7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169B4-BCCD-4A89-B27B-901FDB55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32430-171D-4F29-B2A7-09373639D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5FECE-6479-4A5F-BB51-49B4F64A0B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E8E30-4656-4900-9038-B9DB3F18E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CD110-6C58-42E7-81EE-C37043EF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1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0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7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2CC56-466D-480A-8D20-3AFBCE2E7CB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86F5BC-E1C2-4414-94CB-00142623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7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comments" Target="../comments/commen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4.jpeg"/><Relationship Id="rId5" Type="http://schemas.openxmlformats.org/officeDocument/2006/relationships/image" Target="../media/image28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4.jpeg"/><Relationship Id="rId5" Type="http://schemas.openxmlformats.org/officeDocument/2006/relationships/image" Target="../media/image28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F125F3C-E0FF-49C7-A561-C1D14C756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ED0FA9-ABEA-4104-9A4B-9C65D294D123}"/>
              </a:ext>
            </a:extLst>
          </p:cNvPr>
          <p:cNvSpPr txBox="1"/>
          <p:nvPr/>
        </p:nvSpPr>
        <p:spPr>
          <a:xfrm>
            <a:off x="1298713" y="821635"/>
            <a:ext cx="9819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7162CA-ECEC-4125-AE58-9879E07A8E2D}"/>
              </a:ext>
            </a:extLst>
          </p:cNvPr>
          <p:cNvSpPr txBox="1"/>
          <p:nvPr/>
        </p:nvSpPr>
        <p:spPr>
          <a:xfrm>
            <a:off x="1555650" y="1796144"/>
            <a:ext cx="9193239" cy="92333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তোমরা কি  বলতে পার ? </a:t>
            </a:r>
            <a:r>
              <a:rPr lang="bn-IN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আর কী কী শব্দ হতে পারে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6C140-2139-40C6-83F7-DFF38BFA5DA7}"/>
              </a:ext>
            </a:extLst>
          </p:cNvPr>
          <p:cNvSpPr txBox="1"/>
          <p:nvPr/>
        </p:nvSpPr>
        <p:spPr>
          <a:xfrm>
            <a:off x="1983932" y="5823438"/>
            <a:ext cx="8224135" cy="707886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লিম,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ম,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ডো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 ,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লিভারি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কঘর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ইত্যাদি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C14D1-4E8B-4D42-BBD4-76282F0AA720}"/>
              </a:ext>
            </a:extLst>
          </p:cNvPr>
          <p:cNvSpPr txBox="1"/>
          <p:nvPr/>
        </p:nvSpPr>
        <p:spPr>
          <a:xfrm>
            <a:off x="2220349" y="2902354"/>
            <a:ext cx="7863840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এসো  আমরা কিছু ছবি দেখি এবং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দিয়ে শব্দ শিখি।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422AA0-817A-43B7-A4B3-3452BB663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14" y="4174388"/>
            <a:ext cx="1258957" cy="12703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271DF8-ACF9-4801-80FD-6C49FFF4B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8" y="4143222"/>
            <a:ext cx="1258957" cy="1270345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D7ABFB-51F0-40D5-9630-CDF39D814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22" y="4233279"/>
            <a:ext cx="1989998" cy="1090230"/>
          </a:xfrm>
          <a:prstGeom prst="rect">
            <a:avLst/>
          </a:prstGeom>
        </p:spPr>
      </p:pic>
      <p:pic>
        <p:nvPicPr>
          <p:cNvPr id="4098" name="Picture 2" descr="ডাকঘর : ডাকঘর খবর - আনন্দবাজার পত্রিকা">
            <a:extLst>
              <a:ext uri="{FF2B5EF4-FFF2-40B4-BE49-F238E27FC236}">
                <a16:creationId xmlns:a16="http://schemas.microsoft.com/office/drawing/2014/main" id="{C3F75E48-B7A4-4E57-8AAB-E1452BF9F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81" y="4331879"/>
            <a:ext cx="1433046" cy="9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DD4F0A-5F3E-4AEB-AD10-5AD7F1E909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201" y="4331879"/>
            <a:ext cx="1502761" cy="991630"/>
          </a:xfrm>
          <a:prstGeom prst="rect">
            <a:avLst/>
          </a:prstGeom>
        </p:spPr>
      </p:pic>
      <p:pic>
        <p:nvPicPr>
          <p:cNvPr id="4100" name="Picture 4" descr="ডাবের পানি পান করার উপযুক্ত সময়! || লাইফস্টাইল || Somoynews.tv">
            <a:extLst>
              <a:ext uri="{FF2B5EF4-FFF2-40B4-BE49-F238E27FC236}">
                <a16:creationId xmlns:a16="http://schemas.microsoft.com/office/drawing/2014/main" id="{0A70666F-DFE3-4D7C-A161-1793401A9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72" y="205469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15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00B050"/>
            </a:gs>
            <a:gs pos="6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09310E-66E8-40BB-B537-57AB5DD1D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76" t="29895" r="6189" b="40472"/>
          <a:stretch/>
        </p:blipFill>
        <p:spPr>
          <a:xfrm>
            <a:off x="1064456" y="2038223"/>
            <a:ext cx="5031544" cy="3265297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2C99D0-70CC-4E39-A496-2409E0826B95}"/>
              </a:ext>
            </a:extLst>
          </p:cNvPr>
          <p:cNvSpPr txBox="1"/>
          <p:nvPr/>
        </p:nvSpPr>
        <p:spPr>
          <a:xfrm>
            <a:off x="8032651" y="1898637"/>
            <a:ext cx="3094893" cy="8309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ঢা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 বাজাই 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DEC20-4E6D-4BA6-BECE-BEA7589BAE5D}"/>
              </a:ext>
            </a:extLst>
          </p:cNvPr>
          <p:cNvSpPr txBox="1"/>
          <p:nvPr/>
        </p:nvSpPr>
        <p:spPr>
          <a:xfrm>
            <a:off x="8961119" y="4551510"/>
            <a:ext cx="1237958" cy="156966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ঢ 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AB6C52F-068A-432E-BAEA-40AB5EC48D28}"/>
              </a:ext>
            </a:extLst>
          </p:cNvPr>
          <p:cNvSpPr/>
          <p:nvPr/>
        </p:nvSpPr>
        <p:spPr>
          <a:xfrm>
            <a:off x="9369081" y="2729634"/>
            <a:ext cx="422032" cy="1569660"/>
          </a:xfrm>
          <a:prstGeom prst="down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44C4A-53CD-4422-AC11-C0A8ED622DEC}"/>
              </a:ext>
            </a:extLst>
          </p:cNvPr>
          <p:cNvSpPr txBox="1"/>
          <p:nvPr/>
        </p:nvSpPr>
        <p:spPr>
          <a:xfrm>
            <a:off x="2557975" y="831925"/>
            <a:ext cx="4800600" cy="646331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মনোযোগসহকারে শুনি ও বলি   </a:t>
            </a:r>
            <a:endParaRPr lang="en-US" sz="36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395BC-2725-43DD-8800-EB887EC7AAA3}"/>
              </a:ext>
            </a:extLst>
          </p:cNvPr>
          <p:cNvSpPr txBox="1"/>
          <p:nvPr/>
        </p:nvSpPr>
        <p:spPr>
          <a:xfrm>
            <a:off x="337625" y="5702909"/>
            <a:ext cx="6485206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ছবি তে কি দেখতে পাচ্ছো?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09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259241-3809-4FFE-9DEF-C259ADF0BA7D}"/>
              </a:ext>
            </a:extLst>
          </p:cNvPr>
          <p:cNvSpPr txBox="1"/>
          <p:nvPr/>
        </p:nvSpPr>
        <p:spPr>
          <a:xfrm>
            <a:off x="1523637" y="2062156"/>
            <a:ext cx="9291713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তোমরা কি  বলতে পার ? </a:t>
            </a:r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আর কী কী শব্দ হতে পারে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335555-557C-4314-B6F2-CA112AA4F9F8}"/>
              </a:ext>
            </a:extLst>
          </p:cNvPr>
          <p:cNvSpPr txBox="1"/>
          <p:nvPr/>
        </p:nvSpPr>
        <p:spPr>
          <a:xfrm>
            <a:off x="2164080" y="2985823"/>
            <a:ext cx="7863840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এসো  আমরা কিছু ছবি দেখি এবং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দিয়ে শব্দ শিখি।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A3A2A-6AE0-405F-BB25-7F7C1BEDF936}"/>
              </a:ext>
            </a:extLst>
          </p:cNvPr>
          <p:cNvSpPr txBox="1"/>
          <p:nvPr/>
        </p:nvSpPr>
        <p:spPr>
          <a:xfrm>
            <a:off x="1580269" y="5739618"/>
            <a:ext cx="9031458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 ,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ঢো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ল,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ঢেঁ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কি,ইত্যাদি।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নিজের ঢাক নিজে পেটাই">
            <a:extLst>
              <a:ext uri="{FF2B5EF4-FFF2-40B4-BE49-F238E27FC236}">
                <a16:creationId xmlns:a16="http://schemas.microsoft.com/office/drawing/2014/main" id="{AC73218D-41F4-47A7-9FEC-75460C5F7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08" y="4119074"/>
            <a:ext cx="1961321" cy="12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43D844-B37D-418D-AAE1-4DA40BF07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" y="4074736"/>
            <a:ext cx="2034993" cy="1313725"/>
          </a:xfrm>
          <a:prstGeom prst="rect">
            <a:avLst/>
          </a:prstGeom>
        </p:spPr>
      </p:pic>
      <p:pic>
        <p:nvPicPr>
          <p:cNvPr id="5124" name="Picture 4" descr="হারিয়ে যাচ্ছে গ্রাম বাংলার ঐতিহ্যবাহী ঢেকি | | Sylhet News | সুরমা টাইমস">
            <a:extLst>
              <a:ext uri="{FF2B5EF4-FFF2-40B4-BE49-F238E27FC236}">
                <a16:creationId xmlns:a16="http://schemas.microsoft.com/office/drawing/2014/main" id="{4D5BF0D3-1FDD-48A4-9066-0B05D2490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64" y="4074736"/>
            <a:ext cx="2406055" cy="131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5D9A64-F213-4B5F-8C32-CF7C3F809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32" y="284766"/>
            <a:ext cx="2847975" cy="17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60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FF0000"/>
            </a:gs>
            <a:gs pos="6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CF69EE-F9FB-4DEE-863E-73E0BB76D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61462" r="5982" b="10207"/>
          <a:stretch/>
        </p:blipFill>
        <p:spPr>
          <a:xfrm>
            <a:off x="1167618" y="2264898"/>
            <a:ext cx="4928383" cy="3896751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C049BC-B4FD-41C9-A6A9-824306C2FC8B}"/>
              </a:ext>
            </a:extLst>
          </p:cNvPr>
          <p:cNvSpPr txBox="1"/>
          <p:nvPr/>
        </p:nvSpPr>
        <p:spPr>
          <a:xfrm>
            <a:off x="395654" y="696351"/>
            <a:ext cx="6472310" cy="6463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মনোযোগসহকারে শুনি ও বলি   </a:t>
            </a:r>
            <a:endParaRPr lang="en-US" sz="36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E5B7E5-658C-4DE3-ABB9-2DB5F1D6AFA4}"/>
              </a:ext>
            </a:extLst>
          </p:cNvPr>
          <p:cNvSpPr txBox="1"/>
          <p:nvPr/>
        </p:nvSpPr>
        <p:spPr>
          <a:xfrm>
            <a:off x="6668086" y="2419642"/>
            <a:ext cx="4928383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চর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ফেলে মাঠে যাই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AED3D8-701D-4E61-8ACB-6FD94977DC18}"/>
              </a:ext>
            </a:extLst>
          </p:cNvPr>
          <p:cNvSpPr txBox="1"/>
          <p:nvPr/>
        </p:nvSpPr>
        <p:spPr>
          <a:xfrm>
            <a:off x="8194430" y="4637418"/>
            <a:ext cx="2025748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</a:t>
            </a:r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A26BC92-32CB-41C6-9218-030D329187EF}"/>
              </a:ext>
            </a:extLst>
          </p:cNvPr>
          <p:cNvSpPr/>
          <p:nvPr/>
        </p:nvSpPr>
        <p:spPr>
          <a:xfrm>
            <a:off x="9003323" y="3127528"/>
            <a:ext cx="407963" cy="1489426"/>
          </a:xfrm>
          <a:prstGeom prst="down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22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2D364B-E088-4430-AC52-F5EDF068899C}"/>
              </a:ext>
            </a:extLst>
          </p:cNvPr>
          <p:cNvSpPr txBox="1"/>
          <p:nvPr/>
        </p:nvSpPr>
        <p:spPr>
          <a:xfrm>
            <a:off x="1715086" y="1971012"/>
            <a:ext cx="8454565" cy="830997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তোমরা কি  বলতে পার ? </a:t>
            </a:r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আর কী কী শব্দ হতে পারে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74657-ECDC-4F4A-A273-E5CD6A8FA63A}"/>
              </a:ext>
            </a:extLst>
          </p:cNvPr>
          <p:cNvSpPr txBox="1"/>
          <p:nvPr/>
        </p:nvSpPr>
        <p:spPr>
          <a:xfrm>
            <a:off x="2164080" y="2859981"/>
            <a:ext cx="7863840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এসো  আমরা কিছু ছবি দেখি এবং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দিয়ে শব্দ শিখি।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A9CA1-9E6D-4599-8642-BA5DFE03D5C7}"/>
              </a:ext>
            </a:extLst>
          </p:cNvPr>
          <p:cNvSpPr txBox="1"/>
          <p:nvPr/>
        </p:nvSpPr>
        <p:spPr>
          <a:xfrm>
            <a:off x="1715086" y="6020972"/>
            <a:ext cx="876182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হরি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বী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 ব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সুন্দরবনে হরিণের মাংসসহ ৩ শিকারি গ্রেফতার, ২২ হরিণ অবমুক্ত">
            <a:extLst>
              <a:ext uri="{FF2B5EF4-FFF2-40B4-BE49-F238E27FC236}">
                <a16:creationId xmlns:a16="http://schemas.microsoft.com/office/drawing/2014/main" id="{4E99565E-EC5B-43BE-915B-0E09251FB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13" y="4026096"/>
            <a:ext cx="1986799" cy="125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ewsPage">
            <a:extLst>
              <a:ext uri="{FF2B5EF4-FFF2-40B4-BE49-F238E27FC236}">
                <a16:creationId xmlns:a16="http://schemas.microsoft.com/office/drawing/2014/main" id="{ADE3EDD4-8725-49F8-A6F7-A5AD01FA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54" y="4071766"/>
            <a:ext cx="1850124" cy="115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9349B4-5804-4E22-BC84-4FB9EE745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91" y="4055505"/>
            <a:ext cx="2366094" cy="1228405"/>
          </a:xfrm>
          <a:prstGeom prst="rect">
            <a:avLst/>
          </a:prstGeom>
        </p:spPr>
      </p:pic>
      <p:pic>
        <p:nvPicPr>
          <p:cNvPr id="6152" name="Picture 8" descr="মেয়েদের সুন্দর পা - Photos | Facebook">
            <a:extLst>
              <a:ext uri="{FF2B5EF4-FFF2-40B4-BE49-F238E27FC236}">
                <a16:creationId xmlns:a16="http://schemas.microsoft.com/office/drawing/2014/main" id="{4D973400-101F-4457-A626-32C06548A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6" y="190697"/>
            <a:ext cx="335507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বর্ণ এবং বাংলা বর্ণমালার ইতিহাস। (প্রথম পর্ব) | পরবাসী ব্লগ">
            <a:extLst>
              <a:ext uri="{FF2B5EF4-FFF2-40B4-BE49-F238E27FC236}">
                <a16:creationId xmlns:a16="http://schemas.microsoft.com/office/drawing/2014/main" id="{F1199EB6-4217-421B-947A-C862C56EA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68" y="4055505"/>
            <a:ext cx="2030046" cy="122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C83D55-2C2A-471B-B7E3-F5CCA84A9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55" y="402611"/>
            <a:ext cx="9116515" cy="3445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FE4A6-2275-4FB1-B81D-BB4D39C65FCE}"/>
              </a:ext>
            </a:extLst>
          </p:cNvPr>
          <p:cNvSpPr txBox="1"/>
          <p:nvPr/>
        </p:nvSpPr>
        <p:spPr>
          <a:xfrm>
            <a:off x="1431235" y="3962399"/>
            <a:ext cx="9329529" cy="2492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 শিখি </a:t>
            </a:r>
          </a:p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   ঠ</a:t>
            </a:r>
            <a:r>
              <a:rPr lang="bn-IN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ড   ঢ   ণ  ।</a:t>
            </a: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B9A6E77-06AD-4B18-8E86-AB38F0535D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1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F48CA3-949E-4E5A-9295-9F66A0D38955}"/>
              </a:ext>
            </a:extLst>
          </p:cNvPr>
          <p:cNvSpPr txBox="1"/>
          <p:nvPr/>
        </p:nvSpPr>
        <p:spPr>
          <a:xfrm>
            <a:off x="361244" y="982133"/>
            <a:ext cx="1557867" cy="175432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</a:p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</a:t>
            </a:r>
          </a:p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পাঠ।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8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90C54F-6DED-4ACB-AFCF-BBE6A8B26F5F}"/>
              </a:ext>
            </a:extLst>
          </p:cNvPr>
          <p:cNvSpPr txBox="1"/>
          <p:nvPr/>
        </p:nvSpPr>
        <p:spPr>
          <a:xfrm>
            <a:off x="2822222" y="948267"/>
            <a:ext cx="52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স্বরব পাঠ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6B2821-7A1B-4EBC-B8C2-52462577DC30}"/>
              </a:ext>
            </a:extLst>
          </p:cNvPr>
          <p:cNvSpPr txBox="1"/>
          <p:nvPr/>
        </p:nvSpPr>
        <p:spPr>
          <a:xfrm>
            <a:off x="1069990" y="2901243"/>
            <a:ext cx="9329529" cy="2492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 শিখি </a:t>
            </a:r>
          </a:p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   ঠ</a:t>
            </a:r>
            <a:r>
              <a:rPr lang="bn-IN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ড   ঢ   ণ  ।</a:t>
            </a: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ACF3B4-8876-4A84-8E4B-2868432F5A73}"/>
              </a:ext>
            </a:extLst>
          </p:cNvPr>
          <p:cNvSpPr txBox="1"/>
          <p:nvPr/>
        </p:nvSpPr>
        <p:spPr>
          <a:xfrm>
            <a:off x="1113182" y="379469"/>
            <a:ext cx="9965635" cy="70788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            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শব্দের মিলকর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10" descr="টগর ফুল | কৃষি বাজার">
            <a:extLst>
              <a:ext uri="{FF2B5EF4-FFF2-40B4-BE49-F238E27FC236}">
                <a16:creationId xmlns:a16="http://schemas.microsoft.com/office/drawing/2014/main" id="{2C08A52C-CC71-4DDA-838A-E955D6542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35588"/>
            <a:ext cx="1320641" cy="7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মেয়েদের সুন্দর পা - Photos | Facebook">
            <a:extLst>
              <a:ext uri="{FF2B5EF4-FFF2-40B4-BE49-F238E27FC236}">
                <a16:creationId xmlns:a16="http://schemas.microsoft.com/office/drawing/2014/main" id="{D9CDAE0E-141D-49F8-801A-D7A2DB549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55" y="5185771"/>
            <a:ext cx="1360397" cy="101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নিজের ঢাক নিজে পেটাই">
            <a:extLst>
              <a:ext uri="{FF2B5EF4-FFF2-40B4-BE49-F238E27FC236}">
                <a16:creationId xmlns:a16="http://schemas.microsoft.com/office/drawing/2014/main" id="{6FB69689-EF89-47F2-91E8-8CE9514A5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65510"/>
            <a:ext cx="1524000" cy="12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honga-PAPER BAG suppliar - Home | Facebook">
            <a:extLst>
              <a:ext uri="{FF2B5EF4-FFF2-40B4-BE49-F238E27FC236}">
                <a16:creationId xmlns:a16="http://schemas.microsoft.com/office/drawing/2014/main" id="{122D1821-65F4-4787-B8E5-9BD0997A9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3600" y="2098164"/>
            <a:ext cx="1320642" cy="65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ডাবের পানি পান করার উপযুক্ত সময়! || লাইফস্টাইল || Somoynews.tv">
            <a:extLst>
              <a:ext uri="{FF2B5EF4-FFF2-40B4-BE49-F238E27FC236}">
                <a16:creationId xmlns:a16="http://schemas.microsoft.com/office/drawing/2014/main" id="{90C2820B-A177-4F09-BDCF-14BA8518D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19158"/>
            <a:ext cx="1360397" cy="7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8B8403-9C9B-4E00-9D80-E1BDC1748A24}"/>
              </a:ext>
            </a:extLst>
          </p:cNvPr>
          <p:cNvSpPr txBox="1"/>
          <p:nvPr/>
        </p:nvSpPr>
        <p:spPr>
          <a:xfrm>
            <a:off x="8326701" y="1215830"/>
            <a:ext cx="13206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ঠোঙা</a:t>
            </a:r>
          </a:p>
          <a:p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ডাব</a:t>
            </a:r>
          </a:p>
          <a:p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টগর</a:t>
            </a:r>
          </a:p>
          <a:p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</a:p>
          <a:p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F12440-997C-4E99-8F70-AB9335B2DF28}"/>
              </a:ext>
            </a:extLst>
          </p:cNvPr>
          <p:cNvSpPr txBox="1"/>
          <p:nvPr/>
        </p:nvSpPr>
        <p:spPr>
          <a:xfrm>
            <a:off x="3836058" y="6064940"/>
            <a:ext cx="4188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মিল করি 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5F3CB54-0B56-43C1-9172-7B3A201A705D}"/>
              </a:ext>
            </a:extLst>
          </p:cNvPr>
          <p:cNvCxnSpPr>
            <a:cxnSpLocks/>
          </p:cNvCxnSpPr>
          <p:nvPr/>
        </p:nvCxnSpPr>
        <p:spPr>
          <a:xfrm flipV="1">
            <a:off x="3395792" y="4839658"/>
            <a:ext cx="5192717" cy="80238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96DEFC7-BC33-4E92-AAE5-0391EAE5330C}"/>
              </a:ext>
            </a:extLst>
          </p:cNvPr>
          <p:cNvCxnSpPr>
            <a:cxnSpLocks/>
          </p:cNvCxnSpPr>
          <p:nvPr/>
        </p:nvCxnSpPr>
        <p:spPr>
          <a:xfrm>
            <a:off x="3429555" y="4400203"/>
            <a:ext cx="5020994" cy="157285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0BE68E-F356-4F75-A267-4414345B9430}"/>
              </a:ext>
            </a:extLst>
          </p:cNvPr>
          <p:cNvCxnSpPr/>
          <p:nvPr/>
        </p:nvCxnSpPr>
        <p:spPr>
          <a:xfrm>
            <a:off x="3345796" y="1403071"/>
            <a:ext cx="5029114" cy="224237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70A13F8-90F4-4900-AE21-E2C23D0731DF}"/>
              </a:ext>
            </a:extLst>
          </p:cNvPr>
          <p:cNvCxnSpPr>
            <a:cxnSpLocks/>
          </p:cNvCxnSpPr>
          <p:nvPr/>
        </p:nvCxnSpPr>
        <p:spPr>
          <a:xfrm flipV="1">
            <a:off x="3353910" y="1597205"/>
            <a:ext cx="5232472" cy="73837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D514D48-0BD3-4C55-9786-930427549053}"/>
              </a:ext>
            </a:extLst>
          </p:cNvPr>
          <p:cNvCxnSpPr>
            <a:cxnSpLocks/>
          </p:cNvCxnSpPr>
          <p:nvPr/>
        </p:nvCxnSpPr>
        <p:spPr>
          <a:xfrm flipV="1">
            <a:off x="3337343" y="2573190"/>
            <a:ext cx="5113206" cy="68247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4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B8B53B-3286-4F1E-841C-991FD0124777}"/>
              </a:ext>
            </a:extLst>
          </p:cNvPr>
          <p:cNvSpPr txBox="1"/>
          <p:nvPr/>
        </p:nvSpPr>
        <p:spPr>
          <a:xfrm>
            <a:off x="8432798" y="1051612"/>
            <a:ext cx="13206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ঠোঙা</a:t>
            </a:r>
          </a:p>
          <a:p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ডাব</a:t>
            </a:r>
          </a:p>
          <a:p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টগর</a:t>
            </a:r>
          </a:p>
          <a:p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</a:p>
          <a:p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D81B5-962C-4D56-B427-776EB879C16D}"/>
              </a:ext>
            </a:extLst>
          </p:cNvPr>
          <p:cNvSpPr txBox="1"/>
          <p:nvPr/>
        </p:nvSpPr>
        <p:spPr>
          <a:xfrm>
            <a:off x="1433688" y="466837"/>
            <a:ext cx="6592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কাজ। বর্ণের সাথে শব্দের মিলকর।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817403-BED0-4909-925A-35E2535C1E6F}"/>
              </a:ext>
            </a:extLst>
          </p:cNvPr>
          <p:cNvSpPr txBox="1"/>
          <p:nvPr/>
        </p:nvSpPr>
        <p:spPr>
          <a:xfrm>
            <a:off x="1027289" y="1051612"/>
            <a:ext cx="1016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endParaRPr lang="bn-IN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</a:p>
          <a:p>
            <a:endParaRPr lang="bn-IN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</a:p>
          <a:p>
            <a:endParaRPr lang="bn-IN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</a:p>
          <a:p>
            <a:endParaRPr lang="bn-IN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bn-IN" sz="3600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3A7A0AF-1B9A-405F-97CB-A8048883930B}"/>
              </a:ext>
            </a:extLst>
          </p:cNvPr>
          <p:cNvCxnSpPr>
            <a:cxnSpLocks/>
          </p:cNvCxnSpPr>
          <p:nvPr/>
        </p:nvCxnSpPr>
        <p:spPr>
          <a:xfrm>
            <a:off x="1338522" y="1372453"/>
            <a:ext cx="7341188" cy="227299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C8CD17-BCCC-4960-923F-E91022E862DE}"/>
              </a:ext>
            </a:extLst>
          </p:cNvPr>
          <p:cNvCxnSpPr>
            <a:cxnSpLocks/>
          </p:cNvCxnSpPr>
          <p:nvPr/>
        </p:nvCxnSpPr>
        <p:spPr>
          <a:xfrm>
            <a:off x="1338522" y="4583289"/>
            <a:ext cx="7246676" cy="121201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36DE22-F778-44FB-BB57-B20D5799757B}"/>
              </a:ext>
            </a:extLst>
          </p:cNvPr>
          <p:cNvCxnSpPr>
            <a:cxnSpLocks/>
          </p:cNvCxnSpPr>
          <p:nvPr/>
        </p:nvCxnSpPr>
        <p:spPr>
          <a:xfrm flipV="1">
            <a:off x="1244646" y="4583289"/>
            <a:ext cx="7282664" cy="121201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47AD7C-C2C2-49DA-A053-3C2BD391215E}"/>
              </a:ext>
            </a:extLst>
          </p:cNvPr>
          <p:cNvCxnSpPr>
            <a:cxnSpLocks/>
          </p:cNvCxnSpPr>
          <p:nvPr/>
        </p:nvCxnSpPr>
        <p:spPr>
          <a:xfrm flipV="1">
            <a:off x="1244646" y="2469580"/>
            <a:ext cx="7130264" cy="120648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ECFD05-485E-4BCE-B292-AF394B8B3A80}"/>
              </a:ext>
            </a:extLst>
          </p:cNvPr>
          <p:cNvCxnSpPr>
            <a:cxnSpLocks/>
          </p:cNvCxnSpPr>
          <p:nvPr/>
        </p:nvCxnSpPr>
        <p:spPr>
          <a:xfrm flipV="1">
            <a:off x="1244646" y="1372453"/>
            <a:ext cx="7282664" cy="109712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3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টগর ফুল | কৃষি বাজার">
            <a:extLst>
              <a:ext uri="{FF2B5EF4-FFF2-40B4-BE49-F238E27FC236}">
                <a16:creationId xmlns:a16="http://schemas.microsoft.com/office/drawing/2014/main" id="{F8AFCB2F-751C-4F2B-BED9-1F434EDB8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35588"/>
            <a:ext cx="1320641" cy="7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মেয়েদের সুন্দর পা - Photos | Facebook">
            <a:extLst>
              <a:ext uri="{FF2B5EF4-FFF2-40B4-BE49-F238E27FC236}">
                <a16:creationId xmlns:a16="http://schemas.microsoft.com/office/drawing/2014/main" id="{97F7427A-B3B8-4AE8-9C9A-194377470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55" y="5185771"/>
            <a:ext cx="1360397" cy="101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নিজের ঢাক নিজে পেটাই">
            <a:extLst>
              <a:ext uri="{FF2B5EF4-FFF2-40B4-BE49-F238E27FC236}">
                <a16:creationId xmlns:a16="http://schemas.microsoft.com/office/drawing/2014/main" id="{5650D4F6-FB5C-4770-ADE8-67248A29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65510"/>
            <a:ext cx="1524000" cy="12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onga-PAPER BAG suppliar - Home | Facebook">
            <a:extLst>
              <a:ext uri="{FF2B5EF4-FFF2-40B4-BE49-F238E27FC236}">
                <a16:creationId xmlns:a16="http://schemas.microsoft.com/office/drawing/2014/main" id="{1FFE1A12-F13F-47BE-A2C8-DB0B0CEDF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3600" y="2098164"/>
            <a:ext cx="1320642" cy="65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ডাবের পানি পান করার উপযুক্ত সময়! || লাইফস্টাইল || Somoynews.tv">
            <a:extLst>
              <a:ext uri="{FF2B5EF4-FFF2-40B4-BE49-F238E27FC236}">
                <a16:creationId xmlns:a16="http://schemas.microsoft.com/office/drawing/2014/main" id="{03E83DAE-2C12-4518-AA65-BB314B563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19158"/>
            <a:ext cx="1360397" cy="7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9B2B9C-519B-4F83-A888-72816986D275}"/>
              </a:ext>
            </a:extLst>
          </p:cNvPr>
          <p:cNvSpPr txBox="1"/>
          <p:nvPr/>
        </p:nvSpPr>
        <p:spPr>
          <a:xfrm>
            <a:off x="3330222" y="485422"/>
            <a:ext cx="3691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AA5DB-79A2-436B-9753-ED14569C6CE1}"/>
              </a:ext>
            </a:extLst>
          </p:cNvPr>
          <p:cNvSpPr txBox="1"/>
          <p:nvPr/>
        </p:nvSpPr>
        <p:spPr>
          <a:xfrm>
            <a:off x="8737760" y="1503352"/>
            <a:ext cx="10835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endParaRPr lang="bn-IN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</a:p>
          <a:p>
            <a:endParaRPr lang="bn-IN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</a:p>
          <a:p>
            <a:endParaRPr lang="bn-IN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</a:p>
          <a:p>
            <a:endParaRPr lang="bn-IN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4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34D273-275D-48F6-B10B-3B6AD01F83BF}"/>
              </a:ext>
            </a:extLst>
          </p:cNvPr>
          <p:cNvSpPr txBox="1"/>
          <p:nvPr/>
        </p:nvSpPr>
        <p:spPr>
          <a:xfrm>
            <a:off x="3269974" y="689113"/>
            <a:ext cx="5652052" cy="101566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A5E24-1D6A-4FFB-8A08-76D4918E423E}"/>
              </a:ext>
            </a:extLst>
          </p:cNvPr>
          <p:cNvSpPr txBox="1"/>
          <p:nvPr/>
        </p:nvSpPr>
        <p:spPr>
          <a:xfrm>
            <a:off x="1020417" y="1852338"/>
            <a:ext cx="5075583" cy="440120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পদবীঃসহকারী শিক্ষক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মাঝের গাঁও সরকারি প্রাথমিক বিদ্যালয়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 সিলেট।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মোবাইলঃ০১৭২৪৩৫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2AFAC7-66BA-466F-B6EC-DA34EFFC8DFC}"/>
              </a:ext>
            </a:extLst>
          </p:cNvPr>
          <p:cNvSpPr txBox="1"/>
          <p:nvPr/>
        </p:nvSpPr>
        <p:spPr>
          <a:xfrm>
            <a:off x="7195930" y="1852338"/>
            <a:ext cx="4187687" cy="440120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পাঠঃ১৮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ণ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১/২০২১খ্রিঃ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57912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DCBD0D-E32A-45C5-968C-4F0446464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12" y="1619250"/>
            <a:ext cx="6129866" cy="4725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39AD1E-08C5-4FA7-B433-18FB67134169}"/>
              </a:ext>
            </a:extLst>
          </p:cNvPr>
          <p:cNvSpPr txBox="1"/>
          <p:nvPr/>
        </p:nvSpPr>
        <p:spPr>
          <a:xfrm>
            <a:off x="541867" y="1219200"/>
            <a:ext cx="1794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BDFD3-5C67-4DDE-8ACE-B5CCCE008ACD}"/>
              </a:ext>
            </a:extLst>
          </p:cNvPr>
          <p:cNvSpPr txBox="1"/>
          <p:nvPr/>
        </p:nvSpPr>
        <p:spPr>
          <a:xfrm>
            <a:off x="9211733" y="4775200"/>
            <a:ext cx="2506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থেকো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4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5000">
              <a:srgbClr val="00B0F0"/>
            </a:gs>
            <a:gs pos="47805">
              <a:srgbClr val="F8E4D5"/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0A8C98-CE91-436F-97A0-756FA6DCB721}"/>
              </a:ext>
            </a:extLst>
          </p:cNvPr>
          <p:cNvSpPr txBox="1"/>
          <p:nvPr/>
        </p:nvSpPr>
        <p:spPr>
          <a:xfrm>
            <a:off x="4229100" y="941560"/>
            <a:ext cx="3810000" cy="76944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 আমাদের পাঠ 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AA5A4C-07B6-440E-A458-984D3D6E9E62}"/>
              </a:ext>
            </a:extLst>
          </p:cNvPr>
          <p:cNvSpPr txBox="1"/>
          <p:nvPr/>
        </p:nvSpPr>
        <p:spPr>
          <a:xfrm>
            <a:off x="2990022" y="3548270"/>
            <a:ext cx="5867400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 শিখি 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   ঠ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ড   ঢ   ণ  ।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B2E582-C6DF-4D5F-8510-A94D740CBC02}"/>
              </a:ext>
            </a:extLst>
          </p:cNvPr>
          <p:cNvSpPr txBox="1"/>
          <p:nvPr/>
        </p:nvSpPr>
        <p:spPr>
          <a:xfrm>
            <a:off x="4114800" y="798413"/>
            <a:ext cx="3962400" cy="707886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4E3A30-B05F-416F-AD09-7C70334FD9B0}"/>
              </a:ext>
            </a:extLst>
          </p:cNvPr>
          <p:cNvSpPr txBox="1"/>
          <p:nvPr/>
        </p:nvSpPr>
        <p:spPr>
          <a:xfrm>
            <a:off x="1267264" y="2351782"/>
            <a:ext cx="9142828" cy="1077218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.1.3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বাক্য ও শব্দে ব্যবহৃত বাংলা বর্ণমালার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ট, ঠ, ড 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  ণ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বর্ণগুলো মনোযোগসহকারে শুনবে ও মনে রাখবে।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CD9BE-06B8-48BD-88D9-70B6624DD494}"/>
              </a:ext>
            </a:extLst>
          </p:cNvPr>
          <p:cNvSpPr txBox="1"/>
          <p:nvPr/>
        </p:nvSpPr>
        <p:spPr>
          <a:xfrm>
            <a:off x="1383909" y="4110038"/>
            <a:ext cx="9424182" cy="1077218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.1.1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বাক্য ও শব্দে ব্যবহৃত বাংলা বর্ণমালার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ট, ঠ, ড 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  ণ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বর্ণগুলো  স্পষ্ট ও শুদ্ধভাবে বলতে ও পড়তে পারবে।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5BD7A-2BB7-4899-8606-9989BD817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1" r="50548" b="72945"/>
          <a:stretch/>
        </p:blipFill>
        <p:spPr>
          <a:xfrm>
            <a:off x="965981" y="1674055"/>
            <a:ext cx="6391421" cy="3460653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5B4C5F-5363-4EFF-A9B7-808B16A2EFFF}"/>
              </a:ext>
            </a:extLst>
          </p:cNvPr>
          <p:cNvSpPr txBox="1"/>
          <p:nvPr/>
        </p:nvSpPr>
        <p:spPr>
          <a:xfrm>
            <a:off x="3429000" y="610969"/>
            <a:ext cx="4800600" cy="646331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মনোযোগসহকারে শুনি ও বলি 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5D084-3B4D-4CB1-8594-243620452994}"/>
              </a:ext>
            </a:extLst>
          </p:cNvPr>
          <p:cNvSpPr txBox="1"/>
          <p:nvPr/>
        </p:nvSpPr>
        <p:spPr>
          <a:xfrm>
            <a:off x="8229600" y="1955410"/>
            <a:ext cx="2996419" cy="7078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গর তুলি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C117A-B08E-4B57-B673-946D81432E25}"/>
              </a:ext>
            </a:extLst>
          </p:cNvPr>
          <p:cNvSpPr txBox="1"/>
          <p:nvPr/>
        </p:nvSpPr>
        <p:spPr>
          <a:xfrm>
            <a:off x="8450580" y="4424151"/>
            <a:ext cx="2554457" cy="156966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ln w="571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9600" b="1" dirty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8262262-C3E9-465E-AFA5-C772CF59AC64}"/>
              </a:ext>
            </a:extLst>
          </p:cNvPr>
          <p:cNvSpPr/>
          <p:nvPr/>
        </p:nvSpPr>
        <p:spPr>
          <a:xfrm>
            <a:off x="9386666" y="2758893"/>
            <a:ext cx="682283" cy="1569660"/>
          </a:xfrm>
          <a:prstGeom prst="downArrow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E03C4-9D0B-49AD-9AE5-9360D8A28466}"/>
              </a:ext>
            </a:extLst>
          </p:cNvPr>
          <p:cNvSpPr txBox="1"/>
          <p:nvPr/>
        </p:nvSpPr>
        <p:spPr>
          <a:xfrm>
            <a:off x="721554" y="5551463"/>
            <a:ext cx="6485206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ছবি তে কি দেখতে পাচ্ছো?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1E9FB2-1E19-4FFF-8305-91DA4DBCD7CC}"/>
              </a:ext>
            </a:extLst>
          </p:cNvPr>
          <p:cNvSpPr txBox="1"/>
          <p:nvPr/>
        </p:nvSpPr>
        <p:spPr>
          <a:xfrm>
            <a:off x="1332942" y="1839742"/>
            <a:ext cx="9526114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তোমরা কি  বলতে পার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আর কী কী শব্দ হতে পারে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AEC38-F2D4-43A8-8E4C-39911FB910CA}"/>
              </a:ext>
            </a:extLst>
          </p:cNvPr>
          <p:cNvSpPr txBox="1"/>
          <p:nvPr/>
        </p:nvSpPr>
        <p:spPr>
          <a:xfrm>
            <a:off x="1235612" y="5781822"/>
            <a:ext cx="9720775" cy="7078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টিয়া, টাকা টমেটো, টুপি টেবিল ,টিকটিকি, টুনটুনি,ইত্যাদি।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4D247-05A7-49D6-84E8-D589356E824B}"/>
              </a:ext>
            </a:extLst>
          </p:cNvPr>
          <p:cNvSpPr txBox="1"/>
          <p:nvPr/>
        </p:nvSpPr>
        <p:spPr>
          <a:xfrm>
            <a:off x="2164079" y="2733542"/>
            <a:ext cx="7863840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এসো  আমরা কিছু ছবি দেখি এবং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দিয়ে শব্দ শিখি।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9ED29C-4BB2-4760-9CAE-124A2493C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1" y="3905218"/>
            <a:ext cx="1658178" cy="1431234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A2915C-7D35-4942-AAEA-DDDBDB047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3" y="3899768"/>
            <a:ext cx="1458855" cy="1381273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8C1D1C-6DC1-46E5-BD6B-F8EAD04ED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922" y="3899768"/>
            <a:ext cx="1458855" cy="14312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50" name="Picture 2" descr="খুব খিদে পেয়েছে, কথায় সোশ্যাল মিডিয়াকে কাপাচ্ছে টিয়া পাখি, ভাইরাল হল  ভিডিও">
            <a:extLst>
              <a:ext uri="{FF2B5EF4-FFF2-40B4-BE49-F238E27FC236}">
                <a16:creationId xmlns:a16="http://schemas.microsoft.com/office/drawing/2014/main" id="{A69E7386-C9CB-4AB5-8959-00B9F502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23" y="3899768"/>
            <a:ext cx="1367516" cy="13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টুন টুনি পাখি বাসা কি ভাবে বানায় একবার দেখুন (loving pets Empire) - YouTube">
            <a:extLst>
              <a:ext uri="{FF2B5EF4-FFF2-40B4-BE49-F238E27FC236}">
                <a16:creationId xmlns:a16="http://schemas.microsoft.com/office/drawing/2014/main" id="{EBD79462-ECBD-4605-9C87-0E2552B52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787" y="3886813"/>
            <a:ext cx="1034026" cy="138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টিকটিকি দেখার পরে দৌড়াবেন না, শরীরে পড়লে খুশি হোন, এর অনেক সুবিধা রয়েছে|  Do not get scared from lizards they carry good luck | off-beat - News18  Bangla, Today's Latest Bengali News">
            <a:extLst>
              <a:ext uri="{FF2B5EF4-FFF2-40B4-BE49-F238E27FC236}">
                <a16:creationId xmlns:a16="http://schemas.microsoft.com/office/drawing/2014/main" id="{CE053E09-7F87-4726-9326-E3E7356E4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43" y="3886813"/>
            <a:ext cx="1458854" cy="129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বাজারে আসছে ৩০ হাজার কোটি টাকার নতুন নোট">
            <a:extLst>
              <a:ext uri="{FF2B5EF4-FFF2-40B4-BE49-F238E27FC236}">
                <a16:creationId xmlns:a16="http://schemas.microsoft.com/office/drawing/2014/main" id="{E932EF3F-0F82-4A87-8721-8E946D62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734" y="3901510"/>
            <a:ext cx="1256602" cy="142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টগর ফুল | কৃষি বাজার">
            <a:extLst>
              <a:ext uri="{FF2B5EF4-FFF2-40B4-BE49-F238E27FC236}">
                <a16:creationId xmlns:a16="http://schemas.microsoft.com/office/drawing/2014/main" id="{F4B36BEB-09D2-4E37-81A2-11FBD882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82" y="396744"/>
            <a:ext cx="2054087" cy="101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40AECB-6840-48B0-AE28-E6F1C9533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10" r="6189" b="72739"/>
          <a:stretch/>
        </p:blipFill>
        <p:spPr>
          <a:xfrm>
            <a:off x="883920" y="1652953"/>
            <a:ext cx="5275385" cy="3383281"/>
          </a:xfrm>
          <a:prstGeom prst="rect">
            <a:avLst/>
          </a:prstGeom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F1D6E7-1AD1-4C43-B9FA-137B3599BA48}"/>
              </a:ext>
            </a:extLst>
          </p:cNvPr>
          <p:cNvSpPr txBox="1"/>
          <p:nvPr/>
        </p:nvSpPr>
        <p:spPr>
          <a:xfrm>
            <a:off x="7861497" y="2532185"/>
            <a:ext cx="3446583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ঠো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ঙা খুলি 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5C934-550D-4221-8A38-A4D67CD3FA71}"/>
              </a:ext>
            </a:extLst>
          </p:cNvPr>
          <p:cNvSpPr txBox="1"/>
          <p:nvPr/>
        </p:nvSpPr>
        <p:spPr>
          <a:xfrm>
            <a:off x="9101795" y="4757842"/>
            <a:ext cx="1392703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87F5C-510B-461C-AAF6-8B042A4DEB58}"/>
              </a:ext>
            </a:extLst>
          </p:cNvPr>
          <p:cNvSpPr txBox="1"/>
          <p:nvPr/>
        </p:nvSpPr>
        <p:spPr>
          <a:xfrm>
            <a:off x="3458307" y="691248"/>
            <a:ext cx="4800600" cy="64633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মনোযোগসহকারে শুনি ও বলি  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42C2959-70D6-49CE-BCF7-C64A3ED613B4}"/>
              </a:ext>
            </a:extLst>
          </p:cNvPr>
          <p:cNvSpPr/>
          <p:nvPr/>
        </p:nvSpPr>
        <p:spPr>
          <a:xfrm>
            <a:off x="9562511" y="3240070"/>
            <a:ext cx="471269" cy="1517771"/>
          </a:xfrm>
          <a:prstGeom prst="downArrow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755A0-FA89-4D28-B103-9C3DCBB1A617}"/>
              </a:ext>
            </a:extLst>
          </p:cNvPr>
          <p:cNvSpPr txBox="1"/>
          <p:nvPr/>
        </p:nvSpPr>
        <p:spPr>
          <a:xfrm>
            <a:off x="255562" y="5543847"/>
            <a:ext cx="6485206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ছবি তে কি দেখতে পাচ্ছো?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5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966A8A-B22E-4D84-B233-6FB06160D628}"/>
              </a:ext>
            </a:extLst>
          </p:cNvPr>
          <p:cNvSpPr txBox="1"/>
          <p:nvPr/>
        </p:nvSpPr>
        <p:spPr>
          <a:xfrm>
            <a:off x="1385667" y="2034518"/>
            <a:ext cx="9840353" cy="769441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তোমরা কি  বলতে পার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আর কী কী শব্দ হতে পারে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1C78D-034B-4054-9A34-05CD8F47C4EA}"/>
              </a:ext>
            </a:extLst>
          </p:cNvPr>
          <p:cNvSpPr txBox="1"/>
          <p:nvPr/>
        </p:nvSpPr>
        <p:spPr>
          <a:xfrm>
            <a:off x="1385667" y="5856060"/>
            <a:ext cx="10023232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ঠাকুর,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লা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ঠা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ণ্ডা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ঠি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ঠোঁ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ট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ঠা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ইত্যাদি। 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58183-09E1-4273-8CC3-B432733C533F}"/>
              </a:ext>
            </a:extLst>
          </p:cNvPr>
          <p:cNvSpPr txBox="1"/>
          <p:nvPr/>
        </p:nvSpPr>
        <p:spPr>
          <a:xfrm>
            <a:off x="2095701" y="3056816"/>
            <a:ext cx="7863840" cy="8309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এসো  আমরা কিছু ছবি দেখি এবং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দিয়ে শব্দ শিখি।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576F5-AE78-4027-B94F-B94A81BF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99" y="4315118"/>
            <a:ext cx="1286936" cy="1057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09691D-73BC-49F6-A256-A08FEC63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76" y="4315118"/>
            <a:ext cx="1661663" cy="1057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C914A8-1A71-4F5C-81C9-30D9B4D04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00" y="4315118"/>
            <a:ext cx="1921416" cy="1057827"/>
          </a:xfrm>
          <a:prstGeom prst="rect">
            <a:avLst/>
          </a:prstGeom>
        </p:spPr>
      </p:pic>
      <p:pic>
        <p:nvPicPr>
          <p:cNvPr id="3074" name="Picture 2" descr="migrant workers at aurangabad: সেই ঔরঙ্গাবাদ! ভিড়ে ঠাসা শ্রমিক স্পেশাল  ট্রেন, সোশ্যাল ডিস্ট্যান্সিংয়ের দফারফা - social distancing goes for a  toss, migrant workers flock to board ...">
            <a:extLst>
              <a:ext uri="{FF2B5EF4-FFF2-40B4-BE49-F238E27FC236}">
                <a16:creationId xmlns:a16="http://schemas.microsoft.com/office/drawing/2014/main" id="{DB60B9BC-E628-4E4D-9285-8D065149E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39" y="4315118"/>
            <a:ext cx="1247902" cy="105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কি বন্ধুরা ঠিক বললাম তো ? - Home | Facebook">
            <a:extLst>
              <a:ext uri="{FF2B5EF4-FFF2-40B4-BE49-F238E27FC236}">
                <a16:creationId xmlns:a16="http://schemas.microsoft.com/office/drawing/2014/main" id="{2F221FD3-D5B7-4A86-AE74-5FEB7BC06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098" y="4315118"/>
            <a:ext cx="1046922" cy="105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সারাক্ষণ ঠাণ্ডা ঠাণ্ডা লাগে? জানুন কেন এমন হয় | লাইফ স্টাইল News in Bengali">
            <a:extLst>
              <a:ext uri="{FF2B5EF4-FFF2-40B4-BE49-F238E27FC236}">
                <a16:creationId xmlns:a16="http://schemas.microsoft.com/office/drawing/2014/main" id="{3E026260-BBFD-4296-90C6-6615B9FAF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96" y="4315118"/>
            <a:ext cx="1661663" cy="10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onga-PAPER BAG suppliar - Home | Facebook">
            <a:extLst>
              <a:ext uri="{FF2B5EF4-FFF2-40B4-BE49-F238E27FC236}">
                <a16:creationId xmlns:a16="http://schemas.microsoft.com/office/drawing/2014/main" id="{E1E3F0B4-51A6-42B6-AD20-5A4159F3E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99" y="434212"/>
            <a:ext cx="2686790" cy="130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4989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FFFF00"/>
            </a:gs>
            <a:gs pos="6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7B7C19-1344-4033-A1FC-056205630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6" t="29442" r="50238" b="40431"/>
          <a:stretch/>
        </p:blipFill>
        <p:spPr>
          <a:xfrm>
            <a:off x="1097865" y="1634599"/>
            <a:ext cx="4800600" cy="358880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469439-8E7B-485F-834C-9C31BE1D93FF}"/>
              </a:ext>
            </a:extLst>
          </p:cNvPr>
          <p:cNvSpPr txBox="1"/>
          <p:nvPr/>
        </p:nvSpPr>
        <p:spPr>
          <a:xfrm>
            <a:off x="3458307" y="691248"/>
            <a:ext cx="4800600" cy="646331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মনোযোগসহকারে শুনি ও বলি 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3667C-6F4D-4536-8022-5A3816FAC40D}"/>
              </a:ext>
            </a:extLst>
          </p:cNvPr>
          <p:cNvSpPr txBox="1"/>
          <p:nvPr/>
        </p:nvSpPr>
        <p:spPr>
          <a:xfrm>
            <a:off x="8068115" y="2164885"/>
            <a:ext cx="3235569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ডা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 খাই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FB305B-5533-4758-B458-3FD610E6FD7A}"/>
              </a:ext>
            </a:extLst>
          </p:cNvPr>
          <p:cNvSpPr txBox="1"/>
          <p:nvPr/>
        </p:nvSpPr>
        <p:spPr>
          <a:xfrm>
            <a:off x="8919504" y="4620518"/>
            <a:ext cx="1532792" cy="156966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 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8F27D9B-1910-41F4-A12F-4A30659F0037}"/>
              </a:ext>
            </a:extLst>
          </p:cNvPr>
          <p:cNvSpPr/>
          <p:nvPr/>
        </p:nvSpPr>
        <p:spPr>
          <a:xfrm>
            <a:off x="9471513" y="2946548"/>
            <a:ext cx="428772" cy="1569659"/>
          </a:xfrm>
          <a:prstGeom prst="down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EE1741-269B-4331-A4EF-6C624D791053}"/>
              </a:ext>
            </a:extLst>
          </p:cNvPr>
          <p:cNvSpPr txBox="1"/>
          <p:nvPr/>
        </p:nvSpPr>
        <p:spPr>
          <a:xfrm>
            <a:off x="255562" y="5543847"/>
            <a:ext cx="6485206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ছবি তে কি দেখতে পাচ্ছো?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6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453</Words>
  <Application>Microsoft Office PowerPoint</Application>
  <PresentationFormat>Widescreen</PresentationFormat>
  <Paragraphs>105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NikoshBAN</vt:lpstr>
      <vt:lpstr>Trebuchet MS</vt:lpstr>
      <vt:lpstr>Vrinda</vt:lpstr>
      <vt:lpstr>Wingdings 3</vt:lpstr>
      <vt:lpstr>Office Theme</vt:lpstr>
      <vt:lpstr>Organic</vt:lpstr>
      <vt:lpstr>1_Organic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 SCHOOL</dc:creator>
  <cp:lastModifiedBy>MG SCHOOL</cp:lastModifiedBy>
  <cp:revision>26</cp:revision>
  <dcterms:created xsi:type="dcterms:W3CDTF">2020-12-05T13:57:03Z</dcterms:created>
  <dcterms:modified xsi:type="dcterms:W3CDTF">2021-01-18T05:34:15Z</dcterms:modified>
</cp:coreProperties>
</file>