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5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9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30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4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2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480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0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7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3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5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1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0F0C41-6128-489A-BDD0-D1ED201EEC50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8A2A3A-E362-4138-B46E-7EF83C3B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2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386" y="1"/>
            <a:ext cx="8469681" cy="1069382"/>
          </a:xfrm>
        </p:spPr>
        <p:txBody>
          <a:bodyPr/>
          <a:lstStyle/>
          <a:p>
            <a:pPr>
              <a:tabLst>
                <a:tab pos="2743200" algn="l"/>
              </a:tabLst>
            </a:pPr>
            <a:r>
              <a:rPr lang="en-US" dirty="0" smtClean="0"/>
              <a:t> </a:t>
            </a:r>
            <a:r>
              <a:rPr lang="en-US" sz="4400" dirty="0" smtClean="0"/>
              <a:t>অর্থনীতি ক্লাসে সবাইকে সুস্বাগতম</a:t>
            </a:r>
            <a:r>
              <a:rPr lang="bn-BD" sz="4400" dirty="0" smtClean="0"/>
              <a:t>।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8320" y="-1041134"/>
            <a:ext cx="4538732" cy="919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7516"/>
            <a:ext cx="3692235" cy="926275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dirty="0" smtClean="0"/>
              <a:t>দলগত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0691"/>
            <a:ext cx="9601196" cy="34651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BD" dirty="0" smtClean="0"/>
              <a:t>ব্যষ্টিক কোন শব্দ থেকে আগত।</a:t>
            </a:r>
          </a:p>
          <a:p>
            <a:pPr marL="0" indent="0">
              <a:buNone/>
            </a:pPr>
            <a:r>
              <a:rPr lang="bn-BD" dirty="0" smtClean="0"/>
              <a:t>(ক) বাংলা          (খ) ইংরেজি       ( গ) গ্রিক         ( ঘ)       ফার্সি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 smtClean="0"/>
              <a:t>সামষ্টিক অর্থনীতি কে কোন অর্থনীতিবিদ্গণ সমর্থক করেন।</a:t>
            </a:r>
          </a:p>
          <a:p>
            <a:pPr marL="0" indent="0">
              <a:buNone/>
            </a:pPr>
            <a:r>
              <a:rPr lang="bn-BD" dirty="0" smtClean="0"/>
              <a:t>(ক) দেশি             (খ) বিদেশি          (গ) ক্লাসিক্যাল    (ঘ)  আধুনিক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 smtClean="0"/>
              <a:t>কোনটি সামষ্টিক অর্থনীতির চলক নয়?</a:t>
            </a:r>
          </a:p>
          <a:p>
            <a:pPr marL="0" indent="0">
              <a:buNone/>
            </a:pPr>
            <a:r>
              <a:rPr lang="bn-BD" dirty="0" smtClean="0"/>
              <a:t>(ক)  ব্যক্তিগত ভোগ  (খ) জাতীয় আয়  (গ) দামস্তর     (ঘ) সামগ্রিক চাহিদা</a:t>
            </a:r>
          </a:p>
          <a:p>
            <a:pPr marL="0" indent="0">
              <a:buNone/>
            </a:pPr>
            <a:endParaRPr lang="bn-BD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29550" y="1143000"/>
            <a:ext cx="271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/>
              <a:t>সময়ঃ</a:t>
            </a:r>
            <a:r>
              <a:rPr lang="en-US" sz="2800" u="sng" dirty="0" smtClean="0"/>
              <a:t> ১০মিনিট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4063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29633"/>
            <a:ext cx="3502230" cy="79916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u="sng" dirty="0" smtClean="0"/>
              <a:t>বাড়ির কাজঃ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একটি কাল্পনি সুচি দিয়ে উৎপাদন সম্ভাবনা রেখা অংকন কর।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2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7044" y="4631377"/>
            <a:ext cx="542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u="sng" dirty="0" smtClean="0"/>
              <a:t>আল্লাহ হাফেজ</a:t>
            </a:r>
            <a:endParaRPr lang="en-US" sz="6000" u="sng" dirty="0"/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6" y="862883"/>
            <a:ext cx="10806043" cy="39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136" y="296882"/>
            <a:ext cx="4301066" cy="3301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u="sng" dirty="0" smtClean="0">
                <a:solidFill>
                  <a:srgbClr val="FF0000"/>
                </a:solidFill>
              </a:rPr>
              <a:t>শিক্ষক পরিচিতি</a:t>
            </a:r>
          </a:p>
          <a:p>
            <a:pPr algn="ctr"/>
            <a:endParaRPr lang="bn-BD" b="1" dirty="0">
              <a:solidFill>
                <a:srgbClr val="FF0000"/>
              </a:solidFill>
            </a:endParaRP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মোঃকফিল উদ্দিন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প্রভাষকঃ অর্থনীতি</a:t>
            </a:r>
          </a:p>
          <a:p>
            <a:pPr lvl="1" algn="ctr"/>
            <a:r>
              <a:rPr lang="bn-BD" b="1" dirty="0" smtClean="0">
                <a:solidFill>
                  <a:schemeClr val="tx1"/>
                </a:solidFill>
              </a:rPr>
              <a:t>যমুনা ডিগ্রি কলেজ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সিরাজগঞ্জ সদর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মোবাইল নং ০১৭১৬৯২৪৪২৭</a:t>
            </a:r>
          </a:p>
          <a:p>
            <a:pPr algn="ctr"/>
            <a:r>
              <a:rPr lang="bn-BD" b="1" dirty="0" smtClean="0">
                <a:solidFill>
                  <a:schemeClr val="tx1"/>
                </a:solidFill>
              </a:rPr>
              <a:t>ইমেইল নং kafiluddinjdc@gmail.com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3907" y="1793174"/>
            <a:ext cx="6008914" cy="2648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পাঠ পরিচিতি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অর্থনীতিঃ১ম প্রত্র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একাদশঃশ্রেণি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প্রথমঃঅধ্যায়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অধ্যায়ের নামঃ</a:t>
            </a:r>
            <a:r>
              <a:rPr lang="bn-BD" dirty="0" smtClean="0">
                <a:solidFill>
                  <a:srgbClr val="FFFF00"/>
                </a:solidFill>
              </a:rPr>
              <a:t> মৌলিক অর্থনৈতিক সমস্যাএবং এর সমাধান।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6" y="1009402"/>
            <a:ext cx="4952009" cy="4631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1" y="1009402"/>
            <a:ext cx="4948051" cy="534389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7774722" y="1757547"/>
            <a:ext cx="1836031" cy="412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697683" y="1092530"/>
            <a:ext cx="1401288" cy="665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MACRO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737766" y="1092530"/>
            <a:ext cx="1187533" cy="665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MICRO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415148" y="1294410"/>
            <a:ext cx="807522" cy="4702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4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527" y="831272"/>
            <a:ext cx="3491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solidFill>
                  <a:srgbClr val="FF0000"/>
                </a:solidFill>
              </a:rPr>
              <a:t>শিখনফলঃ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7526" y="1721922"/>
            <a:ext cx="501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BD" sz="2400" dirty="0" smtClean="0"/>
              <a:t>এ পাঠ শেষে শিক্ষার্থীরা যা পারবে।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04405" y="2541319"/>
            <a:ext cx="94052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dirty="0" smtClean="0"/>
              <a:t>ব্যষ্টিক অর্থনীতি ও সামষ্টিক অর্থনীতি কি তা সহজেই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dirty="0"/>
              <a:t>ব্যষ্টিক অর্থনীতি ও সামষ্টিক </a:t>
            </a:r>
            <a:r>
              <a:rPr lang="bn-BD" sz="2000" dirty="0" smtClean="0"/>
              <a:t>অর্থনীতি</a:t>
            </a:r>
            <a:r>
              <a:rPr lang="en-US" sz="2000" dirty="0" smtClean="0"/>
              <a:t>র পার্থক্য 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000" dirty="0"/>
              <a:t>ব্যষ্টিক অর্থনীতি ও সামষ্টিক </a:t>
            </a:r>
            <a:r>
              <a:rPr lang="bn-BD" sz="2000" dirty="0" smtClean="0"/>
              <a:t>অর্থনীতিতে কোন কোন বিষয় নিয়ে আলোচনা করে তাও</a:t>
            </a:r>
            <a:r>
              <a:rPr lang="en-US" sz="2000" dirty="0"/>
              <a:t> </a:t>
            </a:r>
            <a:r>
              <a:rPr lang="en-US" sz="2000" dirty="0" smtClean="0"/>
              <a:t>ব্যাখ্যা করতে</a:t>
            </a:r>
            <a:r>
              <a:rPr lang="bn-BD" sz="2000" dirty="0" smtClean="0"/>
              <a:t> পারবে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7" name="Horizontal Scroll 6"/>
          <p:cNvSpPr/>
          <p:nvPr/>
        </p:nvSpPr>
        <p:spPr>
          <a:xfrm>
            <a:off x="1650670" y="4263242"/>
            <a:ext cx="8098972" cy="17931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u="sng" dirty="0" smtClean="0"/>
              <a:t>ব্যষ্টিক ও সামষ্টিক অর্থনীতি কিঃ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bn-BD" u="sng" dirty="0" smtClean="0">
                <a:solidFill>
                  <a:schemeClr val="tx1"/>
                </a:solidFill>
              </a:rPr>
              <a:t>ব্যষ্টিক অর্থনীতিঃ </a:t>
            </a:r>
            <a:r>
              <a:rPr lang="bn-BD" sz="2000" dirty="0" smtClean="0">
                <a:solidFill>
                  <a:schemeClr val="tx1"/>
                </a:solidFill>
              </a:rPr>
              <a:t>ব্যষ্টিক শব্দটির ইংরেজি প্রতি শব্দ Micro </a:t>
            </a:r>
            <a:r>
              <a:rPr lang="en-US" sz="2000" dirty="0" smtClean="0">
                <a:solidFill>
                  <a:schemeClr val="tx1"/>
                </a:solidFill>
              </a:rPr>
              <a:t>এটি গ্রিক শব্দ। Mikros থেকে এসেছে। যার বাংলা অর্থ হলো  ক্ষুদ্র,ছোট</a:t>
            </a:r>
            <a:r>
              <a:rPr lang="bn-BD" sz="2000" dirty="0" smtClean="0">
                <a:solidFill>
                  <a:schemeClr val="tx1"/>
                </a:solidFill>
              </a:rPr>
              <a:t>,</a:t>
            </a:r>
            <a:r>
              <a:rPr lang="en-US" sz="2000" dirty="0" smtClean="0">
                <a:solidFill>
                  <a:schemeClr val="tx1"/>
                </a:solidFill>
              </a:rPr>
              <a:t> খন্ড । </a:t>
            </a:r>
            <a:r>
              <a:rPr lang="bn-BD" sz="2000" dirty="0" smtClean="0">
                <a:solidFill>
                  <a:schemeClr val="tx1"/>
                </a:solidFill>
              </a:rPr>
              <a:t>সুতরাং </a:t>
            </a:r>
            <a:r>
              <a:rPr lang="bn-BD" sz="2000" dirty="0" smtClean="0"/>
              <a:t>অর্থনীতির যে শাখায় ক্ষুদ্র ক্ষুদ্র বা খন্ড খন্ড বিষয় নিয়ে আলোচনা করা হয় তাকে </a:t>
            </a:r>
            <a:r>
              <a:rPr lang="bn-BD" sz="2000" dirty="0"/>
              <a:t>ব্যষ্টিক </a:t>
            </a:r>
            <a:r>
              <a:rPr lang="bn-BD" sz="2000" dirty="0" smtClean="0"/>
              <a:t>অর্থনীতি বলে।যেমন- ব্যক্তিগত ভোগ, ব্যক্তি চাহিদা ইত্যাদি</a:t>
            </a:r>
            <a:r>
              <a:rPr lang="bn-BD" dirty="0" smtClean="0"/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u="sng" dirty="0" smtClean="0"/>
              <a:t>সামষ্টিকঅর্থনীতিঃ</a:t>
            </a:r>
            <a:r>
              <a:rPr lang="bn-BD" sz="2000" dirty="0" smtClean="0"/>
              <a:t>  সামষ্টিক শব্দটির ইংরেজি প্রতি শব্দ Macro </a:t>
            </a:r>
            <a:r>
              <a:rPr lang="en-US" sz="2000" dirty="0" smtClean="0"/>
              <a:t>এটি গ্রিক শব্দ। Makros থেকে এসেছে।যার বাংলা অর্থ হলো বড় বা সামগ্রিক ।সুতরাং অর্থনীতির </a:t>
            </a:r>
            <a:r>
              <a:rPr lang="bn-BD" sz="2000" dirty="0" smtClean="0"/>
              <a:t> যে শাখায় সামগ্রিক ভাবে বা জাতীয় পর্যায়ে বিশ্লেষণ করা হয় তাকে অর্থনীতি বলে। যেমন- সামগ্রিক চাহিদা, সামগ্রিক যোগান ইত্যাদি।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5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6675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2400" u="sng" dirty="0" smtClean="0"/>
              <a:t>ব্যষ্টিক ও সামষ্টিক অর্থনীতির পার্থক্যঃ</a:t>
            </a:r>
            <a:br>
              <a:rPr lang="bn-BD" sz="2400" u="sng" dirty="0" smtClean="0"/>
            </a:br>
            <a:r>
              <a:rPr lang="bn-BD" sz="2400" dirty="0" smtClean="0"/>
              <a:t/>
            </a:r>
            <a:br>
              <a:rPr lang="bn-BD" sz="2400" dirty="0" smtClean="0"/>
            </a:br>
            <a:r>
              <a:rPr lang="bn-BD" sz="2000" dirty="0" smtClean="0"/>
              <a:t>নিম্নে </a:t>
            </a:r>
            <a:r>
              <a:rPr lang="bn-BD" sz="2000" dirty="0"/>
              <a:t>ব্যষ্টিক </a:t>
            </a:r>
            <a:r>
              <a:rPr lang="bn-BD" sz="2000" dirty="0" smtClean="0"/>
              <a:t>ও সামষ্টিক </a:t>
            </a:r>
            <a:r>
              <a:rPr lang="bn-BD" sz="2000" dirty="0"/>
              <a:t>অর্থনীতির </a:t>
            </a:r>
            <a:r>
              <a:rPr lang="bn-BD" sz="2000" dirty="0" smtClean="0"/>
              <a:t>পার্থক্য দেখানো হলো-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624448"/>
            <a:ext cx="4737263" cy="37288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1800" dirty="0" smtClean="0">
                <a:solidFill>
                  <a:schemeClr val="tx1"/>
                </a:solidFill>
              </a:rPr>
              <a:t> অর্থনীতির যে শাখায় ক্ষুদ্র ক্ষুদ্র বিষয় নিয়ে আলোচনা করে তাকে ব্যষ্টিক অর্থনীতি বলে।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>
                <a:solidFill>
                  <a:schemeClr val="tx1"/>
                </a:solidFill>
              </a:rPr>
              <a:t>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ব্যষ্টিক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বা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AdorshoLipi" panose="02000500020000020004" pitchFamily="1" charset="0"/>
              </a:rPr>
              <a:t>Micro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শব্দের অর্থ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ক্ষুদ্র।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AdorshoLipi" panose="02000500020000020004" pitchFamily="1" charset="0"/>
              </a:rPr>
              <a:t>Micro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শব্দটি গ্রিক শব্দ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AdorshoLipi" panose="02000500020000020004" pitchFamily="1" charset="0"/>
              </a:rPr>
              <a:t>Mikros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থেকে  এসেছে।</a:t>
            </a:r>
            <a:endParaRPr lang="en-US" sz="1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ব্যষ্টিক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অর্থনীতির আওতা ও পরিধি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ক্ষুদ্র।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ক্লাসিক্যাল ও নিও ক্লাসিক্যাল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অর্থনীতিবিদগণব্যষ্টিক অর্থনীতির 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এর সমর্থক</a:t>
            </a:r>
            <a:r>
              <a:rPr lang="bn-BD" sz="1800" dirty="0">
                <a:solidFill>
                  <a:srgbClr val="00206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।</a:t>
            </a:r>
            <a:endParaRPr lang="en-US" sz="1800" dirty="0">
              <a:solidFill>
                <a:srgbClr val="00206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774074"/>
            <a:ext cx="4718304" cy="30963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1800" dirty="0" smtClean="0">
                <a:solidFill>
                  <a:schemeClr val="tx1"/>
                </a:solidFill>
              </a:rPr>
              <a:t>অর্থনীতির যে শাখায় সামগ্রিক বিষয় নিয়ে আলোচনা করে তাকে সামগ্রিক অর্থনীতি বলে।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সামষ্টিক বা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AdorshoLipi" panose="02000500020000020004" pitchFamily="1" charset="0"/>
              </a:rPr>
              <a:t>Macro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শব্দের অর্থ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বৃহৎ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শব্দটি গ্রিক শব্দ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Makros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থেকে এসেছে।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সামষ্টিক অর্থনীতির </a:t>
            </a:r>
            <a:r>
              <a:rPr lang="bn-BD" sz="18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আওতাওপরিধি </a:t>
            </a:r>
            <a:r>
              <a:rPr lang="bn-BD" sz="1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ব্যাপক ।</a:t>
            </a:r>
            <a:endParaRPr lang="en-US" sz="1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2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আধুনিক অর্থনীতিবিদগণ সামষ্টিক অর্থনীতির সমর্থক।</a:t>
            </a:r>
            <a:endParaRPr lang="en-US" sz="20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sz="2000" dirty="0">
              <a:solidFill>
                <a:srgbClr val="FF000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bn-BD" sz="2000" dirty="0" smtClean="0"/>
          </a:p>
          <a:p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161308" y="2149435"/>
            <a:ext cx="2030681" cy="356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ব্যষ্টিক অর্থনীতি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53943" y="2149436"/>
            <a:ext cx="2220686" cy="3562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সামষ্টিক অর্থনীতি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13706" y="2505695"/>
            <a:ext cx="0" cy="3752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09197" y="5685781"/>
            <a:ext cx="980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এভাবেই ব্যষ্টিক অর্থনীতি ও সামষ্টিক অর্থনীতির মধ্যে পার্থক্য গুলো চিহ্নিত করা যায়।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u="sng" dirty="0" smtClean="0"/>
              <a:t>ব্যষ্টিক অর্থনীতি কোন কোন বিষয় নিয়ে আলোচনা করে তা নিন্মরুপঃ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চাহিদা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যোগান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আয়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বিনিয়োগ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ভোগ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ব্যক্তিগত সঞ্চয়</a:t>
            </a:r>
            <a:endParaRPr lang="en-US" sz="28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2800" u="sng" dirty="0" smtClean="0"/>
              <a:t>সামষ্টিক অর্থনীতি কোন কোন বিষয় নিয়ে আলোচনা করে তা নিম্নরুপঃ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403" y="2414429"/>
            <a:ext cx="9601196" cy="33189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সামগ্রিক </a:t>
            </a:r>
            <a:r>
              <a:rPr lang="bn-BD" sz="30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চাহি</a:t>
            </a:r>
            <a:r>
              <a:rPr lang="en-US" sz="30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দা</a:t>
            </a:r>
            <a:endParaRPr lang="bn-BD" sz="3000" dirty="0" smtClean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সামগ্রিক যোগান</a:t>
            </a:r>
            <a:endParaRPr lang="en-US" sz="30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সাধারণ </a:t>
            </a: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মূল্যস্তর</a:t>
            </a:r>
            <a:endParaRPr lang="en-US" sz="30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জাতীয় </a:t>
            </a:r>
            <a:r>
              <a:rPr lang="bn-BD" sz="30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জাতীয় </a:t>
            </a:r>
            <a:r>
              <a:rPr lang="bn-BD" sz="3000" dirty="0" smtClean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সঞ্চয়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নিয়োগ স্তর</a:t>
            </a:r>
            <a:endParaRPr lang="en-US" sz="30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000" dirty="0">
                <a:solidFill>
                  <a:schemeClr val="tx1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সামগ্রিক ভোগ</a:t>
            </a:r>
            <a:endParaRPr lang="en-US" sz="3000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dirty="0">
              <a:solidFill>
                <a:schemeClr val="tx1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929741" cy="1303867"/>
          </a:xfrm>
        </p:spPr>
        <p:txBody>
          <a:bodyPr>
            <a:normAutofit fontScale="90000"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4800" u="sng" dirty="0" smtClean="0"/>
              <a:t>একক কাজঃ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bn-BD" dirty="0" smtClean="0"/>
              <a:t>অর্থনীতি কি?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dirty="0" smtClean="0"/>
              <a:t>ব্যষ্টিক অর্থনীতির ৩টি পার্থক্য লেখ?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90964" y="939353"/>
            <a:ext cx="3206840" cy="463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সময়ঃ</a:t>
            </a:r>
            <a:r>
              <a:rPr lang="en-US" dirty="0" smtClean="0">
                <a:solidFill>
                  <a:schemeClr val="tx1"/>
                </a:solidFill>
              </a:rPr>
              <a:t> ৫ </a:t>
            </a:r>
            <a:r>
              <a:rPr lang="en-US" dirty="0" err="1" smtClean="0">
                <a:solidFill>
                  <a:schemeClr val="tx1"/>
                </a:solidFill>
              </a:rPr>
              <a:t>মিনিট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445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AdorshoLipi</vt:lpstr>
      <vt:lpstr>Arial</vt:lpstr>
      <vt:lpstr>Garamond</vt:lpstr>
      <vt:lpstr>Times New Roman</vt:lpstr>
      <vt:lpstr>Vrinda</vt:lpstr>
      <vt:lpstr>Wingdings</vt:lpstr>
      <vt:lpstr>Organic</vt:lpstr>
      <vt:lpstr> অর্থনীতি ক্লাসে সবাইকে সুস্বাগতম।</vt:lpstr>
      <vt:lpstr>PowerPoint Presentation</vt:lpstr>
      <vt:lpstr>PowerPoint Presentation</vt:lpstr>
      <vt:lpstr>PowerPoint Presentation</vt:lpstr>
      <vt:lpstr>ব্যষ্টিক ও সামষ্টিক অর্থনীতি কিঃ</vt:lpstr>
      <vt:lpstr>ব্যষ্টিক ও সামষ্টিক অর্থনীতির পার্থক্যঃ  নিম্নে ব্যষ্টিক ও সামষ্টিক অর্থনীতির পার্থক্য দেখানো হলো-</vt:lpstr>
      <vt:lpstr>ব্যষ্টিক অর্থনীতি কোন কোন বিষয় নিয়ে আলোচনা করে তা নিন্মরুপঃ</vt:lpstr>
      <vt:lpstr>সামষ্টিক অর্থনীতি কোন কোন বিষয় নিয়ে আলোচনা করে তা নিম্নরুপঃ</vt:lpstr>
      <vt:lpstr>একক কাজঃ</vt:lpstr>
      <vt:lpstr>দলগত কাজঃ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অর্থনীতি ক্লাসে সবাইকে সুস্বাগতম</dc:title>
  <dc:creator>Kamrun Nahar</dc:creator>
  <cp:lastModifiedBy>user</cp:lastModifiedBy>
  <cp:revision>46</cp:revision>
  <dcterms:created xsi:type="dcterms:W3CDTF">2021-01-11T15:44:18Z</dcterms:created>
  <dcterms:modified xsi:type="dcterms:W3CDTF">2021-01-17T10:04:41Z</dcterms:modified>
</cp:coreProperties>
</file>