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notesMasterIdLst>
    <p:notesMasterId r:id="rId17"/>
  </p:notesMasterIdLst>
  <p:sldIdLst>
    <p:sldId id="280" r:id="rId2"/>
    <p:sldId id="257" r:id="rId3"/>
    <p:sldId id="260" r:id="rId4"/>
    <p:sldId id="261" r:id="rId5"/>
    <p:sldId id="263" r:id="rId6"/>
    <p:sldId id="264" r:id="rId7"/>
    <p:sldId id="265" r:id="rId8"/>
    <p:sldId id="266" r:id="rId9"/>
    <p:sldId id="267" r:id="rId10"/>
    <p:sldId id="269" r:id="rId11"/>
    <p:sldId id="271" r:id="rId12"/>
    <p:sldId id="273" r:id="rId13"/>
    <p:sldId id="275" r:id="rId14"/>
    <p:sldId id="277" r:id="rId15"/>
    <p:sldId id="27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6" y="-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628282-5473-49CD-9BB5-A57876A3499C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3C3720-19E0-41BF-A90A-7CAC87821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788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0F7BD-1D3D-4D33-858E-092C22701DC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797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8CB0-634F-4B96-8AA1-8C6DB3DF1853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6B04E-A18A-4AAD-8B96-C5E9EFC02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894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8CB0-634F-4B96-8AA1-8C6DB3DF1853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6B04E-A18A-4AAD-8B96-C5E9EFC02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568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8CB0-634F-4B96-8AA1-8C6DB3DF1853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6B04E-A18A-4AAD-8B96-C5E9EFC02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0240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785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A2BE1EC-7A5B-4677-92E4-FF4B1C963C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8627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8CB0-634F-4B96-8AA1-8C6DB3DF1853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6B04E-A18A-4AAD-8B96-C5E9EFC02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21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8CB0-634F-4B96-8AA1-8C6DB3DF1853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6B04E-A18A-4AAD-8B96-C5E9EFC02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1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8CB0-634F-4B96-8AA1-8C6DB3DF1853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6B04E-A18A-4AAD-8B96-C5E9EFC02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12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8CB0-634F-4B96-8AA1-8C6DB3DF1853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6B04E-A18A-4AAD-8B96-C5E9EFC02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469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8CB0-634F-4B96-8AA1-8C6DB3DF1853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6B04E-A18A-4AAD-8B96-C5E9EFC02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842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8CB0-634F-4B96-8AA1-8C6DB3DF1853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6B04E-A18A-4AAD-8B96-C5E9EFC02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366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8CB0-634F-4B96-8AA1-8C6DB3DF1853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6B04E-A18A-4AAD-8B96-C5E9EFC02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992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8CB0-634F-4B96-8AA1-8C6DB3DF1853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6B04E-A18A-4AAD-8B96-C5E9EFC02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879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98CB0-634F-4B96-8AA1-8C6DB3DF1853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6B04E-A18A-4AAD-8B96-C5E9EFC02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31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gi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77457" y="635400"/>
            <a:ext cx="8096250" cy="561975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9600" dirty="0" smtClean="0"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اَلسَّلاَمُ عَلَيْكُمْ وَرَحْمَةُ اللهِ وَبَرَكَاتُهُ</a:t>
            </a:r>
            <a:endParaRPr lang="en-US" sz="9600" dirty="0">
              <a:latin typeface="Al Qalam Quran Majeed Web" panose="02010000000000000000" pitchFamily="2" charset="-78"/>
              <a:cs typeface="Al Qalam Quran Majeed Web" panose="02010000000000000000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0500" y="196275"/>
            <a:ext cx="8670165" cy="6498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0015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67683" y="1028700"/>
            <a:ext cx="2945038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এককজ</a:t>
            </a: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773163"/>
            <a:ext cx="2743200" cy="219863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Rectangle 5"/>
          <p:cNvSpPr/>
          <p:nvPr/>
        </p:nvSpPr>
        <p:spPr>
          <a:xfrm>
            <a:off x="661568" y="3160574"/>
            <a:ext cx="7820864" cy="166199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اَلْكَلِمَةُ</a:t>
            </a:r>
            <a:r>
              <a:rPr lang="en-US" sz="4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তিন</a:t>
            </a:r>
            <a:r>
              <a: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প্রত্যেক</a:t>
            </a:r>
            <a:r>
              <a: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প্রকারের</a:t>
            </a:r>
            <a:r>
              <a: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৫টি </a:t>
            </a:r>
            <a:r>
              <a:rPr lang="en-US" sz="4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উদাহরণ</a:t>
            </a:r>
            <a:r>
              <a: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লিখবে</a:t>
            </a:r>
            <a:r>
              <a: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0500" y="196275"/>
            <a:ext cx="8670165" cy="6498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0510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build="p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mage result for ক্লাসে দলগত কাজ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838200"/>
            <a:ext cx="3124200" cy="2714625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4" name="Flowchart: Sequential Access Storage 3"/>
          <p:cNvSpPr/>
          <p:nvPr/>
        </p:nvSpPr>
        <p:spPr>
          <a:xfrm>
            <a:off x="4191000" y="1524000"/>
            <a:ext cx="3733800" cy="1600200"/>
          </a:xfrm>
          <a:prstGeom prst="flowChartMagneticTape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52500" y="3657600"/>
            <a:ext cx="7086600" cy="2590800"/>
          </a:xfrm>
          <a:prstGeom prst="round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দুইজন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দলে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বিভক্ত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হয়ে</a:t>
            </a:r>
            <a:r>
              <a:rPr lang="ar-SA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 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একজন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অপরজন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কালেমার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উদাহরণের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জিজ্ঞাস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করবে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0500" y="196275"/>
            <a:ext cx="8670165" cy="6498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4435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590800" y="190499"/>
            <a:ext cx="3886200" cy="962025"/>
          </a:xfrm>
          <a:prstGeom prst="ellipse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57200" y="1371600"/>
            <a:ext cx="8153400" cy="5029200"/>
          </a:xfrm>
          <a:prstGeom prst="flowChartProcess">
            <a:avLst/>
          </a:prstGeom>
          <a:ln>
            <a:solidFill>
              <a:srgbClr val="C0000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০১ * </a:t>
            </a:r>
            <a:r>
              <a:rPr kumimoji="0" lang="en-US" sz="44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কালেমা</a:t>
            </a:r>
            <a:r>
              <a:rPr kumimoji="0" lang="en-US" sz="44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4400" b="0" i="0" u="none" strike="noStrike" kern="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কাকে</a:t>
            </a:r>
            <a:r>
              <a:rPr kumimoji="0" lang="en-US" sz="44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4400" b="0" i="0" u="none" strike="noStrike" kern="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বলে</a:t>
            </a:r>
            <a:r>
              <a:rPr kumimoji="0" lang="en-US" sz="44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?</a:t>
            </a:r>
            <a:endParaRPr kumimoji="0" lang="en-US" sz="44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উত্তরঃ</a:t>
            </a: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kern="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400" kern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kern="0" dirty="0" err="1" smtClean="0">
                <a:latin typeface="NikoshBAN" pitchFamily="2" charset="0"/>
                <a:cs typeface="NikoshBAN" pitchFamily="2" charset="0"/>
              </a:rPr>
              <a:t>অর্থবোধক</a:t>
            </a:r>
            <a:r>
              <a:rPr lang="en-US" sz="4400" kern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kern="0" dirty="0" err="1" smtClean="0">
                <a:latin typeface="NikoshBAN" pitchFamily="2" charset="0"/>
                <a:cs typeface="NikoshBAN" pitchFamily="2" charset="0"/>
              </a:rPr>
              <a:t>শব্দকে</a:t>
            </a:r>
            <a:r>
              <a:rPr lang="en-US" sz="4400" kern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kern="0" dirty="0" err="1" smtClean="0">
                <a:latin typeface="NikoshBAN" pitchFamily="2" charset="0"/>
                <a:cs typeface="NikoshBAN" pitchFamily="2" charset="0"/>
              </a:rPr>
              <a:t>কালেমা</a:t>
            </a:r>
            <a:r>
              <a:rPr lang="en-US" sz="4400" kern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kern="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400" kern="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০২ * </a:t>
            </a:r>
            <a:r>
              <a:rPr kumimoji="0" lang="en-US" sz="44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কালেমা</a:t>
            </a:r>
            <a:r>
              <a:rPr kumimoji="0" lang="en-US" sz="44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4400" b="0" i="0" u="none" strike="noStrike" kern="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কত</a:t>
            </a:r>
            <a:r>
              <a:rPr kumimoji="0" lang="en-US" sz="44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4400" b="0" i="0" u="none" strike="noStrike" kern="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প্রকার</a:t>
            </a:r>
            <a:r>
              <a:rPr kumimoji="0" lang="en-US" sz="44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?</a:t>
            </a:r>
            <a:endParaRPr kumimoji="0" lang="en-US" sz="44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উত্তরঃ</a:t>
            </a: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ar-SA" sz="4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3</a:t>
            </a:r>
            <a:r>
              <a:rPr kumimoji="0" lang="en-US" sz="44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4400" b="0" i="0" u="none" strike="noStrike" kern="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প্রকার</a:t>
            </a: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।</a:t>
            </a:r>
            <a:endParaRPr kumimoji="0" lang="bn-BD" sz="4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০৩ * </a:t>
            </a:r>
            <a:r>
              <a:rPr lang="en-US" sz="4400" kern="0" dirty="0" err="1" smtClean="0">
                <a:latin typeface="NikoshBAN" pitchFamily="2" charset="0"/>
                <a:cs typeface="NikoshBAN" pitchFamily="2" charset="0"/>
              </a:rPr>
              <a:t>কালেমার</a:t>
            </a:r>
            <a:r>
              <a:rPr lang="en-US" sz="4400" kern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kern="0" dirty="0" err="1" smtClean="0">
                <a:latin typeface="NikoshBAN" pitchFamily="2" charset="0"/>
                <a:cs typeface="NikoshBAN" pitchFamily="2" charset="0"/>
              </a:rPr>
              <a:t>প্রকারগুলো</a:t>
            </a:r>
            <a:r>
              <a:rPr lang="en-US" sz="4400" kern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kern="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400" kern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kern="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kumimoji="0" lang="bn-BD" sz="4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?</a:t>
            </a:r>
            <a:endParaRPr kumimoji="0" lang="en-US" sz="44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উত্তরঃ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ar-SA" sz="3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ar-SA" sz="3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(</a:t>
            </a:r>
            <a:r>
              <a:rPr lang="ar-SA" sz="3600" kern="0" dirty="0" smtClean="0"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اَلْاِسْمُ)</a:t>
            </a:r>
            <a:r>
              <a:rPr lang="en-US" sz="3600" kern="0" noProof="0" dirty="0" err="1" smtClean="0">
                <a:latin typeface="NikoshBAN" pitchFamily="2" charset="0"/>
                <a:cs typeface="NikoshBAN" pitchFamily="2" charset="0"/>
              </a:rPr>
              <a:t>ইসম</a:t>
            </a:r>
            <a:r>
              <a:rPr lang="en-US" sz="3600" kern="0" noProof="0" dirty="0" smtClean="0">
                <a:latin typeface="NikoshBAN" pitchFamily="2" charset="0"/>
                <a:cs typeface="NikoshBAN" pitchFamily="2" charset="0"/>
              </a:rPr>
              <a:t>,</a:t>
            </a:r>
            <a:r>
              <a:rPr lang="ar-SA" sz="3600" kern="0" noProof="0" dirty="0" smtClean="0"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(أَلْفِعْلُ) </a:t>
            </a:r>
            <a:r>
              <a:rPr lang="en-US" sz="3600" kern="0" noProof="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kern="0" noProof="0" dirty="0" err="1" smtClean="0">
                <a:latin typeface="NikoshBAN" pitchFamily="2" charset="0"/>
                <a:cs typeface="NikoshBAN" pitchFamily="2" charset="0"/>
              </a:rPr>
              <a:t>ফে’ল</a:t>
            </a:r>
            <a:r>
              <a:rPr lang="en-US" sz="3600" kern="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kern="0" dirty="0" smtClean="0">
                <a:latin typeface="NikoshBAN" pitchFamily="2" charset="0"/>
                <a:cs typeface="NikoshBAN" pitchFamily="2" charset="0"/>
              </a:rPr>
              <a:t>ও</a:t>
            </a:r>
            <a:r>
              <a:rPr lang="ar-SA" sz="3600" kern="0" dirty="0" smtClean="0"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(أِلْحَرْفُ) </a:t>
            </a:r>
            <a:r>
              <a:rPr lang="en-US" sz="3600" kern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kern="0" dirty="0" err="1" smtClean="0">
                <a:latin typeface="NikoshBAN" pitchFamily="2" charset="0"/>
                <a:cs typeface="NikoshBAN" pitchFamily="2" charset="0"/>
              </a:rPr>
              <a:t>হরফ</a:t>
            </a:r>
            <a:r>
              <a:rPr lang="en-US" sz="3600" kern="0" dirty="0" smtClean="0">
                <a:latin typeface="NikoshBAN" pitchFamily="2" charset="0"/>
                <a:cs typeface="NikoshBAN" pitchFamily="2" charset="0"/>
              </a:rPr>
              <a:t>।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0500" y="196275"/>
            <a:ext cx="8670165" cy="6498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6076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143000" y="457200"/>
            <a:ext cx="3048000" cy="2667000"/>
          </a:xfrm>
          <a:prstGeom prst="ellipse">
            <a:avLst/>
          </a:prstGeo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5" name="Rectangle 4"/>
          <p:cNvSpPr/>
          <p:nvPr/>
        </p:nvSpPr>
        <p:spPr>
          <a:xfrm>
            <a:off x="257175" y="3600449"/>
            <a:ext cx="8305800" cy="3038476"/>
          </a:xfrm>
          <a:prstGeom prst="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১।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أَلْكَلِمَةُ 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কালেমার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শাব্দিক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পারিভাষিক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(</a:t>
            </a:r>
            <a:r>
              <a:rPr lang="en-US" sz="3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আরবিতে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বাংলায়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) </a:t>
            </a:r>
            <a:r>
              <a:rPr lang="en-US" sz="3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শিখবে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খাতায়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পবিত্র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কুরআন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শরীফের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সূরা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নসর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(اَلنَّصَرُ) 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 </a:t>
            </a:r>
            <a:r>
              <a:rPr lang="en-US" sz="3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খাতায়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থেকে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- إسم 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ইসম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,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- فعل 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ফে’ল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ও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-حرف 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হরফগুলো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পৃথক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পৃথক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32-Point Star 7"/>
          <p:cNvSpPr/>
          <p:nvPr/>
        </p:nvSpPr>
        <p:spPr>
          <a:xfrm>
            <a:off x="4410075" y="-1"/>
            <a:ext cx="4029075" cy="3476625"/>
          </a:xfrm>
          <a:prstGeom prst="star32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4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0500" y="196275"/>
            <a:ext cx="8670165" cy="6498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3116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1"/>
          <p:cNvGrpSpPr/>
          <p:nvPr/>
        </p:nvGrpSpPr>
        <p:grpSpPr>
          <a:xfrm>
            <a:off x="685800" y="1295400"/>
            <a:ext cx="2590800" cy="2819400"/>
            <a:chOff x="-158285" y="5292604"/>
            <a:chExt cx="1300367" cy="1723220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</p:grpSpPr>
        <p:grpSp>
          <p:nvGrpSpPr>
            <p:cNvPr id="4" name="Group 23"/>
            <p:cNvGrpSpPr/>
            <p:nvPr/>
          </p:nvGrpSpPr>
          <p:grpSpPr>
            <a:xfrm>
              <a:off x="0" y="5305425"/>
              <a:ext cx="1142082" cy="1681939"/>
              <a:chOff x="0" y="5305425"/>
              <a:chExt cx="1142082" cy="1681939"/>
            </a:xfrm>
          </p:grpSpPr>
          <p:pic>
            <p:nvPicPr>
              <p:cNvPr id="8" name="Picture 7" descr="38.gif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0" y="5305425"/>
                <a:ext cx="866775" cy="1552575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</p:pic>
          <p:pic>
            <p:nvPicPr>
              <p:cNvPr id="9" name="Picture 8" descr="4.gif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 rot="1465479">
                <a:off x="275307" y="5321064"/>
                <a:ext cx="866775" cy="1666300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</p:pic>
        </p:grpSp>
        <p:grpSp>
          <p:nvGrpSpPr>
            <p:cNvPr id="5" name="Group 24"/>
            <p:cNvGrpSpPr/>
            <p:nvPr/>
          </p:nvGrpSpPr>
          <p:grpSpPr>
            <a:xfrm>
              <a:off x="-158285" y="5292604"/>
              <a:ext cx="1230969" cy="1723220"/>
              <a:chOff x="7913031" y="5305425"/>
              <a:chExt cx="1230969" cy="1723220"/>
            </a:xfrm>
          </p:grpSpPr>
          <p:pic>
            <p:nvPicPr>
              <p:cNvPr id="6" name="Picture 25" descr="38.gif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8277225" y="5305425"/>
                <a:ext cx="866775" cy="1552575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</p:pic>
          <p:pic>
            <p:nvPicPr>
              <p:cNvPr id="7" name="Picture 6" descr="4.gif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 rot="20741264">
                <a:off x="7913031" y="5362345"/>
                <a:ext cx="866775" cy="1666300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</p:pic>
        </p:grpSp>
      </p:grpSp>
      <p:grpSp>
        <p:nvGrpSpPr>
          <p:cNvPr id="10" name="Group 11"/>
          <p:cNvGrpSpPr/>
          <p:nvPr/>
        </p:nvGrpSpPr>
        <p:grpSpPr>
          <a:xfrm flipH="1">
            <a:off x="5867400" y="1219200"/>
            <a:ext cx="2590800" cy="3048001"/>
            <a:chOff x="-158285" y="5292604"/>
            <a:chExt cx="1300367" cy="1723220"/>
          </a:xfrm>
          <a:effectLst>
            <a:glow rad="228600">
              <a:schemeClr val="accent3">
                <a:satMod val="175000"/>
                <a:alpha val="40000"/>
              </a:schemeClr>
            </a:glow>
          </a:effectLst>
        </p:grpSpPr>
        <p:grpSp>
          <p:nvGrpSpPr>
            <p:cNvPr id="11" name="Group 23"/>
            <p:cNvGrpSpPr/>
            <p:nvPr/>
          </p:nvGrpSpPr>
          <p:grpSpPr>
            <a:xfrm>
              <a:off x="0" y="5305425"/>
              <a:ext cx="1142082" cy="1681939"/>
              <a:chOff x="0" y="5305425"/>
              <a:chExt cx="1142082" cy="1681939"/>
            </a:xfrm>
          </p:grpSpPr>
          <p:pic>
            <p:nvPicPr>
              <p:cNvPr id="15" name="Picture 14" descr="38.gif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0" y="5305425"/>
                <a:ext cx="866775" cy="1552575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</p:pic>
          <p:pic>
            <p:nvPicPr>
              <p:cNvPr id="16" name="Picture 15" descr="4.gif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 rot="1465479">
                <a:off x="275307" y="5321064"/>
                <a:ext cx="866775" cy="1666300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</p:pic>
        </p:grpSp>
        <p:grpSp>
          <p:nvGrpSpPr>
            <p:cNvPr id="12" name="Group 24"/>
            <p:cNvGrpSpPr/>
            <p:nvPr/>
          </p:nvGrpSpPr>
          <p:grpSpPr>
            <a:xfrm>
              <a:off x="-158285" y="5292604"/>
              <a:ext cx="1230969" cy="1723220"/>
              <a:chOff x="7913031" y="5305425"/>
              <a:chExt cx="1230969" cy="1723220"/>
            </a:xfrm>
          </p:grpSpPr>
          <p:pic>
            <p:nvPicPr>
              <p:cNvPr id="13" name="Picture 25" descr="38.gif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8277225" y="5305425"/>
                <a:ext cx="866775" cy="1552575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</p:pic>
          <p:pic>
            <p:nvPicPr>
              <p:cNvPr id="14" name="Picture 13" descr="4.gif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 rot="20741264">
                <a:off x="7913031" y="5362345"/>
                <a:ext cx="866775" cy="1666300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</p:pic>
        </p:grpSp>
      </p:grpSp>
      <p:pic>
        <p:nvPicPr>
          <p:cNvPr id="17" name="Picture 16" descr="C:\Users\acer\Desktop\ইমেজ\হাদিস\RedRoseThankYou.gif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419599"/>
            <a:ext cx="5867400" cy="1752601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sp>
        <p:nvSpPr>
          <p:cNvPr id="18" name="Rounded Rectangle 17"/>
          <p:cNvSpPr/>
          <p:nvPr/>
        </p:nvSpPr>
        <p:spPr>
          <a:xfrm>
            <a:off x="3071016" y="2552700"/>
            <a:ext cx="2796384" cy="1104900"/>
          </a:xfrm>
          <a:prstGeom prst="round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5400" b="1" dirty="0" smtClean="0"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مَعَ السَّلاَمَةِ</a:t>
            </a:r>
            <a:endParaRPr lang="en-US" sz="5400" b="1" dirty="0">
              <a:latin typeface="Al Qalam Quran Majeed Web" panose="02010000000000000000" pitchFamily="2" charset="-78"/>
              <a:cs typeface="Al Qalam Quran Majeed Web" panose="02010000000000000000" pitchFamily="2" charset="-78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90500" y="196275"/>
            <a:ext cx="8670165" cy="6498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714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88527" y="356070"/>
            <a:ext cx="6981824" cy="1548929"/>
          </a:xfr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SA" altLang="en-US" sz="8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فِىْ أَمَانِ اللهِ وَرَسُوْلِهِ</a:t>
            </a:r>
            <a:endParaRPr lang="en-US" altLang="en-US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bn-BD" altLang="en-US" sz="11300">
                <a:latin typeface="Siyam Rupali" pitchFamily="2" charset="0"/>
              </a:rPr>
              <a:t> </a:t>
            </a:r>
            <a:endParaRPr lang="en-US" altLang="en-US" sz="11300">
              <a:latin typeface="Siyam Rupali" pitchFamily="2" charset="0"/>
            </a:endParaRPr>
          </a:p>
        </p:txBody>
      </p:sp>
      <p:sp>
        <p:nvSpPr>
          <p:cNvPr id="3" name="7-Point Star 2"/>
          <p:cNvSpPr/>
          <p:nvPr/>
        </p:nvSpPr>
        <p:spPr>
          <a:xfrm>
            <a:off x="1468860" y="2069159"/>
            <a:ext cx="6421159" cy="4426555"/>
          </a:xfrm>
          <a:prstGeom prst="star7">
            <a:avLst/>
          </a:prstGeom>
          <a:ln w="57150">
            <a:solidFill>
              <a:srgbClr val="00206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prstTxWarp prst="textStop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0500" y="196275"/>
            <a:ext cx="8670165" cy="6498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1283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animBg="1"/>
      <p:bldP spid="3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838200"/>
          </a:xfrm>
        </p:spPr>
        <p:txBody>
          <a:bodyPr>
            <a:noAutofit/>
          </a:bodyPr>
          <a:lstStyle/>
          <a:p>
            <a:r>
              <a:rPr lang="ar-SA" altLang="en-US" sz="6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بسم الله الرحمن الرحيم </a:t>
            </a:r>
            <a:endParaRPr lang="en-US" altLang="en-US" sz="66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152525"/>
            <a:ext cx="8534400" cy="1362075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ar-SA" altLang="en-US" sz="8800" dirty="0">
                <a:solidFill>
                  <a:srgbClr val="00CC00"/>
                </a:solidFill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اهلا سهلا  ايها الطلاب</a:t>
            </a:r>
            <a:r>
              <a:rPr lang="ar-SA" altLang="en-US" sz="2000" dirty="0"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 	</a:t>
            </a:r>
            <a:endParaRPr lang="en-US" altLang="en-US" sz="2000" dirty="0">
              <a:latin typeface="Al Qalam Quran Majeed Web" panose="02010000000000000000" pitchFamily="2" charset="-78"/>
              <a:cs typeface="Al Qalam Quran Majeed Web" panose="020100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514600"/>
            <a:ext cx="83820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90500" y="196275"/>
            <a:ext cx="8670165" cy="6498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1760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761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667000" y="762000"/>
            <a:ext cx="4114800" cy="685800"/>
          </a:xfrm>
          <a:prstGeom prst="roundRect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Cloud 7"/>
          <p:cNvSpPr/>
          <p:nvPr/>
        </p:nvSpPr>
        <p:spPr>
          <a:xfrm>
            <a:off x="485774" y="1781175"/>
            <a:ext cx="8181975" cy="4495800"/>
          </a:xfrm>
          <a:prstGeom prst="clou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মু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হাম্মদ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আবু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তাহের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ফারুকী</a:t>
            </a:r>
            <a:endParaRPr lang="en-US" sz="40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আরবী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endParaRPr lang="en-US" sz="32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ওয়াজেদিয়া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কামিল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এম.এ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)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মাদরাসা</a:t>
            </a:r>
            <a:endParaRPr lang="en-US" sz="36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মোবাইলঃ 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০১৮১৯৩৫৮০৯৫</a:t>
            </a:r>
            <a:endParaRPr lang="bn-BD" sz="32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E-mail: taherfaruky8@gmail.com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4398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219325" y="400049"/>
            <a:ext cx="4667250" cy="1179731"/>
          </a:xfrm>
          <a:prstGeom prst="round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Bevel 3"/>
          <p:cNvSpPr/>
          <p:nvPr/>
        </p:nvSpPr>
        <p:spPr>
          <a:xfrm>
            <a:off x="828675" y="1781950"/>
            <a:ext cx="7448550" cy="4352150"/>
          </a:xfrm>
          <a:prstGeom prst="beve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b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bn-BD" sz="4800" b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৮ম </a:t>
            </a:r>
            <a:r>
              <a:rPr lang="en-US" sz="4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endParaRPr lang="bn-BD" sz="48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বিষয়ঃ </a:t>
            </a:r>
            <a:r>
              <a:rPr lang="en-US" sz="4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আরবি</a:t>
            </a:r>
            <a:r>
              <a:rPr lang="en-US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২য় </a:t>
            </a:r>
            <a:r>
              <a:rPr lang="en-US" sz="4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পত্র</a:t>
            </a:r>
            <a:endParaRPr lang="en-US" sz="48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ar-SA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ar-SA" sz="4800" b="1" dirty="0" smtClean="0">
                <a:solidFill>
                  <a:srgbClr val="002060"/>
                </a:solidFill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اَلْكَلِمَةُ</a:t>
            </a:r>
            <a:r>
              <a:rPr lang="en-US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4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কালেমা</a:t>
            </a:r>
            <a:r>
              <a:rPr lang="en-US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) </a:t>
            </a:r>
            <a:r>
              <a:rPr lang="en-US" sz="4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শব্দ</a:t>
            </a:r>
            <a:endParaRPr lang="bn-BD" sz="48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সময়ঃ </a:t>
            </a:r>
            <a:r>
              <a:rPr lang="en-US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৪</a:t>
            </a:r>
            <a:r>
              <a:rPr lang="bn-BD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০ মিনিট</a:t>
            </a:r>
            <a:endParaRPr lang="en-US" sz="48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97126" y="490835"/>
            <a:ext cx="391164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7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0500" y="196275"/>
            <a:ext cx="8670165" cy="6498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5991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590800" y="657225"/>
            <a:ext cx="3629025" cy="942975"/>
          </a:xfrm>
          <a:prstGeom prst="rect">
            <a:avLst/>
          </a:prstGeo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bn-BD" sz="6000" b="1" dirty="0">
                <a:solidFill>
                  <a:schemeClr val="tx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 ফল</a:t>
            </a:r>
            <a:endParaRPr lang="en-US" sz="6000" b="1" dirty="0">
              <a:solidFill>
                <a:schemeClr val="tx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00200" y="1820146"/>
            <a:ext cx="5943600" cy="923330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এই পাঠ শেষে শিক্ষার্থীরা </a:t>
            </a:r>
            <a:endParaRPr lang="en-US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738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76262" y="3334897"/>
            <a:ext cx="7991475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en-US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কালেমা</a:t>
            </a:r>
            <a:r>
              <a:rPr lang="en-US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r>
              <a:rPr lang="en-US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4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কালেমা</a:t>
            </a:r>
            <a:r>
              <a:rPr lang="en-US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2032612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82441" y="147935"/>
            <a:ext cx="560762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নিচের</a:t>
            </a:r>
            <a:r>
              <a:rPr lang="en-US" sz="6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6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চিত্রগুলো</a:t>
            </a:r>
            <a:r>
              <a:rPr lang="en-US" sz="6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6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লক্ষ</a:t>
            </a:r>
            <a:r>
              <a:rPr lang="en-US" sz="6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6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কর</a:t>
            </a:r>
            <a:endParaRPr lang="en-US" sz="6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9664" y="3743816"/>
            <a:ext cx="324640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একটি</a:t>
            </a:r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কুরআন</a:t>
            </a:r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শরীফ</a:t>
            </a:r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708" y="1076324"/>
            <a:ext cx="3332317" cy="25050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3300" y="990600"/>
            <a:ext cx="2247900" cy="2447925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3670021" y="3675177"/>
            <a:ext cx="199445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একটি</a:t>
            </a:r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কলম</a:t>
            </a:r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1227" y="952500"/>
            <a:ext cx="1962150" cy="2914649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6473723" y="3892287"/>
            <a:ext cx="177965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একটি</a:t>
            </a:r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গাছ</a:t>
            </a:r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90500" y="5184726"/>
            <a:ext cx="8578395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0" cap="none" spc="0" dirty="0" err="1" smtClean="0">
                <a:ln w="0"/>
                <a:solidFill>
                  <a:schemeClr val="tx1"/>
                </a:solidFill>
              </a:rPr>
              <a:t>সুতরাং</a:t>
            </a:r>
            <a:r>
              <a:rPr lang="en-US" sz="4000" b="0" cap="none" spc="0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4000" b="0" cap="none" spc="0" dirty="0" err="1" smtClean="0">
                <a:ln w="0"/>
                <a:solidFill>
                  <a:schemeClr val="tx1"/>
                </a:solidFill>
              </a:rPr>
              <a:t>একক</a:t>
            </a:r>
            <a:r>
              <a:rPr lang="en-US" sz="4000" b="0" cap="none" spc="0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4000" b="0" cap="none" spc="0" dirty="0" err="1" smtClean="0">
                <a:ln w="0"/>
                <a:solidFill>
                  <a:schemeClr val="tx1"/>
                </a:solidFill>
              </a:rPr>
              <a:t>অর্থবোধক</a:t>
            </a:r>
            <a:r>
              <a:rPr lang="en-US" sz="4000" b="0" cap="none" spc="0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4000" b="0" cap="none" spc="0" dirty="0" err="1" smtClean="0">
                <a:ln w="0"/>
                <a:solidFill>
                  <a:schemeClr val="tx1"/>
                </a:solidFill>
              </a:rPr>
              <a:t>শব্দকে</a:t>
            </a:r>
            <a:r>
              <a:rPr lang="en-US" sz="4000" b="0" cap="none" spc="0" dirty="0" smtClean="0">
                <a:ln w="0"/>
                <a:solidFill>
                  <a:schemeClr val="tx1"/>
                </a:solidFill>
              </a:rPr>
              <a:t> </a:t>
            </a:r>
            <a:r>
              <a:rPr lang="ar-SA" sz="4000" b="0" cap="none" spc="0" dirty="0" smtClean="0">
                <a:ln w="0"/>
                <a:solidFill>
                  <a:schemeClr val="tx1"/>
                </a:solidFill>
              </a:rPr>
              <a:t> </a:t>
            </a:r>
            <a:r>
              <a:rPr lang="ar-SA" sz="4000" b="1" cap="none" spc="0" dirty="0" smtClean="0">
                <a:ln w="0"/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(اَلْكَلِمَةُ)</a:t>
            </a:r>
            <a:r>
              <a:rPr lang="en-US" sz="4000" b="0" cap="none" spc="0" dirty="0" err="1" smtClean="0">
                <a:ln w="0"/>
                <a:solidFill>
                  <a:schemeClr val="tx1"/>
                </a:solidFill>
              </a:rPr>
              <a:t>কালেমা</a:t>
            </a:r>
            <a:r>
              <a:rPr lang="en-US" sz="4000" b="0" cap="none" spc="0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4000" b="0" cap="none" spc="0" dirty="0" err="1" smtClean="0">
                <a:ln w="0"/>
                <a:solidFill>
                  <a:schemeClr val="tx1"/>
                </a:solidFill>
              </a:rPr>
              <a:t>বলে</a:t>
            </a:r>
            <a:r>
              <a:rPr lang="en-US" sz="4000" b="0" cap="none" spc="0" dirty="0" smtClean="0">
                <a:ln w="0"/>
                <a:solidFill>
                  <a:schemeClr val="tx1"/>
                </a:solidFill>
              </a:rPr>
              <a:t>।</a:t>
            </a:r>
          </a:p>
        </p:txBody>
      </p:sp>
      <p:sp>
        <p:nvSpPr>
          <p:cNvPr id="2" name="Rectangle 1"/>
          <p:cNvSpPr/>
          <p:nvPr/>
        </p:nvSpPr>
        <p:spPr>
          <a:xfrm>
            <a:off x="190500" y="196275"/>
            <a:ext cx="8670165" cy="6498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9152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2" grpId="0"/>
      <p:bldP spid="14" grpId="0"/>
      <p:bldP spid="15" grpId="0" build="p" animBg="1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57342" y="259421"/>
            <a:ext cx="5781674" cy="1323439"/>
          </a:xfrm>
          <a:prstGeom prst="rect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تَعْرِيْفُ الْكَلِمَةِ وَ أَقْسَامُهَا</a:t>
            </a:r>
            <a:endParaRPr lang="en-US" sz="3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endParaRPr>
          </a:p>
          <a:p>
            <a:pPr algn="ctr"/>
            <a:r>
              <a:rPr lang="ar-SA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 </a:t>
            </a:r>
            <a:r>
              <a:rPr lang="ar-SA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اَلْكَلِمَةُ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এর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পরিচিতি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 ও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তার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প্রকার</a:t>
            </a:r>
            <a:endParaRPr lang="en-US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2346" y="1671145"/>
            <a:ext cx="8191666" cy="769441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 </a:t>
            </a:r>
            <a:r>
              <a:rPr lang="ar-SA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اَلْكَلِمَةُ</a:t>
            </a:r>
            <a:r>
              <a:rPr lang="en-US" sz="4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এর</a:t>
            </a:r>
            <a:r>
              <a:rPr lang="en-US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শাব্দিক</a:t>
            </a:r>
            <a:r>
              <a:rPr lang="en-US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অর্থঃ</a:t>
            </a:r>
            <a:r>
              <a:rPr lang="en-US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শব্দ</a:t>
            </a:r>
            <a:r>
              <a:rPr lang="en-US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en-US" sz="4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বক্তব্য</a:t>
            </a:r>
            <a:r>
              <a:rPr lang="en-US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en-US" sz="4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কথা</a:t>
            </a:r>
            <a:r>
              <a:rPr lang="en-US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ইত্যাদি</a:t>
            </a:r>
            <a:r>
              <a:rPr lang="en-US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।</a:t>
            </a:r>
            <a:endParaRPr lang="en-US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33412" y="2487482"/>
            <a:ext cx="2972289" cy="769441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পারিভাষিক</a:t>
            </a:r>
            <a:r>
              <a:rPr lang="en-US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অর্থঃ</a:t>
            </a:r>
            <a:r>
              <a:rPr lang="en-US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endParaRPr lang="en-US" sz="36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90575" y="3227605"/>
            <a:ext cx="7143750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اَلْكَلِمَةُ لَفْظٌ وُضِعَ لِمَعْنًى مُفْرَدٍ</a:t>
            </a: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23823" y="4112061"/>
            <a:ext cx="8048712" cy="132343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অর্থঃ</a:t>
            </a:r>
            <a:r>
              <a:rPr lang="en-U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কালেমা</a:t>
            </a:r>
            <a:r>
              <a:rPr lang="en-U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এমন</a:t>
            </a:r>
            <a:r>
              <a:rPr lang="en-U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শব্দকে</a:t>
            </a:r>
            <a:r>
              <a:rPr lang="en-U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বলে</a:t>
            </a:r>
            <a:r>
              <a:rPr lang="en-U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en-US" sz="4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যাকে</a:t>
            </a:r>
            <a:r>
              <a:rPr lang="en-U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একক</a:t>
            </a:r>
            <a:r>
              <a:rPr lang="en-U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অর্থের</a:t>
            </a:r>
            <a:r>
              <a:rPr lang="en-U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জন্য</a:t>
            </a:r>
            <a:r>
              <a:rPr lang="en-U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গঠন</a:t>
            </a:r>
            <a:r>
              <a:rPr lang="en-U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করা</a:t>
            </a:r>
            <a:r>
              <a:rPr lang="en-U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হয়েছে</a:t>
            </a:r>
            <a:r>
              <a:rPr lang="en-U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।</a:t>
            </a: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0500" y="196275"/>
            <a:ext cx="8670165" cy="6498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5915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3865" y="186035"/>
            <a:ext cx="8627235" cy="107721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تَعْرِيْفُ الْكَلِمَةِ وَ أَقْسَامُهَا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 </a:t>
            </a:r>
            <a:endParaRPr lang="en-US" sz="32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endParaRPr>
          </a:p>
          <a:p>
            <a:pPr algn="ctr"/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বা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কালেমার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এর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পরিচিতি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 ও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তার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প্রকার</a:t>
            </a:r>
            <a:endParaRPr lang="en-US" sz="40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6692" y="1119664"/>
            <a:ext cx="837440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নিচের</a:t>
            </a:r>
            <a:r>
              <a:rPr lang="en-US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6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উদাহরণগুলোর</a:t>
            </a:r>
            <a:r>
              <a:rPr lang="en-US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6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মধ্যে</a:t>
            </a:r>
            <a:r>
              <a:rPr lang="en-US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6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নিচে</a:t>
            </a:r>
            <a:r>
              <a:rPr lang="en-US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6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দাগ</a:t>
            </a:r>
            <a:r>
              <a:rPr lang="en-US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6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দেয়া</a:t>
            </a:r>
            <a:r>
              <a:rPr lang="en-US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6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শব্দগুলো</a:t>
            </a:r>
            <a:r>
              <a:rPr lang="en-US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6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লক্ষ</a:t>
            </a:r>
            <a:r>
              <a:rPr lang="en-US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6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কর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50" y="1765995"/>
            <a:ext cx="8591550" cy="284410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7" name="Rectangle 6"/>
          <p:cNvSpPr/>
          <p:nvPr/>
        </p:nvSpPr>
        <p:spPr>
          <a:xfrm>
            <a:off x="209550" y="4820568"/>
            <a:ext cx="8686800" cy="175432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just"/>
            <a:r>
              <a:rPr lang="en-US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(أ)</a:t>
            </a:r>
            <a:r>
              <a:rPr lang="en-US" sz="36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বক্সে</a:t>
            </a:r>
            <a:r>
              <a:rPr lang="en-US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36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দাগ</a:t>
            </a:r>
            <a:r>
              <a:rPr lang="en-US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36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দেয়া</a:t>
            </a:r>
            <a:r>
              <a:rPr lang="en-US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36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শব্দগুলো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কে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 إِسْمٌ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বলে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, </a:t>
            </a:r>
            <a:r>
              <a:rPr lang="ar-SA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(ب) 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বক্সে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দাগ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দেয়া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শব্দগুলোকে</a:t>
            </a:r>
            <a:r>
              <a:rPr lang="ar-SA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فِعْلٌ 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বলে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,</a:t>
            </a:r>
            <a:r>
              <a:rPr lang="ar-SA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(ج) 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বক্সে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দাগ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দেয়া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শব্দগুলোকে</a:t>
            </a:r>
            <a:r>
              <a:rPr lang="ar-SA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حَرْفٌ 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বলে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।</a:t>
            </a:r>
            <a:r>
              <a:rPr lang="en-US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সুতরাং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কালেমা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মোট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তিন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প্রকার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।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0500" y="196275"/>
            <a:ext cx="8670165" cy="6498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5238750" y="2330798"/>
            <a:ext cx="619125" cy="536227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7315201" y="2858215"/>
            <a:ext cx="685800" cy="5715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7886700" y="3429715"/>
            <a:ext cx="847725" cy="5715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8001002" y="4001215"/>
            <a:ext cx="740534" cy="5715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5010150" y="2912538"/>
            <a:ext cx="847725" cy="517177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5076825" y="3469386"/>
            <a:ext cx="742949" cy="50937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8258175" y="2380538"/>
            <a:ext cx="473838" cy="53834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4029075" y="4032076"/>
            <a:ext cx="1443037" cy="54063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2162175" y="2368124"/>
            <a:ext cx="447675" cy="54441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1247775" y="2912537"/>
            <a:ext cx="457200" cy="525987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1247775" y="3429715"/>
            <a:ext cx="542925" cy="5715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1788286" y="4019908"/>
            <a:ext cx="542925" cy="5715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75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" grpId="0" animBg="1"/>
      <p:bldP spid="8" grpId="0" animBg="1"/>
      <p:bldP spid="2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66255" y="347960"/>
            <a:ext cx="388760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 اَلْكَلِمَةُ </a:t>
            </a:r>
            <a:r>
              <a:rPr lang="en-US" sz="4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বা</a:t>
            </a:r>
            <a:r>
              <a:rPr lang="en-U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শব্দ</a:t>
            </a:r>
            <a:r>
              <a:rPr lang="en-U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তিন</a:t>
            </a:r>
            <a:r>
              <a:rPr lang="en-U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প্রকার</a:t>
            </a: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78965" y="1151096"/>
            <a:ext cx="112883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أَلْكَلِمَةُ</a:t>
            </a: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endParaRPr>
          </a:p>
        </p:txBody>
      </p:sp>
      <p:sp>
        <p:nvSpPr>
          <p:cNvPr id="8" name="Striped Right Arrow 7"/>
          <p:cNvSpPr/>
          <p:nvPr/>
        </p:nvSpPr>
        <p:spPr>
          <a:xfrm rot="5400000">
            <a:off x="3825097" y="1896274"/>
            <a:ext cx="636568" cy="561985"/>
          </a:xfrm>
          <a:prstGeom prst="striped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09650" y="2495551"/>
            <a:ext cx="6810375" cy="23812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triped Right Arrow 9"/>
          <p:cNvSpPr/>
          <p:nvPr/>
        </p:nvSpPr>
        <p:spPr>
          <a:xfrm rot="5400000">
            <a:off x="800111" y="2824157"/>
            <a:ext cx="647689" cy="466725"/>
          </a:xfrm>
          <a:prstGeom prst="striped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49544" y="3370244"/>
            <a:ext cx="15488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اَلْإِسْمُ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endParaRPr>
          </a:p>
        </p:txBody>
      </p:sp>
      <p:sp>
        <p:nvSpPr>
          <p:cNvPr id="12" name="Striped Right Arrow 11"/>
          <p:cNvSpPr/>
          <p:nvPr/>
        </p:nvSpPr>
        <p:spPr>
          <a:xfrm rot="5400000">
            <a:off x="3813846" y="2813037"/>
            <a:ext cx="647689" cy="466725"/>
          </a:xfrm>
          <a:prstGeom prst="striped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triped Right Arrow 12"/>
          <p:cNvSpPr/>
          <p:nvPr/>
        </p:nvSpPr>
        <p:spPr>
          <a:xfrm rot="5400000">
            <a:off x="7381875" y="2813036"/>
            <a:ext cx="647689" cy="466725"/>
          </a:xfrm>
          <a:prstGeom prst="striped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384919" y="3370244"/>
            <a:ext cx="15055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اَلْفِعْلُ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721827" y="3381364"/>
            <a:ext cx="17011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اَلْحَرْفُ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2054" y="5501643"/>
            <a:ext cx="16658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اَلْقُرْانُ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05533" y="4490892"/>
            <a:ext cx="808234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مِثْلُ</a:t>
            </a: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733572" y="4314488"/>
            <a:ext cx="808234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مِثْلُ</a:t>
            </a: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83316" y="5387343"/>
            <a:ext cx="13484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ضَرَبَ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130848" y="4280837"/>
            <a:ext cx="808234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مِثْلُ</a:t>
            </a: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411013" y="5204167"/>
            <a:ext cx="21226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مِنْ| </a:t>
            </a:r>
            <a:r>
              <a:rPr lang="ar-SA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إِلى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90500" y="196275"/>
            <a:ext cx="8670165" cy="6498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770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 animBg="1"/>
      <p:bldP spid="9" grpId="0" animBg="1"/>
      <p:bldP spid="10" grpId="0" animBg="1"/>
      <p:bldP spid="11" grpId="0"/>
      <p:bldP spid="12" grpId="0" animBg="1"/>
      <p:bldP spid="13" grpId="0" animBg="1"/>
      <p:bldP spid="14" grpId="0"/>
      <p:bldP spid="15" grpId="0"/>
      <p:bldP spid="16" grpId="0"/>
      <p:bldP spid="17" grpId="0" animBg="1"/>
      <p:bldP spid="18" grpId="0" animBg="1"/>
      <p:bldP spid="19" grpId="0"/>
      <p:bldP spid="20" grpId="0" animBg="1"/>
      <p:bldP spid="21" grpId="0"/>
      <p:bldP spid="2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195</TotalTime>
  <Words>358</Words>
  <Application>Microsoft Office PowerPoint</Application>
  <PresentationFormat>On-screen Show (4:3)</PresentationFormat>
  <Paragraphs>63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Al Qalam Quran Majeed Web</vt:lpstr>
      <vt:lpstr>Arial</vt:lpstr>
      <vt:lpstr>Calibri</vt:lpstr>
      <vt:lpstr>Calibri Light</vt:lpstr>
      <vt:lpstr>NikoshBAN</vt:lpstr>
      <vt:lpstr>Siyam Rupali</vt:lpstr>
      <vt:lpstr>Times New Roman</vt:lpstr>
      <vt:lpstr>Traditional Arabic</vt:lpstr>
      <vt:lpstr>Vrinda</vt:lpstr>
      <vt:lpstr>Wingdings</vt:lpstr>
      <vt:lpstr>Office Theme</vt:lpstr>
      <vt:lpstr>PowerPoint Presentation</vt:lpstr>
      <vt:lpstr>بسم الله الرحمن الرحيم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فِىْ أَمَانِ اللهِ وَرَسُوْلِهِ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 A Taher Faruky</cp:lastModifiedBy>
  <cp:revision>93</cp:revision>
  <dcterms:created xsi:type="dcterms:W3CDTF">2018-01-26T04:30:25Z</dcterms:created>
  <dcterms:modified xsi:type="dcterms:W3CDTF">2019-04-01T08:08:51Z</dcterms:modified>
</cp:coreProperties>
</file>