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6BF8F-2C1E-4222-8C31-418AA4032C6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6460C-22CC-41D3-A09E-DC3A7D6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0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6460C-22CC-41D3-A09E-DC3A7D6AA7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6460C-22CC-41D3-A09E-DC3A7D6AA7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3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1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7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2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1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7710-C925-402D-87FA-7B850CB7319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84630-FD52-4A04-8448-9E9F817C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1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7" y="98473"/>
            <a:ext cx="12065391" cy="6907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61" y="56269"/>
            <a:ext cx="12065391" cy="6907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:\Jinge ful\20200427_024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471" y="1590872"/>
            <a:ext cx="8165122" cy="459288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912073" y="315739"/>
            <a:ext cx="7010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/>
              <a:t>সরব পাঠ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565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40" y="-49237"/>
            <a:ext cx="12065391" cy="6907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350445" y="544817"/>
            <a:ext cx="5352439" cy="1771967"/>
            <a:chOff x="1350445" y="544817"/>
            <a:chExt cx="5352439" cy="17719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993" y="874959"/>
              <a:ext cx="2336891" cy="1390450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1350445" y="544817"/>
              <a:ext cx="2687782" cy="1771967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</a:rPr>
                <a:t>শাবল 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7083" y="1885617"/>
            <a:ext cx="5437987" cy="1907523"/>
            <a:chOff x="1407083" y="1885617"/>
            <a:chExt cx="5437987" cy="19075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166" y="2326033"/>
              <a:ext cx="2495904" cy="1467107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1407083" y="1885617"/>
              <a:ext cx="2687782" cy="1771967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</a:rPr>
                <a:t>বক্ষে 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23953" y="3389598"/>
            <a:ext cx="5378931" cy="1799358"/>
            <a:chOff x="1323953" y="3389598"/>
            <a:chExt cx="5378931" cy="17993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491352" y="3925223"/>
              <a:ext cx="2211532" cy="1263733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1323953" y="3389598"/>
              <a:ext cx="2687782" cy="1771967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solidFill>
                    <a:schemeClr val="tx1"/>
                  </a:solidFill>
                </a:rPr>
                <a:t>পাই 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795277" y="76079"/>
            <a:ext cx="4600578" cy="6720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শব্দার্থ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204353" y="928248"/>
            <a:ext cx="4488872" cy="1191491"/>
          </a:xfrm>
          <a:prstGeom prst="roundRect">
            <a:avLst/>
          </a:prstGeom>
          <a:gradFill>
            <a:gsLst>
              <a:gs pos="63725">
                <a:schemeClr val="tx2">
                  <a:lumMod val="20000"/>
                  <a:lumOff val="80000"/>
                </a:schemeClr>
              </a:gs>
              <a:gs pos="35372">
                <a:schemeClr val="tx1">
                  <a:lumMod val="50000"/>
                  <a:lumOff val="5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</a:rPr>
              <a:t>লোহার তৈরি মাটি খোঁড়ার হাতিয়ার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82501" y="2438210"/>
            <a:ext cx="4488872" cy="1191491"/>
          </a:xfrm>
          <a:prstGeom prst="roundRect">
            <a:avLst/>
          </a:prstGeom>
          <a:gradFill>
            <a:gsLst>
              <a:gs pos="63725">
                <a:schemeClr val="tx2">
                  <a:lumMod val="20000"/>
                  <a:lumOff val="80000"/>
                </a:schemeClr>
              </a:gs>
              <a:gs pos="35372">
                <a:schemeClr val="tx1">
                  <a:lumMod val="50000"/>
                  <a:lumOff val="5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</a:rPr>
              <a:t>বুকে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82501" y="3869683"/>
            <a:ext cx="4488872" cy="1191491"/>
          </a:xfrm>
          <a:prstGeom prst="roundRect">
            <a:avLst/>
          </a:prstGeom>
          <a:gradFill>
            <a:gsLst>
              <a:gs pos="63725">
                <a:schemeClr val="tx2">
                  <a:lumMod val="20000"/>
                  <a:lumOff val="80000"/>
                </a:schemeClr>
              </a:gs>
              <a:gs pos="35372">
                <a:schemeClr val="tx1">
                  <a:lumMod val="50000"/>
                  <a:lumOff val="5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মুদ্রার একক বিশেষ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04353" y="5395980"/>
            <a:ext cx="4488872" cy="1191491"/>
          </a:xfrm>
          <a:prstGeom prst="roundRect">
            <a:avLst/>
          </a:prstGeom>
          <a:gradFill>
            <a:gsLst>
              <a:gs pos="63725">
                <a:schemeClr val="tx2">
                  <a:lumMod val="20000"/>
                  <a:lumOff val="80000"/>
                </a:schemeClr>
              </a:gs>
              <a:gs pos="35372">
                <a:schemeClr val="tx1">
                  <a:lumMod val="50000"/>
                  <a:lumOff val="5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চোখের ওপর ঢাকনি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45682" y="4998384"/>
            <a:ext cx="5733063" cy="1771967"/>
            <a:chOff x="1245682" y="4998384"/>
            <a:chExt cx="5733063" cy="1771967"/>
          </a:xfrm>
        </p:grpSpPr>
        <p:sp>
          <p:nvSpPr>
            <p:cNvPr id="13" name="Right Arrow 12"/>
            <p:cNvSpPr/>
            <p:nvPr/>
          </p:nvSpPr>
          <p:spPr>
            <a:xfrm>
              <a:off x="1245682" y="4998384"/>
              <a:ext cx="2687782" cy="1771967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solidFill>
                    <a:schemeClr val="tx1"/>
                  </a:solidFill>
                </a:rPr>
                <a:t>ঠুলি 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735" y="5235472"/>
              <a:ext cx="2967010" cy="150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0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678"/>
            <a:ext cx="12065391" cy="6907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2225" y="865036"/>
            <a:ext cx="752094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5019" y="499276"/>
            <a:ext cx="752094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180533" y="443441"/>
            <a:ext cx="7520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/>
              <a:t>কুলি-মজুর </a:t>
            </a:r>
          </a:p>
          <a:p>
            <a:pPr algn="ctr"/>
            <a:r>
              <a:rPr lang="bn-IN" sz="2800" b="1" dirty="0"/>
              <a:t>কাজী নজরুল ইসলাম 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6279" y="4625038"/>
            <a:ext cx="11292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/>
              <a:t> </a:t>
            </a:r>
            <a:r>
              <a:rPr lang="bn-IN" sz="2800" b="1" i="1" dirty="0"/>
              <a:t>দেখিনু সে দিন রেলে,</a:t>
            </a:r>
          </a:p>
          <a:p>
            <a:r>
              <a:rPr lang="bn-IN" sz="2800" b="1" i="1" dirty="0"/>
              <a:t>কুলি বলে এক বাবু সাব তারে ঠেলে দিলে নিচে ফেলে!</a:t>
            </a:r>
          </a:p>
          <a:p>
            <a:r>
              <a:rPr lang="bn-IN" sz="2800" b="1" i="1" dirty="0"/>
              <a:t>                       চোখ ফেটে এল জল,</a:t>
            </a:r>
          </a:p>
          <a:p>
            <a:r>
              <a:rPr lang="bn-IN" sz="2800" b="1" i="1" dirty="0"/>
              <a:t>এমনি করে কি জগৎ্‌ জুড়িয়া মার খাবে দুর্বল? </a:t>
            </a:r>
            <a:r>
              <a:rPr lang="bn-BD" sz="2800" b="1" i="1" dirty="0" smtClean="0"/>
              <a:t> </a:t>
            </a:r>
            <a:endParaRPr lang="en-US" sz="28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44" y="499276"/>
            <a:ext cx="6553200" cy="40443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28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3" y="181603"/>
            <a:ext cx="11831782" cy="6468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61484" y="4651436"/>
            <a:ext cx="11087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/>
              <a:t>যে দধীচিদের হাড় দিয়ে ঐ বাষ্প-শকট চলে,</a:t>
            </a:r>
          </a:p>
          <a:p>
            <a:r>
              <a:rPr lang="bn-IN" sz="2800" b="1" i="1" dirty="0"/>
              <a:t>বাবু সাব এসে চড়িল তাহাতে,কুলি পড়িল তলে।</a:t>
            </a:r>
          </a:p>
          <a:p>
            <a:r>
              <a:rPr lang="bn-IN" sz="2800" b="1" i="1" dirty="0"/>
              <a:t>বেতন দিয়াছ?</a:t>
            </a:r>
            <a:r>
              <a:rPr lang="en-US" sz="2800" b="1" i="1" dirty="0"/>
              <a:t> </a:t>
            </a:r>
            <a:r>
              <a:rPr lang="bn-IN" sz="2800" b="1" i="1" dirty="0"/>
              <a:t>- চুপ রও যত মিথ্যাবাদীর দল!</a:t>
            </a:r>
          </a:p>
          <a:p>
            <a:r>
              <a:rPr lang="bn-IN" sz="2800" b="1" i="1" dirty="0"/>
              <a:t>কত পাই দিয়ে কুলিদের তুই কত ক্রোর পেলি বল! </a:t>
            </a:r>
            <a:endParaRPr lang="en-US" sz="2800" b="1" i="1" dirty="0"/>
          </a:p>
          <a:p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16" y="490332"/>
            <a:ext cx="5705805" cy="37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70" y="4780811"/>
            <a:ext cx="10767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/>
              <a:t>রাজপথে তব চলিছে মোটর,সাগরে জাহাজ চলে, </a:t>
            </a:r>
          </a:p>
          <a:p>
            <a:r>
              <a:rPr lang="bn-IN" sz="2800" b="1" dirty="0"/>
              <a:t>রেলপথে চলে বাষ্প-শটক,দেশ ছেয়ে গেল কলে,</a:t>
            </a:r>
          </a:p>
          <a:p>
            <a:r>
              <a:rPr lang="bn-IN" sz="2800" b="1" dirty="0"/>
              <a:t>বল তো এসব কাহাদের দান! তোমার অট্রালিকা </a:t>
            </a:r>
          </a:p>
          <a:p>
            <a:r>
              <a:rPr lang="bn-IN" sz="2800" b="1" dirty="0"/>
              <a:t>কার খুনে রাঙা?- ঠুলি খুলে দেখ,প্রতি ইটে আছে লিখা। </a:t>
            </a:r>
            <a:r>
              <a:rPr lang="bn-BD" sz="2800" b="1" dirty="0" smtClean="0"/>
              <a:t> </a:t>
            </a:r>
            <a:endParaRPr lang="en-US" sz="2800" b="1" dirty="0"/>
          </a:p>
        </p:txBody>
      </p:sp>
      <p:pic>
        <p:nvPicPr>
          <p:cNvPr id="6" name="Picture 5" descr="m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0" y="409949"/>
            <a:ext cx="4201235" cy="36005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28" y="409949"/>
            <a:ext cx="4914687" cy="36005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8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0" y="65295"/>
            <a:ext cx="11608191" cy="640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5372100"/>
            <a:ext cx="10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তুমি জান নাকো,কিন্ত পথের প্রতি ধূলিকণা জানে </a:t>
            </a:r>
          </a:p>
          <a:p>
            <a:r>
              <a:rPr lang="bn-IN" sz="3200" b="1" dirty="0"/>
              <a:t>ঐ পথ,ঐ </a:t>
            </a:r>
            <a:r>
              <a:rPr lang="bn-IN" sz="3200" b="1" dirty="0" smtClean="0"/>
              <a:t>জাহাজ,শকট,অট্রালিকা</a:t>
            </a:r>
            <a:r>
              <a:rPr lang="en-US" sz="3200" b="1" dirty="0" smtClean="0"/>
              <a:t>র </a:t>
            </a:r>
            <a:r>
              <a:rPr lang="bn-IN" sz="3200" b="1" dirty="0" smtClean="0"/>
              <a:t> </a:t>
            </a:r>
            <a:r>
              <a:rPr lang="bn-IN" sz="3200" b="1" dirty="0"/>
              <a:t>মানে! </a:t>
            </a:r>
            <a:endParaRPr lang="en-US" sz="3200" b="1" dirty="0"/>
          </a:p>
          <a:p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38" y="639388"/>
            <a:ext cx="8494294" cy="42556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62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238" y="66153"/>
            <a:ext cx="11633662" cy="65286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4420" y="4506711"/>
            <a:ext cx="10767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/>
              <a:t> আসিতেছে শুভদিন,</a:t>
            </a:r>
          </a:p>
          <a:p>
            <a:r>
              <a:rPr lang="bn-IN" sz="2400" b="1" i="1" dirty="0"/>
              <a:t>দিনে দিনে বহু বাড়িয়াছে দেনা,শুধিতে হইবে ঋণ!</a:t>
            </a:r>
          </a:p>
          <a:p>
            <a:r>
              <a:rPr lang="bn-IN" sz="2400" b="1" i="1" dirty="0"/>
              <a:t>হাতুড়ি শাবল গাঁইতি চালায়ে ভাঙিল যারা পাহাড়,</a:t>
            </a:r>
          </a:p>
          <a:p>
            <a:r>
              <a:rPr lang="bn-IN" sz="2400" b="1" i="1" dirty="0"/>
              <a:t>পাহাড়-কাটা সে পথের দু-পাশে পড়িয়া যাদের হাড়, </a:t>
            </a:r>
            <a:endParaRPr lang="en-US" sz="2400" b="1" i="1" dirty="0"/>
          </a:p>
        </p:txBody>
      </p:sp>
      <p:pic>
        <p:nvPicPr>
          <p:cNvPr id="4" name="Picture 3" descr="m 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211" y="249381"/>
            <a:ext cx="4953000" cy="42602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5" y="374072"/>
            <a:ext cx="5979695" cy="41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073" y="307784"/>
            <a:ext cx="11014364" cy="61345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7098" y="4455194"/>
            <a:ext cx="11186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/>
              <a:t>তোমারে সেবিতে হইল যাহারা মজুর,মুটে ও কুলি</a:t>
            </a:r>
            <a:r>
              <a:rPr lang="en-US" sz="2800" b="1" i="1" dirty="0"/>
              <a:t>,</a:t>
            </a:r>
            <a:r>
              <a:rPr lang="bn-IN" sz="2800" b="1" i="1" dirty="0"/>
              <a:t> </a:t>
            </a:r>
          </a:p>
          <a:p>
            <a:r>
              <a:rPr lang="bn-IN" sz="2800" b="1" i="1" dirty="0"/>
              <a:t>তোমারে বহিতে যারা </a:t>
            </a:r>
            <a:r>
              <a:rPr lang="bn-IN" sz="2800" b="1" i="1" dirty="0" smtClean="0"/>
              <a:t>পবি</a:t>
            </a:r>
            <a:r>
              <a:rPr lang="en-US" sz="2800" b="1" i="1" dirty="0" err="1" smtClean="0"/>
              <a:t>ত্র</a:t>
            </a:r>
            <a:r>
              <a:rPr lang="en-US" sz="2800" b="1" i="1" dirty="0" smtClean="0"/>
              <a:t>  </a:t>
            </a:r>
            <a:r>
              <a:rPr lang="bn-IN" sz="2800" b="1" i="1" dirty="0" smtClean="0"/>
              <a:t>অঙ্গে </a:t>
            </a:r>
            <a:r>
              <a:rPr lang="bn-IN" sz="2800" b="1" i="1" dirty="0"/>
              <a:t>লাগাল ধূলি</a:t>
            </a:r>
            <a:r>
              <a:rPr lang="en-US" sz="2800" b="1" i="1" dirty="0"/>
              <a:t>;</a:t>
            </a:r>
            <a:endParaRPr lang="bn-IN" sz="2800" b="1" i="1" dirty="0"/>
          </a:p>
          <a:p>
            <a:r>
              <a:rPr lang="bn-IN" sz="2800" b="1" i="1" dirty="0"/>
              <a:t>তারাই মানুষ,তারাই দেবতা,গাহি তাহাদেরি গান,</a:t>
            </a:r>
          </a:p>
          <a:p>
            <a:r>
              <a:rPr lang="bn-IN" sz="2800" b="1" i="1" dirty="0"/>
              <a:t>তাদেরি ব্যথিত বক্ষে পা ফেলে আসে নব উত্থান 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63" y="307785"/>
            <a:ext cx="7245767" cy="41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851" y="237023"/>
            <a:ext cx="11455791" cy="63854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4420" y="5486400"/>
            <a:ext cx="1078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/>
              <a:t>তোমার বাড়ির কাজের মেয়েটির সাথে তোমার আচরণ কেমন হওয়া উচিত বলে মনে কর – </a:t>
            </a:r>
            <a:r>
              <a:rPr lang="bn-BD" sz="2400" b="1" i="1" dirty="0" smtClean="0"/>
              <a:t>দলিয় ভাবে </a:t>
            </a:r>
            <a:r>
              <a:rPr lang="bn-IN" sz="2400" b="1" i="1" dirty="0" smtClean="0"/>
              <a:t>আলোচনা </a:t>
            </a:r>
            <a:r>
              <a:rPr lang="bn-IN" sz="2400" b="1" i="1" dirty="0"/>
              <a:t>করে ৫টি বাক্যে লেখ । </a:t>
            </a:r>
            <a:endParaRPr lang="en-US" sz="2400" b="1" i="1" dirty="0"/>
          </a:p>
          <a:p>
            <a:r>
              <a:rPr lang="bn-BD" sz="2400" b="1" i="1" dirty="0" smtClean="0"/>
              <a:t>  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91" y="1215926"/>
            <a:ext cx="6810375" cy="4086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5720" y="368490"/>
            <a:ext cx="6098275" cy="10446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err="1" smtClean="0"/>
              <a:t>দলীয়</a:t>
            </a:r>
            <a:r>
              <a:rPr lang="en-US" b="1" i="1" dirty="0" smtClean="0"/>
              <a:t> </a:t>
            </a:r>
            <a:r>
              <a:rPr lang="en-US" b="1" i="1" dirty="0" err="1" smtClean="0"/>
              <a:t>কাজ</a:t>
            </a:r>
            <a:r>
              <a:rPr lang="en-US" b="1" i="1" dirty="0" smtClean="0"/>
              <a:t>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068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0"/>
            <a:ext cx="12065391" cy="6907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214255" y="234032"/>
            <a:ext cx="6774872" cy="96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</a:rPr>
              <a:t>মূল্যায়ন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776" y="1308074"/>
            <a:ext cx="112360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i="1" dirty="0" smtClean="0"/>
              <a:t>১।</a:t>
            </a:r>
            <a:r>
              <a:rPr lang="bn-BD" sz="2000" b="1" i="1" dirty="0" smtClean="0"/>
              <a:t> মানব সভ্যতা গড়ে তুলেছে কারা </a:t>
            </a:r>
            <a:r>
              <a:rPr lang="bn-BD" sz="2000" i="1" dirty="0" smtClean="0"/>
              <a:t>?</a:t>
            </a:r>
            <a:endParaRPr lang="bn-BD" sz="2000" i="1" dirty="0"/>
          </a:p>
          <a:p>
            <a:pPr>
              <a:lnSpc>
                <a:spcPct val="150000"/>
              </a:lnSpc>
            </a:pPr>
            <a:r>
              <a:rPr lang="bn-BD" sz="2000" i="1" dirty="0" smtClean="0"/>
              <a:t>	ক) ব্যবসায়ীরা	           খ) শ্রমজীবীরা 	         গ)  </a:t>
            </a:r>
            <a:r>
              <a:rPr lang="bn-BD" sz="2000" i="1" dirty="0" smtClean="0"/>
              <a:t>আইনজী</a:t>
            </a:r>
            <a:r>
              <a:rPr lang="en-US" sz="2000" i="1" dirty="0" err="1" smtClean="0"/>
              <a:t>বী</a:t>
            </a:r>
            <a:r>
              <a:rPr lang="bn-BD" sz="2000" i="1" dirty="0" smtClean="0"/>
              <a:t>রা </a:t>
            </a:r>
            <a:r>
              <a:rPr lang="bn-BD" sz="2000" i="1" dirty="0" smtClean="0"/>
              <a:t>	</a:t>
            </a:r>
            <a:r>
              <a:rPr lang="bn-BD" sz="2000" i="1" smtClean="0"/>
              <a:t>  </a:t>
            </a:r>
            <a:r>
              <a:rPr lang="bn-BD" sz="2000" i="1" smtClean="0"/>
              <a:t>     </a:t>
            </a:r>
            <a:r>
              <a:rPr lang="bn-BD" sz="2000" i="1" dirty="0" smtClean="0"/>
              <a:t>ঘ) কৃষিজীবীরা </a:t>
            </a:r>
          </a:p>
          <a:p>
            <a:pPr>
              <a:lnSpc>
                <a:spcPct val="150000"/>
              </a:lnSpc>
            </a:pPr>
            <a:r>
              <a:rPr lang="bn-BD" sz="2000" i="1" dirty="0" smtClean="0"/>
              <a:t>২।</a:t>
            </a:r>
            <a:r>
              <a:rPr lang="bn-BD" sz="2000" b="1" i="1" dirty="0" smtClean="0"/>
              <a:t> বাবু সাব কাকে নিচে ফেলে দিল ?</a:t>
            </a:r>
            <a:r>
              <a:rPr lang="bn-BD" sz="2000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bn-BD" sz="2000" i="1" dirty="0"/>
              <a:t>	</a:t>
            </a:r>
            <a:r>
              <a:rPr lang="bn-BD" sz="2000" i="1" dirty="0" smtClean="0"/>
              <a:t>ক) গরিব লোকটিকে           খ) বৃদ্ধ লোকটিকে               গ) ভিখারিকে                 ঘ) কুলিকে </a:t>
            </a:r>
          </a:p>
          <a:p>
            <a:pPr>
              <a:lnSpc>
                <a:spcPct val="150000"/>
              </a:lnSpc>
            </a:pPr>
            <a:r>
              <a:rPr lang="bn-BD" sz="2000" i="1" dirty="0" smtClean="0"/>
              <a:t>৩। </a:t>
            </a:r>
            <a:r>
              <a:rPr lang="bn-BD" sz="2000" b="1" i="1" dirty="0" smtClean="0"/>
              <a:t>কাজী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নজরুল</a:t>
            </a:r>
            <a:r>
              <a:rPr lang="en-US" sz="2000" b="1" i="1" dirty="0" smtClean="0"/>
              <a:t> </a:t>
            </a:r>
            <a:r>
              <a:rPr lang="bn-BD" sz="2000" b="1" i="1" dirty="0" smtClean="0"/>
              <a:t>ইসলাম মৃত্যূবরণ করেন --</a:t>
            </a:r>
            <a:r>
              <a:rPr lang="bn-BD" sz="2000" i="1" dirty="0" smtClean="0"/>
              <a:t>-</a:t>
            </a:r>
          </a:p>
          <a:p>
            <a:pPr>
              <a:lnSpc>
                <a:spcPct val="150000"/>
              </a:lnSpc>
            </a:pPr>
            <a:r>
              <a:rPr lang="bn-BD" sz="2000" i="1" dirty="0"/>
              <a:t> </a:t>
            </a:r>
            <a:r>
              <a:rPr lang="bn-BD" sz="2000" i="1" dirty="0" smtClean="0"/>
              <a:t>               ক) ১৯৭৬ সালে                  খ) ১৯৭৭ সালে                    গ) ১৯৭৮ সালে            ঘ) ১৯৭৫সালে </a:t>
            </a:r>
          </a:p>
          <a:p>
            <a:pPr>
              <a:lnSpc>
                <a:spcPct val="150000"/>
              </a:lnSpc>
            </a:pPr>
            <a:r>
              <a:rPr lang="bn-BD" sz="2000" i="1" dirty="0" smtClean="0"/>
              <a:t>৪। </a:t>
            </a:r>
            <a:r>
              <a:rPr lang="bn-BD" sz="2000" b="1" i="1" dirty="0" smtClean="0"/>
              <a:t>রাজপথ দিয়ে কী চলে </a:t>
            </a:r>
            <a:r>
              <a:rPr lang="bn-BD" sz="2000" i="1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bn-BD" sz="2000" i="1" dirty="0"/>
              <a:t> </a:t>
            </a:r>
            <a:r>
              <a:rPr lang="bn-BD" sz="2000" i="1" dirty="0" smtClean="0"/>
              <a:t>                ক) ঠেলা গাড়ি                     খ) বিমান                           গ)  মোটর                    ঘ) জাহাজ </a:t>
            </a:r>
          </a:p>
          <a:p>
            <a:pPr>
              <a:lnSpc>
                <a:spcPct val="150000"/>
              </a:lnSpc>
            </a:pPr>
            <a:r>
              <a:rPr lang="bn-BD" sz="2000" i="1" dirty="0" smtClean="0"/>
              <a:t>৫। </a:t>
            </a:r>
            <a:r>
              <a:rPr lang="bn-BD" sz="2000" b="1" i="1" dirty="0" smtClean="0"/>
              <a:t>আসিতেছে কী ? </a:t>
            </a:r>
          </a:p>
          <a:p>
            <a:pPr>
              <a:lnSpc>
                <a:spcPct val="150000"/>
              </a:lnSpc>
            </a:pPr>
            <a:r>
              <a:rPr lang="bn-BD" sz="2000" i="1" dirty="0"/>
              <a:t> </a:t>
            </a:r>
            <a:r>
              <a:rPr lang="bn-BD" sz="2000" i="1" dirty="0" smtClean="0"/>
              <a:t>                 ক)  শুভ দিন                      খ) শুভ ক্ষন                      গ)  শুভ বছর                ঘ) শুভ মাস </a:t>
            </a:r>
          </a:p>
          <a:p>
            <a:pPr>
              <a:lnSpc>
                <a:spcPct val="150000"/>
              </a:lnSpc>
            </a:pPr>
            <a:r>
              <a:rPr lang="bn-BD" sz="2000" i="1" dirty="0" smtClean="0"/>
              <a:t>৬। </a:t>
            </a:r>
            <a:r>
              <a:rPr lang="bn-BD" sz="2000" b="1" i="1" dirty="0" smtClean="0"/>
              <a:t>কাজী নজরুল ইসলাম কাকে চুপ থাকতে বলেছেন ?</a:t>
            </a:r>
            <a:r>
              <a:rPr lang="bn-BD" sz="2000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bn-BD" sz="2000" i="1" dirty="0"/>
              <a:t> </a:t>
            </a:r>
            <a:r>
              <a:rPr lang="bn-BD" sz="2000" i="1" dirty="0" smtClean="0"/>
              <a:t>                ক) ছাত্রছাত্রীদের                  খ) শিশুদের                       গ) মিথ্যাবাদিদের        ঘ) সত্যবাদিদের 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4267200" y="1915923"/>
            <a:ext cx="263236" cy="2078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0006378" y="2780661"/>
            <a:ext cx="401782" cy="4486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53492" y="5509744"/>
            <a:ext cx="401782" cy="4486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799591" y="4544266"/>
            <a:ext cx="401782" cy="4486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675420" y="6336674"/>
            <a:ext cx="401782" cy="4486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752601" y="3501791"/>
            <a:ext cx="401782" cy="4486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45" y="112539"/>
            <a:ext cx="12037255" cy="70479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60350" cap="rnd" cmpd="sng">
            <a:gradFill flip="none" rotWithShape="1">
              <a:gsLst>
                <a:gs pos="97179">
                  <a:srgbClr val="F2D36B"/>
                </a:gs>
                <a:gs pos="94358">
                  <a:srgbClr val="E5CD70"/>
                </a:gs>
                <a:gs pos="88716">
                  <a:schemeClr val="tx1">
                    <a:lumMod val="95000"/>
                    <a:lumOff val="5000"/>
                  </a:schemeClr>
                </a:gs>
                <a:gs pos="77432">
                  <a:srgbClr val="97A78E"/>
                </a:gs>
                <a:gs pos="54864">
                  <a:schemeClr val="accent1">
                    <a:lumMod val="75000"/>
                  </a:schemeClr>
                </a:gs>
                <a:gs pos="37162">
                  <a:schemeClr val="accent2"/>
                </a:gs>
                <a:gs pos="20352">
                  <a:schemeClr val="accent5">
                    <a:lumMod val="50000"/>
                  </a:schemeClr>
                </a:gs>
                <a:gs pos="0">
                  <a:schemeClr val="accent2">
                    <a:lumMod val="75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65484">
                    <a:srgbClr val="FF0000"/>
                  </a:gs>
                  <a:gs pos="47798">
                    <a:schemeClr val="tx1">
                      <a:lumMod val="75000"/>
                      <a:lumOff val="25000"/>
                    </a:schemeClr>
                  </a:gs>
                  <a:gs pos="30976">
                    <a:schemeClr val="tx1"/>
                  </a:gs>
                  <a:gs pos="17686">
                    <a:schemeClr val="accent2"/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tx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645" y="1146066"/>
            <a:ext cx="9772869" cy="366507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gradFill>
                  <a:gsLst>
                    <a:gs pos="65484">
                      <a:srgbClr val="FF0000"/>
                    </a:gs>
                    <a:gs pos="47798">
                      <a:srgbClr val="FFFF00"/>
                    </a:gs>
                    <a:gs pos="30976">
                      <a:schemeClr val="tx1"/>
                    </a:gs>
                    <a:gs pos="17686">
                      <a:schemeClr val="accent2"/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tx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আজকের</a:t>
            </a:r>
            <a:r>
              <a:rPr lang="en-US" b="1" dirty="0" smtClean="0">
                <a:gradFill>
                  <a:gsLst>
                    <a:gs pos="65484">
                      <a:srgbClr val="FF0000"/>
                    </a:gs>
                    <a:gs pos="47798">
                      <a:srgbClr val="FFFF00"/>
                    </a:gs>
                    <a:gs pos="30976">
                      <a:schemeClr val="tx1"/>
                    </a:gs>
                    <a:gs pos="17686">
                      <a:schemeClr val="accent2"/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tx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b="1" dirty="0" err="1" smtClean="0">
                <a:gradFill>
                  <a:gsLst>
                    <a:gs pos="65484">
                      <a:srgbClr val="FF0000"/>
                    </a:gs>
                    <a:gs pos="47798">
                      <a:srgbClr val="FFFF00"/>
                    </a:gs>
                    <a:gs pos="30976">
                      <a:schemeClr val="tx1"/>
                    </a:gs>
                    <a:gs pos="17686">
                      <a:schemeClr val="accent2"/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tx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ক্লাসে</a:t>
            </a:r>
            <a:r>
              <a:rPr lang="en-US" b="1" dirty="0" smtClean="0">
                <a:gradFill>
                  <a:gsLst>
                    <a:gs pos="65484">
                      <a:srgbClr val="FF0000"/>
                    </a:gs>
                    <a:gs pos="47798">
                      <a:srgbClr val="FFFF00"/>
                    </a:gs>
                    <a:gs pos="30976">
                      <a:schemeClr val="tx1"/>
                    </a:gs>
                    <a:gs pos="17686">
                      <a:schemeClr val="accent2"/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tx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b="1" dirty="0" err="1" smtClean="0">
                <a:gradFill>
                  <a:gsLst>
                    <a:gs pos="65484">
                      <a:srgbClr val="FF0000"/>
                    </a:gs>
                    <a:gs pos="47798">
                      <a:srgbClr val="FFFF00"/>
                    </a:gs>
                    <a:gs pos="30976">
                      <a:schemeClr val="tx1"/>
                    </a:gs>
                    <a:gs pos="17686">
                      <a:schemeClr val="accent2"/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tx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সবাইকে</a:t>
            </a:r>
            <a:r>
              <a:rPr lang="en-US" b="1" dirty="0" smtClean="0">
                <a:gradFill>
                  <a:gsLst>
                    <a:gs pos="65484">
                      <a:srgbClr val="FF0000"/>
                    </a:gs>
                    <a:gs pos="47798">
                      <a:srgbClr val="FFFF00"/>
                    </a:gs>
                    <a:gs pos="30976">
                      <a:schemeClr val="tx1"/>
                    </a:gs>
                    <a:gs pos="17686">
                      <a:schemeClr val="accent2"/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tx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b="1" dirty="0" err="1" smtClean="0">
                <a:gradFill>
                  <a:gsLst>
                    <a:gs pos="65484">
                      <a:srgbClr val="FF0000"/>
                    </a:gs>
                    <a:gs pos="47798">
                      <a:srgbClr val="FFFF00"/>
                    </a:gs>
                    <a:gs pos="30976">
                      <a:schemeClr val="tx1"/>
                    </a:gs>
                    <a:gs pos="17686">
                      <a:schemeClr val="accent2"/>
                    </a:gs>
                    <a:gs pos="0">
                      <a:schemeClr val="tx1">
                        <a:lumMod val="50000"/>
                        <a:lumOff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tx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স্বাগতম</a:t>
            </a:r>
            <a:endParaRPr lang="en-US" b="1" dirty="0">
              <a:gradFill>
                <a:gsLst>
                  <a:gs pos="65484">
                    <a:srgbClr val="FF0000"/>
                  </a:gs>
                  <a:gs pos="47798">
                    <a:srgbClr val="FFFF00"/>
                  </a:gs>
                  <a:gs pos="30976">
                    <a:schemeClr val="tx1"/>
                  </a:gs>
                  <a:gs pos="17686">
                    <a:schemeClr val="accent2"/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tx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1360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853" y="223168"/>
            <a:ext cx="11372664" cy="63300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7268" y="310553"/>
            <a:ext cx="7401464" cy="15182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বাড়ির কাজ 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7" y="1774350"/>
            <a:ext cx="6677025" cy="3670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2326" y="5494953"/>
            <a:ext cx="1033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/>
              <a:t>কবি শ্রমজীবি মানুষের গান গেয়েছেন কেন  ব্যাখ্যা কর ? 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674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717" y="347877"/>
            <a:ext cx="11417501" cy="61622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8176" y="1078992"/>
            <a:ext cx="9491472" cy="232257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38100"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সবাইকে   ধন্যবাদ </a:t>
            </a:r>
            <a:endParaRPr lang="en-US" b="1" dirty="0">
              <a:ln w="38100">
                <a:solidFill>
                  <a:srgbClr val="00B0F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3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7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337" y="98473"/>
            <a:ext cx="12065391" cy="6907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1506" y="309491"/>
            <a:ext cx="9326880" cy="8862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পরিচিতি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47582" y="1336431"/>
            <a:ext cx="42203" cy="519097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22499" y="1913207"/>
            <a:ext cx="28135" cy="4234375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72665" y="1913205"/>
            <a:ext cx="14068" cy="423437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59" y="1353749"/>
            <a:ext cx="2385717" cy="2620378"/>
          </a:xfrm>
          <a:prstGeom prst="ellipse">
            <a:avLst/>
          </a:prstGeom>
          <a:ln w="79375" cap="rnd" cmpd="tri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79828" y="4023347"/>
            <a:ext cx="5430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/>
              <a:t>মোঃ তোফাজ্জল হোসেন তুহিন</a:t>
            </a:r>
            <a:endParaRPr lang="bn-BD" sz="2000" b="1" i="1" dirty="0" smtClean="0"/>
          </a:p>
          <a:p>
            <a:r>
              <a:rPr lang="bn-BD" sz="2000" b="1" dirty="0" smtClean="0"/>
              <a:t>সহকারী শিক্ষক </a:t>
            </a:r>
          </a:p>
          <a:p>
            <a:r>
              <a:rPr lang="bn-BD" sz="2000" b="1" dirty="0" smtClean="0"/>
              <a:t>সিংরাইশ রাহমানিয়া বালিকা আলিম মাদরাসা</a:t>
            </a:r>
          </a:p>
          <a:p>
            <a:r>
              <a:rPr lang="bn-BD" sz="2000" b="1" dirty="0" smtClean="0"/>
              <a:t>চৌদ্দগ্রাম , কুমিল্লা</a:t>
            </a:r>
          </a:p>
          <a:p>
            <a:r>
              <a:rPr lang="bn-BD" sz="2000" b="1" dirty="0" smtClean="0"/>
              <a:t>01738029976</a:t>
            </a:r>
          </a:p>
          <a:p>
            <a:r>
              <a:rPr lang="bn-BD" sz="2000" b="1" dirty="0" smtClean="0"/>
              <a:t>tuhinahmmad83@gmail.com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13210" y="4511109"/>
            <a:ext cx="481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সপ্তম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শ্রেণী</a:t>
            </a:r>
            <a:endParaRPr lang="en-US" sz="2400" b="1" dirty="0" smtClean="0"/>
          </a:p>
          <a:p>
            <a:r>
              <a:rPr lang="en-US" sz="2400" b="1" dirty="0" err="1" smtClean="0"/>
              <a:t>বাংলা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প্রথম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পত্র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86" y="1353749"/>
            <a:ext cx="2140341" cy="27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2541"/>
            <a:ext cx="12065391" cy="6907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4579" y="323553"/>
            <a:ext cx="10972800" cy="590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i="1" dirty="0" smtClean="0"/>
              <a:t>এখন আমরা কিছু চিত্র দেখব 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0" y="1383120"/>
            <a:ext cx="3221501" cy="4609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4" y="1383121"/>
            <a:ext cx="3263698" cy="4609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80" y="1383121"/>
            <a:ext cx="5054151" cy="46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26608"/>
            <a:ext cx="12065391" cy="6907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7287" y="309482"/>
            <a:ext cx="11619914" cy="9706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আজকের পাঠ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0326" y="1927267"/>
            <a:ext cx="8032652" cy="17865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i="1" dirty="0" smtClean="0">
                <a:gradFill>
                  <a:gsLst>
                    <a:gs pos="90259">
                      <a:srgbClr val="FFFF00"/>
                    </a:gs>
                    <a:gs pos="61935">
                      <a:schemeClr val="tx1">
                        <a:lumMod val="95000"/>
                        <a:lumOff val="5000"/>
                      </a:schemeClr>
                    </a:gs>
                    <a:gs pos="33650">
                      <a:srgbClr val="00B050"/>
                    </a:gs>
                    <a:gs pos="14134">
                      <a:srgbClr val="FF0000"/>
                    </a:gs>
                    <a:gs pos="0">
                      <a:srgbClr val="FFFF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00B0F0"/>
                    </a:gs>
                    <a:gs pos="100000">
                      <a:srgbClr val="002060"/>
                    </a:gs>
                  </a:gsLst>
                  <a:lin ang="5400000" scaled="1"/>
                </a:gradFill>
              </a:rPr>
              <a:t>কুলি মজুর </a:t>
            </a:r>
            <a:endParaRPr lang="en-US" b="1" i="1" dirty="0">
              <a:gradFill>
                <a:gsLst>
                  <a:gs pos="90259">
                    <a:srgbClr val="FFFF00"/>
                  </a:gs>
                  <a:gs pos="61935">
                    <a:schemeClr val="tx1">
                      <a:lumMod val="95000"/>
                      <a:lumOff val="5000"/>
                    </a:schemeClr>
                  </a:gs>
                  <a:gs pos="33650">
                    <a:srgbClr val="00B050"/>
                  </a:gs>
                  <a:gs pos="14134">
                    <a:srgbClr val="FF0000"/>
                  </a:gs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9424" y="4443984"/>
            <a:ext cx="8339328" cy="107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কাজী নজরুল ইসলাম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26182"/>
            <a:ext cx="12065391" cy="6907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93271" y="304798"/>
            <a:ext cx="8756073" cy="105294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/>
              <a:t>আজকের পাঠ শেষে আমরা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709" y="2369127"/>
            <a:ext cx="111806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/>
              <a:t>১। কবি পরিচিতি বলতে পারব </a:t>
            </a:r>
          </a:p>
          <a:p>
            <a:r>
              <a:rPr lang="bn-BD" sz="4000" b="1" i="1" dirty="0" smtClean="0"/>
              <a:t>২। কবিতাটি শুদ্ধ রুপে পাঠ করতে পারব </a:t>
            </a:r>
          </a:p>
          <a:p>
            <a:r>
              <a:rPr lang="bn-BD" sz="4000" b="1" i="1" dirty="0" smtClean="0"/>
              <a:t>৩। নতুন নতুন শব্দের অর্থ সহ বাক্য গঠন করতে পারব</a:t>
            </a:r>
          </a:p>
          <a:p>
            <a:r>
              <a:rPr lang="bn-BD" sz="4000" b="1" i="1" dirty="0" smtClean="0"/>
              <a:t>৪। বিভিন্ন প্রশ্নের উত্তর দিতে পারব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3183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582"/>
            <a:ext cx="12065391" cy="6907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1556" y="255524"/>
            <a:ext cx="756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/>
              <a:t>কবি পরিচিতি </a:t>
            </a:r>
            <a:endParaRPr lang="en-US" sz="4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089512" y="1278882"/>
            <a:ext cx="2888343" cy="1248228"/>
          </a:xfrm>
          <a:prstGeom prst="roundRect">
            <a:avLst/>
          </a:prstGeom>
          <a:gradFill>
            <a:gsLst>
              <a:gs pos="57527">
                <a:schemeClr val="accent2">
                  <a:lumMod val="75000"/>
                </a:schemeClr>
              </a:gs>
              <a:gs pos="30989">
                <a:schemeClr val="accent4">
                  <a:lumMod val="40000"/>
                  <a:lumOff val="60000"/>
                </a:schemeClr>
              </a:gs>
              <a:gs pos="18574">
                <a:schemeClr val="accent1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জন্ম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১৮৯৯খি,২৯ আগস্ট </a:t>
            </a:r>
            <a:r>
              <a:rPr lang="bn-BD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92528" y="4870740"/>
            <a:ext cx="2888343" cy="1248228"/>
          </a:xfrm>
          <a:prstGeom prst="roundRect">
            <a:avLst/>
          </a:prstGeom>
          <a:gradFill>
            <a:gsLst>
              <a:gs pos="57527">
                <a:schemeClr val="accent2">
                  <a:lumMod val="75000"/>
                </a:schemeClr>
              </a:gs>
              <a:gs pos="30989">
                <a:schemeClr val="accent4">
                  <a:lumMod val="40000"/>
                  <a:lumOff val="60000"/>
                </a:schemeClr>
              </a:gs>
              <a:gs pos="18574">
                <a:schemeClr val="accent1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b="1" dirty="0" smtClean="0">
              <a:solidFill>
                <a:schemeClr val="tx1"/>
              </a:solidFill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কাব্য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গ্রন্থ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ঝিঙেফুল,সঞ্চয়ন,পিলে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পটকা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ইঃ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54457" y="995316"/>
            <a:ext cx="2888343" cy="1248228"/>
          </a:xfrm>
          <a:prstGeom prst="roundRect">
            <a:avLst/>
          </a:prstGeom>
          <a:gradFill>
            <a:gsLst>
              <a:gs pos="57527">
                <a:schemeClr val="accent2">
                  <a:lumMod val="75000"/>
                </a:schemeClr>
              </a:gs>
              <a:gs pos="30989">
                <a:schemeClr val="accent4">
                  <a:lumMod val="40000"/>
                  <a:lumOff val="60000"/>
                </a:schemeClr>
              </a:gs>
              <a:gs pos="18574">
                <a:schemeClr val="accent1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b="1" dirty="0" smtClean="0">
              <a:solidFill>
                <a:schemeClr val="tx1"/>
              </a:solidFill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 কাজী নজরুল ইসলাম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48906" y="3122440"/>
            <a:ext cx="2888343" cy="1248228"/>
          </a:xfrm>
          <a:prstGeom prst="roundRect">
            <a:avLst/>
          </a:prstGeom>
          <a:gradFill>
            <a:gsLst>
              <a:gs pos="57527">
                <a:schemeClr val="accent2">
                  <a:lumMod val="75000"/>
                </a:schemeClr>
              </a:gs>
              <a:gs pos="30989">
                <a:schemeClr val="accent4">
                  <a:lumMod val="40000"/>
                  <a:lumOff val="60000"/>
                </a:schemeClr>
              </a:gs>
              <a:gs pos="18574">
                <a:schemeClr val="accent1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বর্ধ্মান জেলার আসানসোল মহকুমার চুরুলিয়া গ্রামে 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7597" y="1941928"/>
            <a:ext cx="8726512" cy="4687924"/>
            <a:chOff x="597597" y="1941928"/>
            <a:chExt cx="8726512" cy="4687924"/>
          </a:xfrm>
        </p:grpSpPr>
        <p:sp>
          <p:nvSpPr>
            <p:cNvPr id="6" name="Rounded Rectangle 5"/>
            <p:cNvSpPr/>
            <p:nvPr/>
          </p:nvSpPr>
          <p:spPr>
            <a:xfrm>
              <a:off x="597597" y="1941928"/>
              <a:ext cx="2888343" cy="1248228"/>
            </a:xfrm>
            <a:prstGeom prst="roundRect">
              <a:avLst/>
            </a:prstGeom>
            <a:gradFill>
              <a:gsLst>
                <a:gs pos="57527">
                  <a:schemeClr val="accent2">
                    <a:lumMod val="75000"/>
                  </a:schemeClr>
                </a:gs>
                <a:gs pos="30989">
                  <a:schemeClr val="accent4">
                    <a:lumMod val="40000"/>
                    <a:lumOff val="60000"/>
                  </a:schemeClr>
                </a:gs>
                <a:gs pos="18574">
                  <a:schemeClr val="accent1">
                    <a:lumMod val="75000"/>
                  </a:schemeClr>
                </a:gs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</a:rPr>
                <a:t>মৃত্য</a:t>
              </a:r>
            </a:p>
            <a:p>
              <a:pPr algn="ctr"/>
              <a:r>
                <a:rPr lang="bn-BD" sz="2000" b="1" dirty="0" smtClean="0">
                  <a:solidFill>
                    <a:schemeClr val="tx1"/>
                  </a:solidFill>
                </a:rPr>
                <a:t>১৯৭৬খিঃ২৯শে আগস্ট ঢাকায় </a:t>
              </a:r>
            </a:p>
            <a:p>
              <a:pPr algn="ctr"/>
              <a:r>
                <a:rPr lang="bn-BD" sz="2000" b="1" dirty="0" smtClean="0">
                  <a:solidFill>
                    <a:schemeClr val="tx1"/>
                  </a:solidFill>
                </a:rPr>
                <a:t> 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7597" y="4025310"/>
              <a:ext cx="3169062" cy="1248228"/>
            </a:xfrm>
            <a:prstGeom prst="roundRect">
              <a:avLst/>
            </a:prstGeom>
            <a:gradFill>
              <a:gsLst>
                <a:gs pos="57527">
                  <a:schemeClr val="accent2">
                    <a:lumMod val="75000"/>
                  </a:schemeClr>
                </a:gs>
                <a:gs pos="30989">
                  <a:schemeClr val="accent4">
                    <a:lumMod val="40000"/>
                    <a:lumOff val="60000"/>
                  </a:schemeClr>
                </a:gs>
                <a:gs pos="18574">
                  <a:schemeClr val="accent1">
                    <a:lumMod val="75000"/>
                  </a:schemeClr>
                </a:gs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chemeClr val="tx1"/>
                  </a:solidFill>
                </a:rPr>
                <a:t>বিদ্রোহী</a:t>
              </a:r>
            </a:p>
            <a:p>
              <a:pPr algn="ctr"/>
              <a:r>
                <a:rPr lang="bn-BD" b="1" dirty="0" smtClean="0">
                  <a:solidFill>
                    <a:schemeClr val="tx1"/>
                  </a:solidFill>
                </a:rPr>
                <a:t>অন্যায়,শোষন,ও নির্যাতনের বিরুদ্ধে লিখছেন </a:t>
              </a:r>
            </a:p>
            <a:p>
              <a:pPr algn="ctr"/>
              <a:r>
                <a:rPr lang="bn-BD" b="1" dirty="0" smtClean="0">
                  <a:solidFill>
                    <a:schemeClr val="tx1"/>
                  </a:solidFill>
                </a:rPr>
                <a:t>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52509" y="5749636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202275" y="5381624"/>
              <a:ext cx="3156658" cy="1248228"/>
              <a:chOff x="4148082" y="5376684"/>
              <a:chExt cx="3156658" cy="1248228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148082" y="5376684"/>
                <a:ext cx="2888343" cy="1248228"/>
              </a:xfrm>
              <a:prstGeom prst="roundRect">
                <a:avLst/>
              </a:prstGeom>
              <a:gradFill>
                <a:gsLst>
                  <a:gs pos="57527">
                    <a:schemeClr val="accent2">
                      <a:lumMod val="75000"/>
                    </a:schemeClr>
                  </a:gs>
                  <a:gs pos="30989">
                    <a:schemeClr val="accent4">
                      <a:lumMod val="40000"/>
                      <a:lumOff val="60000"/>
                    </a:schemeClr>
                  </a:gs>
                  <a:gs pos="18574">
                    <a:schemeClr val="accent1">
                      <a:lumMod val="75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sz="2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bn-BD" sz="2400" b="1" dirty="0" smtClean="0">
                    <a:solidFill>
                      <a:schemeClr val="tx1"/>
                    </a:solidFill>
                  </a:rPr>
                  <a:t> 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53330" y="5611136"/>
                <a:ext cx="21514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নাটক</a:t>
                </a:r>
                <a:r>
                  <a:rPr lang="en-US" b="1" dirty="0" smtClean="0"/>
                  <a:t> </a:t>
                </a:r>
              </a:p>
              <a:p>
                <a:r>
                  <a:rPr lang="en-US" b="1" dirty="0" err="1" smtClean="0"/>
                  <a:t>পুতুলের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বিয়ে</a:t>
                </a:r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62" y="2243543"/>
            <a:ext cx="3424971" cy="31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0110"/>
            <a:ext cx="11623964" cy="65393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1514" y="313853"/>
            <a:ext cx="744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এক</a:t>
            </a:r>
            <a:r>
              <a:rPr lang="bn-BD" sz="5400" b="1" dirty="0" smtClean="0"/>
              <a:t>ক কাজ 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1452562"/>
            <a:ext cx="7038975" cy="3952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6673" y="5620816"/>
            <a:ext cx="10254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/>
              <a:t>কাজী নজরুল ইসলামের জন্ম কোন জেলায় ?</a:t>
            </a:r>
          </a:p>
          <a:p>
            <a:r>
              <a:rPr lang="bn-BD" sz="2800" b="1" i="1" dirty="0" smtClean="0"/>
              <a:t>তাকে বিদ্রোহী কবি বলা হয় কেন?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5541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49" y="278028"/>
            <a:ext cx="12065391" cy="69072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0">
            <a:gradFill>
              <a:gsLst>
                <a:gs pos="61935">
                  <a:schemeClr val="tx1">
                    <a:lumMod val="95000"/>
                    <a:lumOff val="5000"/>
                  </a:schemeClr>
                </a:gs>
                <a:gs pos="33650">
                  <a:srgbClr val="00B050"/>
                </a:gs>
                <a:gs pos="14134">
                  <a:srgbClr val="FF000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:\Jinge ful\20200427_023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235" y="1634869"/>
            <a:ext cx="8249530" cy="524761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58392" y="513621"/>
            <a:ext cx="920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/>
              <a:t>আদর্শ পাঠ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43750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377</Words>
  <Application>Microsoft Office PowerPoint</Application>
  <PresentationFormat>Widescreen</PresentationFormat>
  <Paragraphs>99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 Com Computer</dc:creator>
  <cp:lastModifiedBy>Dot Com Computer</cp:lastModifiedBy>
  <cp:revision>83</cp:revision>
  <dcterms:created xsi:type="dcterms:W3CDTF">2020-11-28T13:33:08Z</dcterms:created>
  <dcterms:modified xsi:type="dcterms:W3CDTF">2021-01-19T01:58:45Z</dcterms:modified>
</cp:coreProperties>
</file>