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301" r:id="rId2"/>
    <p:sldId id="302" r:id="rId3"/>
    <p:sldId id="294" r:id="rId4"/>
    <p:sldId id="340" r:id="rId5"/>
    <p:sldId id="295" r:id="rId6"/>
    <p:sldId id="272" r:id="rId7"/>
    <p:sldId id="341" r:id="rId8"/>
    <p:sldId id="277" r:id="rId9"/>
    <p:sldId id="334" r:id="rId10"/>
    <p:sldId id="342" r:id="rId11"/>
    <p:sldId id="327" r:id="rId12"/>
    <p:sldId id="335" r:id="rId13"/>
    <p:sldId id="336" r:id="rId14"/>
    <p:sldId id="337" r:id="rId15"/>
    <p:sldId id="329" r:id="rId16"/>
    <p:sldId id="321" r:id="rId17"/>
    <p:sldId id="331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3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8108B-1599-4A85-B6E1-A4C884D2A892}" type="presOf" srcId="{63C483A7-19B9-4E4B-ACF3-D3D636F1A9DE}" destId="{F5F471D1-D914-41A3-A25D-AF3575C00111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C5780BB6-DC01-47FD-B7D9-F1B706AF2096}" type="presOf" srcId="{72C63C76-153C-48B7-B57B-C97D3792EDCD}" destId="{8E481DE8-C915-4E6E-9E2C-CBCE4F434B5A}" srcOrd="0" destOrd="0" presId="urn:microsoft.com/office/officeart/2008/layout/CircularPictureCallout"/>
    <dgm:cxn modelId="{F8528E92-EB01-43F4-9EC8-1B889E297CC0}" type="presOf" srcId="{B66585AF-9E68-4668-9DED-FFECEF032BE5}" destId="{FEC0D7AC-7224-421A-AA75-F5A9B40DEFD1}" srcOrd="0" destOrd="0" presId="urn:microsoft.com/office/officeart/2008/layout/CircularPictureCallout"/>
    <dgm:cxn modelId="{46882F71-F447-459C-99DD-D2BAC143DEB7}" type="presParOf" srcId="{8E481DE8-C915-4E6E-9E2C-CBCE4F434B5A}" destId="{51DEBB0B-4383-4192-8D96-BF69710564C9}" srcOrd="0" destOrd="0" presId="urn:microsoft.com/office/officeart/2008/layout/CircularPictureCallout"/>
    <dgm:cxn modelId="{B68AAD22-8CC3-416E-A98C-C112E765613D}" type="presParOf" srcId="{51DEBB0B-4383-4192-8D96-BF69710564C9}" destId="{1402F882-3DDD-4EB3-AC91-A4AFC6117EEB}" srcOrd="0" destOrd="0" presId="urn:microsoft.com/office/officeart/2008/layout/CircularPictureCallout"/>
    <dgm:cxn modelId="{BED0ADA7-5194-4990-938A-B9C61FB4C8EB}" type="presParOf" srcId="{1402F882-3DDD-4EB3-AC91-A4AFC6117EEB}" destId="{FEC0D7AC-7224-421A-AA75-F5A9B40DEFD1}" srcOrd="0" destOrd="0" presId="urn:microsoft.com/office/officeart/2008/layout/CircularPictureCallout"/>
    <dgm:cxn modelId="{6EE740E9-4EB8-4FB2-88C6-CB7978DC9F50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5E1F-4B22-44AA-BC9D-1C59C8730EA5}" type="datetimeFigureOut">
              <a:rPr lang="en-US" smtClean="0"/>
              <a:t>15-Jan-21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0D502-7CB0-479E-A9D4-95F034B6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0.png"/><Relationship Id="rId7" Type="http://schemas.openxmlformats.org/officeDocument/2006/relationships/image" Target="../media/image3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2.jpg"/><Relationship Id="rId10" Type="http://schemas.openxmlformats.org/officeDocument/2006/relationships/image" Target="../media/image38.png"/><Relationship Id="rId4" Type="http://schemas.openxmlformats.org/officeDocument/2006/relationships/image" Target="../media/image11.jp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.png"/><Relationship Id="rId7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4.png"/><Relationship Id="rId5" Type="http://schemas.openxmlformats.org/officeDocument/2006/relationships/image" Target="../media/image7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32.png"/><Relationship Id="rId3" Type="http://schemas.openxmlformats.org/officeDocument/2006/relationships/image" Target="../media/image17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75"/>
            <a:ext cx="9144000" cy="8582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914400" cy="83694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6" y="-5476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6" y="-3952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818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772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3276600"/>
            <a:ext cx="952500" cy="7962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276600"/>
            <a:ext cx="952500" cy="796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 txBox="1">
                <a:spLocks/>
              </p:cNvSpPr>
              <p:nvPr/>
            </p:nvSpPr>
            <p:spPr>
              <a:xfrm>
                <a:off x="3444240" y="213360"/>
                <a:ext cx="2438400" cy="6858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IN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&gt;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bn-IN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কেন? </a:t>
                </a:r>
              </a:p>
              <a:p>
                <a:pPr algn="l"/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0" y="213360"/>
                <a:ext cx="2438400" cy="685800"/>
              </a:xfrm>
              <a:prstGeom prst="rect">
                <a:avLst/>
              </a:prstGeom>
              <a:blipFill rotWithShape="1">
                <a:blip r:embed="rId3"/>
                <a:stretch>
                  <a:fillRect l="-4455" t="-3419" r="-743" b="-76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33450"/>
            <a:ext cx="1828800" cy="2390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1828800" cy="2409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3368040" y="3324224"/>
                <a:ext cx="2423160" cy="6838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8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অতএব,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IN" sz="2800" b="1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&gt;</m:t>
                        </m:r>
                        <m:r>
                          <a:rPr lang="en-US" sz="2800" b="1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𝒗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040" y="3324224"/>
                <a:ext cx="2423160" cy="683895"/>
              </a:xfrm>
              <a:prstGeom prst="rect">
                <a:avLst/>
              </a:prstGeom>
              <a:blipFill rotWithShape="1">
                <a:blip r:embed="rId6"/>
                <a:stretch>
                  <a:fillRect l="-4738" t="-3448" r="-5486" b="-7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2"/>
              <p:cNvSpPr txBox="1">
                <a:spLocks/>
              </p:cNvSpPr>
              <p:nvPr/>
            </p:nvSpPr>
            <p:spPr>
              <a:xfrm>
                <a:off x="83820" y="4131945"/>
                <a:ext cx="4251960" cy="23602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স্থির চাপের ক্ষেত্রে তাপমাত্রা বৃদ্ধির পাশাপাশি আয়তন বৃদ্ধির জন্য বহিঃস্থ কাজ সম্পাদন করতে অতিরিক্ত কিছু তাপের প্রয়োজন হয়। তাই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𝒑</m:t>
                        </m:r>
                      </m:sub>
                    </m:sSub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একটু বেশি হয়।  </a:t>
                </a:r>
              </a:p>
              <a:p>
                <a:pPr algn="l"/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" y="4131945"/>
                <a:ext cx="4251960" cy="2360295"/>
              </a:xfrm>
              <a:prstGeom prst="rect">
                <a:avLst/>
              </a:prstGeom>
              <a:blipFill rotWithShape="1">
                <a:blip r:embed="rId7"/>
                <a:stretch>
                  <a:fillRect l="-2710" t="-1790" r="-2282" b="-4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ubtitle 2"/>
          <p:cNvSpPr txBox="1">
            <a:spLocks/>
          </p:cNvSpPr>
          <p:nvPr/>
        </p:nvSpPr>
        <p:spPr>
          <a:xfrm>
            <a:off x="4572000" y="4340542"/>
            <a:ext cx="4419600" cy="194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 স্থির আয়তনের ক্ষেত্রে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তাপমাত্রা বৃদ্ধির পাশাপাশি আয়তন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 পায় না তাই 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বহিঃস্থ কাজ সম্পাদনের জন্য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অতিরিক্ত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তাপের প্রয়োজন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 না।</a:t>
            </a:r>
          </a:p>
          <a:p>
            <a:pPr algn="l"/>
            <a:endParaRPr lang="en-US" sz="2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33600" y="2057400"/>
            <a:ext cx="510541" cy="471488"/>
            <a:chOff x="2133600" y="2057400"/>
            <a:chExt cx="510541" cy="47148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209800" y="2057400"/>
              <a:ext cx="0" cy="4714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Subtitle 2"/>
                <p:cNvSpPr txBox="1">
                  <a:spLocks/>
                </p:cNvSpPr>
                <p:nvPr/>
              </p:nvSpPr>
              <p:spPr>
                <a:xfrm>
                  <a:off x="2133600" y="2129239"/>
                  <a:ext cx="510541" cy="32780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lIns="91440" tIns="45720" rIns="91440" bIns="45720" rtlCol="0">
                  <a:normAutofit fontScale="92500" lnSpcReduction="2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𝑑𝑉</m:t>
                      </m:r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0" name="Subtit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2129239"/>
                  <a:ext cx="510541" cy="32780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20370" r="-28571" b="-3703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ubtitle 2"/>
              <p:cNvSpPr txBox="1">
                <a:spLocks/>
              </p:cNvSpPr>
              <p:nvPr/>
            </p:nvSpPr>
            <p:spPr>
              <a:xfrm>
                <a:off x="1600200" y="1314450"/>
                <a:ext cx="1371600" cy="514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8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endParaRPr lang="en-US" sz="2000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314450"/>
                <a:ext cx="1371600" cy="514350"/>
              </a:xfrm>
              <a:prstGeom prst="rect">
                <a:avLst/>
              </a:prstGeom>
              <a:blipFill rotWithShape="1">
                <a:blip r:embed="rId9"/>
                <a:stretch>
                  <a:fillRect l="-9333" t="-10714"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ubtitle 2"/>
              <p:cNvSpPr txBox="1">
                <a:spLocks/>
              </p:cNvSpPr>
              <p:nvPr/>
            </p:nvSpPr>
            <p:spPr>
              <a:xfrm>
                <a:off x="6553200" y="1619250"/>
                <a:ext cx="1371600" cy="3619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endParaRPr lang="en-US" sz="2000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619250"/>
                <a:ext cx="1371600" cy="361950"/>
              </a:xfrm>
              <a:prstGeom prst="rect">
                <a:avLst/>
              </a:prstGeom>
              <a:blipFill rotWithShape="1">
                <a:blip r:embed="rId10"/>
                <a:stretch>
                  <a:fillRect t="-6780" b="-42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ubtitle 2"/>
          <p:cNvSpPr txBox="1">
            <a:spLocks/>
          </p:cNvSpPr>
          <p:nvPr/>
        </p:nvSpPr>
        <p:spPr>
          <a:xfrm>
            <a:off x="3048000" y="1905000"/>
            <a:ext cx="1691640" cy="58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1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আয়তন বৃদ্ধির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IN" sz="1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বহিস্থঃ কাজ করতে হয়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uiExpand="1" build="p" animBg="1"/>
      <p:bldP spid="10" grpId="0" uiExpand="1" build="p" animBg="1"/>
      <p:bldP spid="11" grpId="0" uiExpand="1" build="p" animBg="1"/>
      <p:bldP spid="23" grpId="0" build="p"/>
      <p:bldP spid="24" grpId="0" build="p"/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2895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8813" y="2857500"/>
                <a:ext cx="8570387" cy="1600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 উত্তপ্ত বস্তু হতে তাপ শোষণ করার জন্য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IN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এবং</m:t>
                        </m:r>
                        <m:r>
                          <a:rPr lang="bn-IN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𝒗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 মধ্যে কোনটি সুবিধাজনক হবে? ব্যাখ্যা কর।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3" y="2857500"/>
                <a:ext cx="8570387" cy="1600200"/>
              </a:xfrm>
              <a:prstGeom prst="rect">
                <a:avLst/>
              </a:prstGeom>
              <a:blipFill rotWithShape="1">
                <a:blip r:embed="rId2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5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0" y="1642550"/>
            <a:ext cx="2231571" cy="3158050"/>
            <a:chOff x="8055429" y="1716549"/>
            <a:chExt cx="2231571" cy="3158050"/>
          </a:xfrm>
        </p:grpSpPr>
        <p:grpSp>
          <p:nvGrpSpPr>
            <p:cNvPr id="41" name="Group 40"/>
            <p:cNvGrpSpPr/>
            <p:nvPr/>
          </p:nvGrpSpPr>
          <p:grpSpPr>
            <a:xfrm>
              <a:off x="8055429" y="1716549"/>
              <a:ext cx="2231571" cy="3158050"/>
              <a:chOff x="8644449" y="2940050"/>
              <a:chExt cx="2231571" cy="3155950"/>
            </a:xfrm>
          </p:grpSpPr>
          <p:sp>
            <p:nvSpPr>
              <p:cNvPr id="42" name="Can 41"/>
              <p:cNvSpPr/>
              <p:nvPr/>
            </p:nvSpPr>
            <p:spPr>
              <a:xfrm>
                <a:off x="8666220" y="3733800"/>
                <a:ext cx="2209800" cy="2362200"/>
              </a:xfrm>
              <a:prstGeom prst="ca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8644449" y="2940050"/>
                <a:ext cx="2209800" cy="1250950"/>
                <a:chOff x="8825345" y="3108325"/>
                <a:chExt cx="2209800" cy="125095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8825345" y="3108325"/>
                  <a:ext cx="2209800" cy="1250950"/>
                  <a:chOff x="8229600" y="4006850"/>
                  <a:chExt cx="2209800" cy="1250950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8229600" y="4800600"/>
                    <a:ext cx="22098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Can 52"/>
                  <p:cNvSpPr/>
                  <p:nvPr/>
                </p:nvSpPr>
                <p:spPr>
                  <a:xfrm>
                    <a:off x="9144000" y="4006850"/>
                    <a:ext cx="381000" cy="1098550"/>
                  </a:xfrm>
                  <a:prstGeom prst="ca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0" name="TextBox 49"/>
                <p:cNvSpPr txBox="1"/>
                <p:nvPr/>
              </p:nvSpPr>
              <p:spPr>
                <a:xfrm>
                  <a:off x="9601201" y="3296107"/>
                  <a:ext cx="6857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1600" dirty="0" smtClean="0">
                      <a:latin typeface="NikoshBAN" pitchFamily="2" charset="0"/>
                      <a:cs typeface="NikoshBAN" pitchFamily="2" charset="0"/>
                    </a:rPr>
                    <a:t>পিস্ট</a:t>
                  </a:r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ন</a:t>
                  </a:r>
                  <a:endParaRPr lang="en-US" sz="16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9211698" y="5260557"/>
                    <a:ext cx="1261551" cy="6459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IN" dirty="0" smtClean="0">
                        <a:cs typeface="NikoshBAN" pitchFamily="2" charset="0"/>
                      </a:rPr>
                      <a:t>স্থির চাপে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𝑚𝑜𝑙𝑒</m:t>
                        </m:r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oMath>
                    </a14:m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গ্যাস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1698" y="5260557"/>
                    <a:ext cx="1261551" cy="64590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4717" r="-7729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Oval 4"/>
            <p:cNvSpPr/>
            <p:nvPr/>
          </p:nvSpPr>
          <p:spPr>
            <a:xfrm>
              <a:off x="8077200" y="3361199"/>
              <a:ext cx="2209800" cy="436429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314790" y="2122600"/>
            <a:ext cx="2231571" cy="2740139"/>
            <a:chOff x="8796849" y="1752600"/>
            <a:chExt cx="2231571" cy="1963321"/>
          </a:xfrm>
        </p:grpSpPr>
        <p:sp>
          <p:nvSpPr>
            <p:cNvPr id="82" name="Can 81"/>
            <p:cNvSpPr/>
            <p:nvPr/>
          </p:nvSpPr>
          <p:spPr>
            <a:xfrm>
              <a:off x="8818620" y="2655053"/>
              <a:ext cx="2209800" cy="1060868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796849" y="1752600"/>
              <a:ext cx="2209800" cy="1250950"/>
              <a:chOff x="8825345" y="3108325"/>
              <a:chExt cx="2209800" cy="125095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an 86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9601201" y="3413125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9234659" y="3117989"/>
                  <a:ext cx="1329249" cy="463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b="0" dirty="0" smtClean="0">
                      <a:cs typeface="NikoshBAN" pitchFamily="2" charset="0"/>
                    </a:rPr>
                    <a:t>স্থির আয়তনে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𝑚𝑜𝑙𝑒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a14:m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গ্যাস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4659" y="3117989"/>
                  <a:ext cx="1329249" cy="4630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717" r="-4587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200" y="5251227"/>
                <a:ext cx="3581400" cy="129266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স্থির আয়তনে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000" b="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000" b="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𝑚𝑜𝑙𝑒</m:t>
                    </m:r>
                    <m:r>
                      <a:rPr lang="en-US" sz="2000" b="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0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গ্যাসের তাপমাত্রা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বৃদ্ধি</a:t>
                </a:r>
                <a:r>
                  <a:rPr lang="en-US" sz="20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US" sz="2000" dirty="0" err="1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0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প্রয়োজনীয়</a:t>
                </a:r>
                <a:r>
                  <a:rPr lang="en-US" sz="20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20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000" dirty="0"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000" b="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2000" b="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  <m:r>
                          <a:rPr lang="bn-IN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251227"/>
                <a:ext cx="3581400" cy="1292662"/>
              </a:xfrm>
              <a:prstGeom prst="rect">
                <a:avLst/>
              </a:prstGeom>
              <a:blipFill rotWithShape="1">
                <a:blip r:embed="rId4"/>
                <a:stretch>
                  <a:fillRect l="-1523" t="-926" b="-6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n 43"/>
          <p:cNvSpPr/>
          <p:nvPr/>
        </p:nvSpPr>
        <p:spPr>
          <a:xfrm>
            <a:off x="1295400" y="1684799"/>
            <a:ext cx="2250961" cy="3158050"/>
          </a:xfrm>
          <a:prstGeom prst="ca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5334000" y="1684799"/>
            <a:ext cx="2250961" cy="3158050"/>
          </a:xfrm>
          <a:prstGeom prst="ca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14400" y="3469149"/>
            <a:ext cx="338554" cy="1268861"/>
            <a:chOff x="1261646" y="4343400"/>
            <a:chExt cx="338554" cy="1329249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524000" y="4491617"/>
              <a:ext cx="0" cy="1147183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 rot="16200000">
                  <a:off x="766298" y="4838748"/>
                  <a:ext cx="13292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1600" b="0" i="0" smtClean="0">
                          <a:latin typeface="Cambria Math"/>
                          <a:cs typeface="NikoshBAN" pitchFamily="2" charset="0"/>
                        </a:rPr>
                        <m:t>আয়তন</m:t>
                      </m:r>
                    </m:oMath>
                  </a14:m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sz="160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  <a:cs typeface="NikoshBAN" pitchFamily="2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66298" y="4838748"/>
                  <a:ext cx="1329249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143" r="-232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4800600" y="2670319"/>
            <a:ext cx="461665" cy="950447"/>
            <a:chOff x="4758155" y="4427235"/>
            <a:chExt cx="461665" cy="1329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rot="16200000">
                  <a:off x="4324363" y="4861027"/>
                  <a:ext cx="13292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1200" b="0" dirty="0" smtClean="0">
                      <a:cs typeface="NikoshBAN" pitchFamily="2" charset="0"/>
                    </a:rPr>
                    <a:t>আয়ত</a:t>
                  </a:r>
                  <a:r>
                    <a:rPr lang="en-US" sz="1200" b="0" dirty="0" err="1" smtClean="0">
                      <a:cs typeface="NikoshBAN" pitchFamily="2" charset="0"/>
                    </a:rPr>
                    <a:t>নের</a:t>
                  </a:r>
                  <a:r>
                    <a:rPr lang="en-US" sz="1200" b="0" dirty="0" smtClean="0">
                      <a:cs typeface="NikoshBAN" pitchFamily="2" charset="0"/>
                    </a:rPr>
                    <a:t> </a:t>
                  </a:r>
                  <a:r>
                    <a:rPr lang="en-US" sz="1200" b="0" dirty="0" err="1" smtClean="0">
                      <a:cs typeface="NikoshBAN" pitchFamily="2" charset="0"/>
                    </a:rPr>
                    <a:t>বৃদ্ধি</a:t>
                  </a:r>
                  <a:r>
                    <a:rPr lang="en-US" sz="1200" dirty="0" smtClean="0">
                      <a:latin typeface="NikoshBAN" pitchFamily="2" charset="0"/>
                      <a:cs typeface="NikoshBAN" pitchFamily="2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bn-IN" sz="1200" i="1" dirty="0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∆</m:t>
                      </m:r>
                      <m:r>
                        <a:rPr lang="en-US" sz="1200" b="0" i="1" dirty="0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𝑉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324363" y="4861027"/>
                  <a:ext cx="132924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333" r="-9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/>
            <p:cNvCxnSpPr/>
            <p:nvPr/>
          </p:nvCxnSpPr>
          <p:spPr>
            <a:xfrm>
              <a:off x="5181600" y="4572000"/>
              <a:ext cx="0" cy="1147183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662446" y="2536496"/>
            <a:ext cx="338554" cy="2199570"/>
            <a:chOff x="4968390" y="4427233"/>
            <a:chExt cx="338554" cy="1329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 rot="16200000">
                  <a:off x="4473042" y="4922581"/>
                  <a:ext cx="13292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1600" b="0" dirty="0" smtClean="0">
                      <a:cs typeface="NikoshBAN" pitchFamily="2" charset="0"/>
                    </a:rPr>
                    <a:t>আয়তন</a:t>
                  </a:r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sz="160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  <a:cs typeface="NikoshBAN" pitchFamily="2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473042" y="4922581"/>
                  <a:ext cx="1329249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273" r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/>
            <p:nvPr/>
          </p:nvCxnSpPr>
          <p:spPr>
            <a:xfrm>
              <a:off x="5002144" y="4572000"/>
              <a:ext cx="0" cy="1147183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919246" y="3513599"/>
            <a:ext cx="338554" cy="1268861"/>
            <a:chOff x="4892190" y="4427233"/>
            <a:chExt cx="338554" cy="1329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rot="16200000">
                  <a:off x="4396842" y="4922581"/>
                  <a:ext cx="13292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1600" b="0" dirty="0" smtClean="0">
                      <a:cs typeface="NikoshBAN" pitchFamily="2" charset="0"/>
                    </a:rPr>
                    <a:t>আয়তন</a:t>
                  </a:r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sz="160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  <a:cs typeface="NikoshBAN" pitchFamily="2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396842" y="4922581"/>
                  <a:ext cx="1329249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273" r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/>
            <p:cNvCxnSpPr/>
            <p:nvPr/>
          </p:nvCxnSpPr>
          <p:spPr>
            <a:xfrm>
              <a:off x="5181600" y="4572000"/>
              <a:ext cx="0" cy="1147183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29125" y="4953000"/>
                <a:ext cx="4638675" cy="170219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স্থির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চাপে</a:t>
                </a:r>
                <a:r>
                  <a:rPr lang="bn-IN" sz="2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𝑚𝑜𝑙𝑒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গ্যাসের তাপমাত্রা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বৃদ্ধি </a:t>
                </a:r>
                <a:r>
                  <a:rPr lang="en-US" sz="20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0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প্রয়োজনীয়</a:t>
                </a:r>
                <a:r>
                  <a:rPr lang="en-US" sz="20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bn-IN" sz="2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sub>
                    </m:sSub>
                    <m:r>
                      <a:rPr lang="en-US" sz="2000" b="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(∆</m:t>
                        </m:r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  <m:r>
                          <a:rPr lang="bn-IN" sz="2000" b="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sub>
                    </m:sSub>
                    <m:r>
                      <a:rPr lang="en-US" sz="2000" b="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000" b="0" i="1" dirty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000" b="0" i="1" dirty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bn-IN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আয়তন বৃদ্ধি</a:t>
                </a:r>
                <a:r>
                  <a:rPr lang="en-US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US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অতিরিক্ত</a:t>
                </a:r>
                <a:r>
                  <a:rPr lang="en-US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sub>
                    </m:sSub>
                    <m:r>
                      <a:rPr lang="en-US" sz="2000" b="0" i="1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sub>
                    </m:sSub>
                    <m:r>
                      <a:rPr lang="en-US" sz="2000" b="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</m:t>
                    </m:r>
                    <m:r>
                      <a:rPr lang="bn-IN" sz="2000" b="0" i="1" dirty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000" b="0" i="1" dirty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2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5" y="4953000"/>
                <a:ext cx="4638675" cy="1702197"/>
              </a:xfrm>
              <a:prstGeom prst="rect">
                <a:avLst/>
              </a:prstGeom>
              <a:blipFill rotWithShape="1">
                <a:blip r:embed="rId9"/>
                <a:stretch>
                  <a:fillRect l="-1176" t="-707" r="-1569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6413" y="76199"/>
                <a:ext cx="8875187" cy="1524001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𝒑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এবং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bn-IN" sz="28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সম্পর্কঃ</a:t>
                </a:r>
                <a:endParaRPr lang="en-US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dirty="0" err="1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মনে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করি, একটি সিলিন্ডারের মধ্যে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𝑚𝑜𝑙𝑒</m:t>
                    </m:r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গ্যাস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আছে। গ্যাসের</a:t>
                </a:r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তাপমাত্রা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বৃদ্ধি করা হল। তখন মোলার আপেক্ষিক তাপ,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bn-IN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2800" u="sng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5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6413" y="76199"/>
                <a:ext cx="8875187" cy="1524001"/>
              </a:xfrm>
              <a:blipFill rotWithShape="1">
                <a:blip r:embed="rId10"/>
                <a:stretch>
                  <a:fillRect l="-890" t="-1176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4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  <p:bldP spid="69" grpId="0" animBg="1"/>
      <p:bldP spid="79" grpId="0" animBg="1"/>
      <p:bldP spid="3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6413" y="76200"/>
                <a:ext cx="8951387" cy="42672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𝒑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𝒗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∆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</m:t>
                    </m:r>
                    <m:r>
                      <a:rPr lang="bn-IN" sz="2400" i="1" dirty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𝑉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∆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en-US" sz="2400" b="1" dirty="0" smtClean="0">
                    <a:solidFill>
                      <a:srgbClr val="C00000"/>
                    </a:solidFill>
                    <a:cs typeface="NikoshBAN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</m:t>
                    </m:r>
                    <m:r>
                      <a:rPr lang="bn-IN" sz="24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4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𝑉</m:t>
                    </m:r>
                  </m:oMath>
                </a14:m>
                <a:endParaRPr lang="en-US" sz="240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 algn="l"/>
                <a:r>
                  <a:rPr lang="en-US" sz="2400" b="1" dirty="0" smtClean="0">
                    <a:solidFill>
                      <a:srgbClr val="C00000"/>
                    </a:solidFill>
                    <a:cs typeface="NikoshBAN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 smtClean="0">
                  <a:solidFill>
                    <a:srgbClr val="00B0F0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 algn="l"/>
                <a:r>
                  <a:rPr lang="en-US" sz="2400" b="1" dirty="0" smtClean="0">
                    <a:solidFill>
                      <a:srgbClr val="C00000"/>
                    </a:solidFill>
                    <a:cs typeface="NikoshBAN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4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b="1" dirty="0" smtClean="0">
                    <a:solidFill>
                      <a:schemeClr val="tx2"/>
                    </a:solidFill>
                    <a:cs typeface="NikoshBAN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𝑅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𝑅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   (যেহেতু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আদর্শ</a:t>
                </a:r>
                <a:r>
                  <a:rPr lang="en-US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𝑃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𝑉</m:t>
                    </m:r>
                    <m:r>
                      <a:rPr lang="bn-IN" sz="24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</m:oMath>
                </a14:m>
                <a:r>
                  <a:rPr lang="bn-IN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4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92D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92D050"/>
                        </a:solidFill>
                        <a:latin typeface="Cambria Math"/>
                        <a:cs typeface="NikoshBAN" pitchFamily="2" charset="0"/>
                      </a:rPr>
                      <m:t>𝑅</m:t>
                    </m:r>
                    <m:r>
                      <a:rPr lang="bn-IN" sz="2400" b="0" i="1" smtClean="0">
                        <a:solidFill>
                          <a:srgbClr val="92D050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bn-IN" sz="2400" b="0" i="0" smtClean="0">
                        <a:solidFill>
                          <a:srgbClr val="92D050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bn-IN" sz="2400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	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𝑅</m:t>
                    </m:r>
                    <m:r>
                      <a:rPr lang="bn-IN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(</a:t>
                </a:r>
                <a:r>
                  <a:rPr lang="en-US" sz="2400" dirty="0" err="1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যেহেতু</a:t>
                </a:r>
                <a:r>
                  <a:rPr lang="bn-IN" sz="24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তাপমাত্রার বৃদ্ধি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bn-IN" sz="24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সেহেতু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bn-IN" sz="24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bn-IN" sz="2400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𝒑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𝒗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𝑹</m:t>
                    </m:r>
                  </m:oMath>
                </a14:m>
                <a:endPara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যেহেতু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সর্বজনীন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গ্যাস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ধ্রুবক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𝑅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সর্বদা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ধনাত্মক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রাশি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31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𝐽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𝑚𝑜𝑙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𝐾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𝑐𝑎𝑙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𝑚𝑜𝑙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𝐾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bn-IN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IN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&gt;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bn-IN" sz="24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6413" y="76200"/>
                <a:ext cx="8951387" cy="4267200"/>
              </a:xfrm>
              <a:blipFill rotWithShape="1">
                <a:blip r:embed="rId2"/>
                <a:stretch>
                  <a:fillRect l="-679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116413" y="4495800"/>
                <a:ext cx="8951387" cy="22860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bn-IN" sz="2400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𝜸</m:t>
                    </m:r>
                  </m:oMath>
                </a14:m>
                <a:r>
                  <a:rPr lang="en-US" sz="2400" b="1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কী ? </a:t>
                </a:r>
              </a:p>
              <a:p>
                <a:pPr algn="l"/>
                <a:r>
                  <a:rPr lang="en-US" sz="2400" dirty="0">
                    <a:solidFill>
                      <a:srgbClr val="00B050"/>
                    </a:solidFill>
                    <a:latin typeface="Cambria Math"/>
                    <a:ea typeface="Cambria Math"/>
                    <a:cs typeface="NikoshBAN" pitchFamily="2" charset="0"/>
                  </a:rPr>
                  <a:t>স্থির </a:t>
                </a:r>
                <a:r>
                  <a:rPr lang="en-US" sz="2400" dirty="0" err="1">
                    <a:solidFill>
                      <a:srgbClr val="00B050"/>
                    </a:solidFill>
                    <a:latin typeface="Cambria Math"/>
                    <a:ea typeface="Cambria Math"/>
                    <a:cs typeface="NikoshBAN" pitchFamily="2" charset="0"/>
                  </a:rPr>
                  <a:t>চাপে</a:t>
                </a:r>
                <a:r>
                  <a:rPr lang="en-US" sz="2400" dirty="0">
                    <a:solidFill>
                      <a:srgbClr val="00B050"/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গ্যাসের মোলার আপেক্ষিক তাপ(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) এবং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Cambria Math"/>
                    <a:ea typeface="Cambria Math"/>
                    <a:cs typeface="NikoshBAN" pitchFamily="2" charset="0"/>
                  </a:rPr>
                  <a:t>স্থির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rgbClr val="00B050"/>
                    </a:solidFill>
                    <a:latin typeface="Cambria Math"/>
                    <a:ea typeface="Cambria Math"/>
                    <a:cs typeface="NikoshBAN" pitchFamily="2" charset="0"/>
                  </a:rPr>
                  <a:t>আয়তনে</a:t>
                </a:r>
                <a:r>
                  <a:rPr lang="en-US" sz="2400" dirty="0">
                    <a:solidFill>
                      <a:srgbClr val="00B050"/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গ্যাসের মোলার আপেক্ষিক তাপ(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bn-IN" sz="240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এর অনুপাতকে  </a:t>
                </a:r>
                <a14:m>
                  <m:oMath xmlns:m="http://schemas.openxmlformats.org/officeDocument/2006/math">
                    <m:r>
                      <a:rPr lang="bn-IN" sz="24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𝜸</m:t>
                    </m:r>
                    <m:r>
                      <a:rPr lang="bn-IN" sz="2400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দ্বারা সূচিত করা হয়।</a:t>
                </a:r>
                <a:endPara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অর্থাৎ, </a:t>
                </a:r>
                <a14:m>
                  <m:oMath xmlns:m="http://schemas.openxmlformats.org/officeDocument/2006/math">
                    <m:r>
                      <a:rPr lang="bn-IN" sz="240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𝛾</m:t>
                    </m:r>
                    <m:r>
                      <a:rPr lang="en-US" sz="240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স্থির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চাপে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গ্যাসের মোলার আপেক্ষিক তাপ</m:t>
                        </m:r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𝒑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স্থির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আয়তনে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গ্যাসের মোলার আপেক্ষিক তাপ</m:t>
                        </m:r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)</m:t>
                        </m:r>
                      </m:den>
                    </m:f>
                    <m:r>
                      <a:rPr lang="en-US" sz="240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𝒗</m:t>
                            </m:r>
                          </m:sub>
                        </m:sSub>
                      </m:den>
                    </m:f>
                  </m:oMath>
                </a14:m>
                <a:endParaRPr lang="bn-IN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3" y="4495800"/>
                <a:ext cx="8951387" cy="2286000"/>
              </a:xfrm>
              <a:prstGeom prst="rect">
                <a:avLst/>
              </a:prstGeom>
              <a:blipFill rotWithShape="1">
                <a:blip r:embed="rId3"/>
                <a:stretch>
                  <a:fillRect l="-883" t="-1319" b="-18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9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6413" y="152399"/>
                <a:ext cx="8875187" cy="1828801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এক </a:t>
                </a:r>
                <a:r>
                  <a:rPr lang="en-US" sz="2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পারমানবিক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(যেমন-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𝐻𝑒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𝐴𝑟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2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>
                    <a:solidFill>
                      <a:schemeClr val="accent6">
                        <a:lumMod val="75000"/>
                      </a:schemeClr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𝛾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67</m:t>
                    </m:r>
                  </m:oMath>
                </a14:m>
                <a:endParaRPr lang="bn-IN" sz="28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দুই</a:t>
                </a:r>
                <a:r>
                  <a:rPr lang="en-US" sz="28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পারমানবিক</a:t>
                </a:r>
                <a:r>
                  <a:rPr lang="en-US" sz="28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যেমন-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28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sz="28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>
                    <a:solidFill>
                      <a:schemeClr val="accent4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𝛾</m:t>
                    </m:r>
                    <m:r>
                      <a:rPr lang="en-US" sz="28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40</m:t>
                    </m:r>
                  </m:oMath>
                </a14:m>
                <a:endParaRPr lang="bn-IN" sz="2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বহু</a:t>
                </a:r>
                <a:r>
                  <a:rPr lang="en-US" sz="2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পারমানবিক</a:t>
                </a:r>
                <a:r>
                  <a:rPr lang="en-US" sz="2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যেমন-</a:t>
                </a:r>
                <a:r>
                  <a:rPr lang="en-US" sz="2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sz="28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>
                    <a:solidFill>
                      <a:srgbClr val="00B0F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𝛾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33</m:t>
                    </m:r>
                  </m:oMath>
                </a14:m>
                <a:endParaRPr lang="bn-IN" sz="2800" dirty="0">
                  <a:solidFill>
                    <a:srgbClr val="00B0F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6413" y="152399"/>
                <a:ext cx="8875187" cy="1828801"/>
              </a:xfrm>
              <a:blipFill rotWithShape="1">
                <a:blip r:embed="rId2"/>
                <a:stretch>
                  <a:fillRect l="-1233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116413" y="2362198"/>
                <a:ext cx="8875187" cy="35814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80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72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𝛾</m:t>
                    </m:r>
                  </m:oMath>
                </a14:m>
                <a:r>
                  <a:rPr lang="en-US" sz="7200" b="1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7200" b="1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bn-IN" sz="7200" b="1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গুরুত্ব বল-  </a:t>
                </a:r>
                <a:r>
                  <a:rPr lang="en-US" sz="7200" b="1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bn-IN" sz="6600" b="0" i="1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𝛾</m:t>
                    </m:r>
                  </m:oMath>
                </a14:m>
                <a:r>
                  <a:rPr lang="en-US" sz="6600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6600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আণবিক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গঠন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সম্পর্কে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জানা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অনুটি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কয়টি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অনু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গঠিত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জানা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6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l"/>
                <a:r>
                  <a:rPr lang="en-US" sz="7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bn-IN" sz="6600" b="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𝛾</m:t>
                    </m:r>
                  </m:oMath>
                </a14:m>
                <a:r>
                  <a:rPr lang="en-US" sz="66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66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bn-IN" sz="6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সাহায্যে গ্যাসীয় মাধ্যমে শব্দের বেগ নির্ণয় করা যায়। যেমন-</a:t>
                </a:r>
                <a:r>
                  <a:rPr lang="en-US" sz="66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𝑣</m:t>
                    </m:r>
                    <m:r>
                      <a:rPr lang="en-US" sz="66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6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660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𝛾𝜌</m:t>
                            </m:r>
                          </m:num>
                          <m:den>
                            <m:r>
                              <a:rPr lang="en-US" sz="6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𝑃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6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  <a:endParaRPr lang="bn-IN" sz="6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6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৩।</a:t>
                </a:r>
                <a:r>
                  <a:rPr lang="bn-IN" sz="6600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66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𝛾</m:t>
                    </m:r>
                  </m:oMath>
                </a14:m>
                <a:r>
                  <a:rPr lang="en-US" sz="6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6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bn-IN" sz="6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সাহায্যে রুদ্ধতাপীয় পরিবর্তনের সময় কোন গ্যাসের চাপ আয়তনের সম্পর্ক </a:t>
                </a:r>
                <a:r>
                  <a:rPr lang="bn-IN" sz="7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নির্ণয় </a:t>
                </a:r>
                <a:r>
                  <a:rPr lang="bn-IN" sz="72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করা যায়</a:t>
                </a:r>
                <a:r>
                  <a:rPr lang="bn-IN" sz="7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 যেমন- </a:t>
                </a:r>
                <a14:m>
                  <m:oMath xmlns:m="http://schemas.openxmlformats.org/officeDocument/2006/math">
                    <m:r>
                      <a:rPr lang="en-US" sz="72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  <m:sSup>
                      <m:sSupPr>
                        <m:ctrlPr>
                          <a:rPr lang="en-US" sz="72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p>
                        <m:r>
                          <a:rPr lang="en-US" sz="7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𝛾</m:t>
                        </m:r>
                      </m:sup>
                    </m:sSup>
                    <m:r>
                      <a:rPr lang="en-US" sz="72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 </m:t>
                    </m:r>
                  </m:oMath>
                </a14:m>
                <a:r>
                  <a:rPr lang="bn-IN" sz="7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ধ্রুবক।</a:t>
                </a:r>
                <a:endParaRPr lang="en-US" sz="8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3" y="2362198"/>
                <a:ext cx="8875187" cy="3581401"/>
              </a:xfrm>
              <a:prstGeom prst="rect">
                <a:avLst/>
              </a:prstGeom>
              <a:blipFill rotWithShape="1">
                <a:blip r:embed="rId3"/>
                <a:stretch>
                  <a:fillRect l="-2055" t="-4561" b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2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609600"/>
            <a:ext cx="2667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8813" y="2857500"/>
                <a:ext cx="7274987" cy="11811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 পারমাণবিক গ্যাসের জন্য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IN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এবং</m:t>
                        </m:r>
                        <m:r>
                          <a:rPr lang="bn-IN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𝒗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 মান হিসাব কর।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3" y="2857500"/>
                <a:ext cx="7274987" cy="1181100"/>
              </a:xfrm>
              <a:prstGeom prst="rect">
                <a:avLst/>
              </a:prstGeom>
              <a:blipFill rotWithShape="1">
                <a:blip r:embed="rId2"/>
                <a:stretch>
                  <a:fillRect l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1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088" y="228600"/>
            <a:ext cx="1752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262" y="1234440"/>
            <a:ext cx="4444537" cy="701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মোলার আপেক্ষিক তাপ  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48165" y="3810000"/>
            <a:ext cx="5141387" cy="784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আপেক্ষিক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 দুটি কেন? </a:t>
            </a:r>
            <a:endParaRPr lang="bn-IN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8165" y="2286000"/>
                <a:ext cx="6958475" cy="10668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২। কোন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বস্তুর আপেক্ষিক তাপ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2100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𝐽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𝑘𝑔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বলতে কী বুঝ?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65" y="2286000"/>
                <a:ext cx="6958475" cy="1066800"/>
              </a:xfrm>
              <a:prstGeom prst="rect">
                <a:avLst/>
              </a:prstGeom>
              <a:blipFill rotWithShape="1">
                <a:blip r:embed="rId2"/>
                <a:stretch>
                  <a:fillRect l="-2096" t="-5587" r="-175" b="-17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>
              <a:xfrm>
                <a:off x="432262" y="5029200"/>
                <a:ext cx="8559338" cy="762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bn-IN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আণবিক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গঠন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তুমি কীভাবে ব্যাখ্যা করবে? </a:t>
                </a:r>
                <a:endPara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2" y="5029200"/>
                <a:ext cx="8559338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1349" r="-1989"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7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uiExpand="1" build="p" animBg="1"/>
      <p:bldP spid="15" grpId="0" animBg="1"/>
      <p:bldP spid="11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2895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2400" y="2743200"/>
                <a:ext cx="8875187" cy="9906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কার্বন ডাই-অক্সাইড গ্যাসের </a:t>
                </a:r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জন্য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IN" sz="32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এবং</m:t>
                        </m:r>
                        <m:r>
                          <a:rPr lang="bn-IN" sz="32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𝒗</m:t>
                        </m:r>
                      </m:sub>
                    </m:sSub>
                    <m:r>
                      <a:rPr lang="en-US" sz="3200" b="1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 মান হিসাব কর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8875187" cy="9906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9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4734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IN" sz="7200" dirty="0">
              <a:ln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762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0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270768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2" y="3505200"/>
            <a:ext cx="2255519" cy="16668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1" y="3505200"/>
            <a:ext cx="2255519" cy="16668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92935"/>
            <a:ext cx="2374946" cy="2221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ubtitle 2"/>
              <p:cNvSpPr txBox="1">
                <a:spLocks/>
              </p:cNvSpPr>
              <p:nvPr/>
            </p:nvSpPr>
            <p:spPr>
              <a:xfrm>
                <a:off x="594360" y="5491356"/>
                <a:ext cx="7391400" cy="72656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সমপরিমাণ তাপে কী উপরের বস্তুগুলোর </a:t>
                </a:r>
                <a:r>
                  <a:rPr lang="en-US" sz="28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তাপমাত্রা</a:t>
                </a:r>
                <a:r>
                  <a:rPr lang="en-US" sz="280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বৃদ্ধি</a:t>
                </a:r>
                <a:r>
                  <a:rPr lang="bn-IN" sz="28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cs typeface="NikoshBAN" pitchFamily="2" charset="0"/>
                  </a:rPr>
                  <a:t>পাবে?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bn-IN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b="1" u="sng" dirty="0"/>
              </a:p>
            </p:txBody>
          </p:sp>
        </mc:Choice>
        <mc:Fallback xmlns="">
          <p:sp>
            <p:nvSpPr>
              <p:cNvPr id="4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" y="5491356"/>
                <a:ext cx="7391400" cy="726563"/>
              </a:xfrm>
              <a:prstGeom prst="rect">
                <a:avLst/>
              </a:prstGeom>
              <a:blipFill rotWithShape="1">
                <a:blip r:embed="rId4"/>
                <a:stretch>
                  <a:fillRect l="-1563" t="-7317" r="-2220" b="-1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62325"/>
            <a:ext cx="2255519" cy="166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701164"/>
            <a:ext cx="2196297" cy="17526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96388"/>
            <a:ext cx="1797013" cy="209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ubtitle 2"/>
              <p:cNvSpPr txBox="1">
                <a:spLocks/>
              </p:cNvSpPr>
              <p:nvPr/>
            </p:nvSpPr>
            <p:spPr>
              <a:xfrm>
                <a:off x="6934201" y="1220022"/>
                <a:ext cx="1143000" cy="3763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𝑘𝑔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পানি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1" y="1220022"/>
                <a:ext cx="1143000" cy="376366"/>
              </a:xfrm>
              <a:prstGeom prst="rect">
                <a:avLst/>
              </a:prstGeom>
              <a:blipFill rotWithShape="1">
                <a:blip r:embed="rId7"/>
                <a:stretch>
                  <a:fillRect t="-12903" b="-24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ubtitle 2"/>
              <p:cNvSpPr txBox="1">
                <a:spLocks/>
              </p:cNvSpPr>
              <p:nvPr/>
            </p:nvSpPr>
            <p:spPr>
              <a:xfrm>
                <a:off x="3801439" y="1353638"/>
                <a:ext cx="1500774" cy="3475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𝑘𝑔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তামা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439" y="1353638"/>
                <a:ext cx="1500774" cy="347526"/>
              </a:xfrm>
              <a:prstGeom prst="rect">
                <a:avLst/>
              </a:prstGeom>
              <a:blipFill rotWithShape="1">
                <a:blip r:embed="rId8"/>
                <a:stretch>
                  <a:fillRect t="-19298" b="-29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ubtitle 2"/>
              <p:cNvSpPr txBox="1">
                <a:spLocks/>
              </p:cNvSpPr>
              <p:nvPr/>
            </p:nvSpPr>
            <p:spPr>
              <a:xfrm>
                <a:off x="861060" y="1522393"/>
                <a:ext cx="1295400" cy="3575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𝑘𝑔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লোহা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1522393"/>
                <a:ext cx="1295400" cy="357542"/>
              </a:xfrm>
              <a:prstGeom prst="rect">
                <a:avLst/>
              </a:prstGeom>
              <a:blipFill rotWithShape="1">
                <a:blip r:embed="rId9"/>
                <a:stretch>
                  <a:fillRect t="-13793" b="-327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ubtitle 2"/>
              <p:cNvSpPr txBox="1">
                <a:spLocks/>
              </p:cNvSpPr>
              <p:nvPr/>
            </p:nvSpPr>
            <p:spPr>
              <a:xfrm rot="20529846">
                <a:off x="877975" y="2537186"/>
                <a:ext cx="1905000" cy="5367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chemeClr val="bg1"/>
                    </a:solidFill>
                    <a:cs typeface="NikoshBAN" pitchFamily="2" charset="0"/>
                  </a:rPr>
                  <a:t>তাপমাত্রার </a:t>
                </a:r>
                <a:r>
                  <a:rPr lang="en-US" sz="2000" b="1" dirty="0" err="1" smtClean="0">
                    <a:solidFill>
                      <a:schemeClr val="bg1"/>
                    </a:solidFill>
                    <a:cs typeface="NikoshBAN" pitchFamily="2" charset="0"/>
                  </a:rPr>
                  <a:t>বৃদ্ধি</a:t>
                </a:r>
                <a:r>
                  <a:rPr lang="en-US" sz="2000" b="1" dirty="0" smtClean="0">
                    <a:solidFill>
                      <a:schemeClr val="bg1"/>
                    </a:solidFill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𝑲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0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29846">
                <a:off x="877975" y="2537186"/>
                <a:ext cx="1905000" cy="536770"/>
              </a:xfrm>
              <a:prstGeom prst="rect">
                <a:avLst/>
              </a:prstGeom>
              <a:blipFill rotWithShape="1">
                <a:blip r:embed="rId10"/>
                <a:stretch>
                  <a:fillRect l="-3385" t="-2778" r="-1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ubtitle 2"/>
              <p:cNvSpPr txBox="1">
                <a:spLocks/>
              </p:cNvSpPr>
              <p:nvPr/>
            </p:nvSpPr>
            <p:spPr>
              <a:xfrm>
                <a:off x="3550920" y="2620761"/>
                <a:ext cx="1905000" cy="5367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তাপমাত্রার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বৃদ্ধি</a:t>
                </a:r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920" y="2620761"/>
                <a:ext cx="1905000" cy="536770"/>
              </a:xfrm>
              <a:prstGeom prst="rect">
                <a:avLst/>
              </a:prstGeom>
              <a:blipFill rotWithShape="1">
                <a:blip r:embed="rId11"/>
                <a:stretch>
                  <a:fillRect l="-3526" t="-6818" r="-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ubtitle 2"/>
              <p:cNvSpPr txBox="1">
                <a:spLocks/>
              </p:cNvSpPr>
              <p:nvPr/>
            </p:nvSpPr>
            <p:spPr>
              <a:xfrm>
                <a:off x="6553201" y="2083991"/>
                <a:ext cx="1905000" cy="5367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  <a:cs typeface="NikoshBAN" pitchFamily="2" charset="0"/>
                  </a:rPr>
                  <a:t>তাপমাত্রার </a:t>
                </a:r>
                <a:r>
                  <a:rPr lang="en-US" sz="2000" dirty="0" err="1" smtClean="0">
                    <a:solidFill>
                      <a:srgbClr val="FF0000"/>
                    </a:solidFill>
                    <a:cs typeface="NikoshBAN" pitchFamily="2" charset="0"/>
                  </a:rPr>
                  <a:t>বৃদ্ধি</a:t>
                </a:r>
                <a:r>
                  <a:rPr lang="en-US" sz="2000" dirty="0" smtClean="0">
                    <a:solidFill>
                      <a:srgbClr val="FF0000"/>
                    </a:solidFill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2083991"/>
                <a:ext cx="1905000" cy="536770"/>
              </a:xfrm>
              <a:prstGeom prst="rect">
                <a:avLst/>
              </a:prstGeom>
              <a:blipFill rotWithShape="1">
                <a:blip r:embed="rId12"/>
                <a:stretch>
                  <a:fillRect l="-3195" t="-6818" r="-3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ubtitle 2"/>
          <p:cNvSpPr txBox="1">
            <a:spLocks/>
          </p:cNvSpPr>
          <p:nvPr/>
        </p:nvSpPr>
        <p:spPr>
          <a:xfrm>
            <a:off x="1070488" y="5491356"/>
            <a:ext cx="5497953" cy="726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না, কারণ বস্তুগুলোর তাপধারণ ক্ষমতা ভিন্ন ভিন্ন। </a:t>
            </a:r>
            <a:endPara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ubtitle 2"/>
              <p:cNvSpPr txBox="1">
                <a:spLocks/>
              </p:cNvSpPr>
              <p:nvPr/>
            </p:nvSpPr>
            <p:spPr>
              <a:xfrm>
                <a:off x="563880" y="5486400"/>
                <a:ext cx="7970520" cy="72656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𝑘𝑔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ভরের কোন বস্তুর </a:t>
                </a:r>
                <a:r>
                  <a:rPr lang="en-US" sz="28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তাপমাত্রা</a:t>
                </a:r>
                <a:r>
                  <a:rPr lang="en-US" sz="280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বৃদ্ধি</a:t>
                </a:r>
                <a:r>
                  <a:rPr lang="bn-IN" sz="28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cs typeface="NikoshBAN" pitchFamily="2" charset="0"/>
                  </a:rPr>
                  <a:t>করতে যে তাপের প্রয়োজন সেই পরিমাণ তাপকে কী বলা হয়?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bn-IN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b="1" u="sng" dirty="0"/>
              </a:p>
            </p:txBody>
          </p:sp>
        </mc:Choice>
        <mc:Fallback xmlns="">
          <p:sp>
            <p:nvSpPr>
              <p:cNvPr id="47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5486400"/>
                <a:ext cx="7970520" cy="726563"/>
              </a:xfrm>
              <a:prstGeom prst="rect">
                <a:avLst/>
              </a:prstGeom>
              <a:blipFill rotWithShape="1">
                <a:blip r:embed="rId13"/>
                <a:stretch>
                  <a:fillRect l="-1220" t="-14634" b="-1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ubtitle 2"/>
          <p:cNvSpPr txBox="1">
            <a:spLocks/>
          </p:cNvSpPr>
          <p:nvPr/>
        </p:nvSpPr>
        <p:spPr>
          <a:xfrm>
            <a:off x="2987040" y="5486400"/>
            <a:ext cx="3032760" cy="726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বস্তুটির আপেক্ষিক তাপ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955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6" grpId="0" build="p"/>
      <p:bldP spid="38" grpId="0" build="p"/>
      <p:bldP spid="39" grpId="0" build="p"/>
      <p:bldP spid="40" grpId="0" build="p"/>
      <p:bldP spid="41" grpId="0" build="p"/>
      <p:bldP spid="42" grpId="0" build="p"/>
      <p:bldP spid="46" grpId="0" animBg="1"/>
      <p:bldP spid="4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20" y="3514725"/>
            <a:ext cx="2255519" cy="1666875"/>
          </a:xfrm>
          <a:prstGeom prst="rect">
            <a:avLst/>
          </a:prstGeom>
        </p:spPr>
      </p:pic>
      <p:sp>
        <p:nvSpPr>
          <p:cNvPr id="47" name="Subtitle 2"/>
          <p:cNvSpPr txBox="1">
            <a:spLocks/>
          </p:cNvSpPr>
          <p:nvPr/>
        </p:nvSpPr>
        <p:spPr>
          <a:xfrm>
            <a:off x="76200" y="5347335"/>
            <a:ext cx="8382000" cy="726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গ্যাসের ক্ষেত্রে ভরের পরিবর্তে পদার্থের পরিমাণ ব্যবহার করা সুবিধাজনক। </a:t>
            </a:r>
          </a:p>
          <a:p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t="28006" r="64368" b="35660"/>
          <a:stretch/>
        </p:blipFill>
        <p:spPr>
          <a:xfrm>
            <a:off x="2971800" y="1036557"/>
            <a:ext cx="3185160" cy="2554941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76200" y="5334000"/>
            <a:ext cx="8839200" cy="726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তাই গ্যাসের ক্ষেত্রে আপেক্ষিক তাপকে বলা হয় </a:t>
            </a:r>
          </a:p>
          <a:p>
            <a:endParaRPr lang="en-US" sz="2800" b="1" u="sng" dirty="0"/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5105400" y="5334002"/>
            <a:ext cx="3962400" cy="376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মোলার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আপেক্ষিক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ubtitle 2"/>
              <p:cNvSpPr txBox="1">
                <a:spLocks/>
              </p:cNvSpPr>
              <p:nvPr/>
            </p:nvSpPr>
            <p:spPr>
              <a:xfrm>
                <a:off x="4084320" y="2396795"/>
                <a:ext cx="1021080" cy="270205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𝑚𝑜𝑙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গ্যাস </a:t>
                </a:r>
                <a:endPara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0" y="2396795"/>
                <a:ext cx="1021080" cy="270205"/>
              </a:xfrm>
              <a:prstGeom prst="rect">
                <a:avLst/>
              </a:prstGeom>
              <a:blipFill rotWithShape="1">
                <a:blip r:embed="rId4"/>
                <a:stretch>
                  <a:fillRect t="-13333" b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ubtitle 2"/>
              <p:cNvSpPr txBox="1">
                <a:spLocks/>
              </p:cNvSpPr>
              <p:nvPr/>
            </p:nvSpPr>
            <p:spPr>
              <a:xfrm>
                <a:off x="3855720" y="2971800"/>
                <a:ext cx="1402080" cy="268385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  <a:cs typeface="NikoshBAN" pitchFamily="2" charset="0"/>
                  </a:rPr>
                  <a:t>তাপমাত্রার </a:t>
                </a:r>
                <a:r>
                  <a:rPr lang="en-US" sz="2000" dirty="0" err="1" smtClean="0">
                    <a:solidFill>
                      <a:srgbClr val="FF0000"/>
                    </a:solidFill>
                    <a:cs typeface="NikoshBAN" pitchFamily="2" charset="0"/>
                  </a:rPr>
                  <a:t>বৃদ্ধি</a:t>
                </a:r>
                <a:r>
                  <a:rPr lang="en-US" sz="2000" dirty="0" smtClean="0">
                    <a:solidFill>
                      <a:srgbClr val="FF0000"/>
                    </a:solidFill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720" y="2971800"/>
                <a:ext cx="1402080" cy="268385"/>
              </a:xfrm>
              <a:prstGeom prst="rect">
                <a:avLst/>
              </a:prstGeom>
              <a:blipFill rotWithShape="1">
                <a:blip r:embed="rId5"/>
                <a:stretch>
                  <a:fillRect l="-1304" t="-15909" b="-2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0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1" grpId="0" animBg="1"/>
      <p:bldP spid="26" grpId="0"/>
      <p:bldP spid="22" grpId="0" uiExpand="1" build="p" animBg="1"/>
      <p:bldP spid="2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667000"/>
            <a:ext cx="697895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মোলার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আপেক্ষিক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6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34985"/>
            <a:ext cx="42672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67007"/>
            <a:ext cx="4800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শিক্ষার্থীরা  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808982"/>
            <a:ext cx="7391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আপেক্ষিক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কী তা বলতে পারবে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4495800"/>
                <a:ext cx="6019800" cy="62882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32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32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bn-IN" sz="3200" b="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&gt;</m:t>
                        </m:r>
                        <m:r>
                          <a:rPr lang="en-US" sz="3200" b="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sub>
                    </m:sSub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কেন তা ব্যাখ্যা করতে পারবে,    </a:t>
                </a:r>
                <a:endParaRPr lang="en-US" sz="32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95800"/>
                <a:ext cx="6019800" cy="6288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0" y="5445502"/>
                <a:ext cx="5715000" cy="62882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sub>
                    </m:sSub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ও</m:t>
                    </m:r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sub>
                    </m:sSub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সম্পর্ক নির্ণয়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 পারবে।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45502"/>
                <a:ext cx="5715000" cy="6288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3590208"/>
                <a:ext cx="4876800" cy="6288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sub>
                    </m:sSub>
                    <m:r>
                      <a:rPr lang="bn-IN" sz="32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ও</m:t>
                    </m:r>
                    <m:r>
                      <a:rPr lang="bn-IN" sz="32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sub>
                    </m:sSub>
                    <m:r>
                      <a:rPr lang="en-US" sz="3200" b="0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কী তা বলতে পারবে</a:t>
                </a:r>
                <a:r>
                  <a:rPr lang="bn-IN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90208"/>
                <a:ext cx="4876800" cy="6288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50" y="3429000"/>
            <a:ext cx="2255519" cy="1666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9925"/>
            <a:ext cx="2255519" cy="1666875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1066800" y="1503045"/>
            <a:ext cx="2743200" cy="1905000"/>
          </a:xfrm>
          <a:prstGeom prst="cub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ubtitle 2"/>
              <p:cNvSpPr txBox="1">
                <a:spLocks/>
              </p:cNvSpPr>
              <p:nvPr/>
            </p:nvSpPr>
            <p:spPr>
              <a:xfrm>
                <a:off x="1737360" y="1606355"/>
                <a:ext cx="1432560" cy="5367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ভরের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বস্তু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60" y="1606355"/>
                <a:ext cx="1432560" cy="536770"/>
              </a:xfrm>
              <a:prstGeom prst="rect">
                <a:avLst/>
              </a:prstGeom>
              <a:blipFill rotWithShape="1">
                <a:blip r:embed="rId3"/>
                <a:stretch>
                  <a:fillRect t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2"/>
              <p:cNvSpPr txBox="1">
                <a:spLocks/>
              </p:cNvSpPr>
              <p:nvPr/>
            </p:nvSpPr>
            <p:spPr>
              <a:xfrm>
                <a:off x="1242059" y="2563028"/>
                <a:ext cx="1905000" cy="5367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তাপমাত্রার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বৃদ্ধি</a:t>
                </a:r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59" y="2563028"/>
                <a:ext cx="1905000" cy="536770"/>
              </a:xfrm>
              <a:prstGeom prst="rect">
                <a:avLst/>
              </a:prstGeom>
              <a:blipFill rotWithShape="1">
                <a:blip r:embed="rId4"/>
                <a:stretch>
                  <a:fillRect l="-3526" t="-6818" r="-2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2"/>
              <p:cNvSpPr txBox="1">
                <a:spLocks/>
              </p:cNvSpPr>
              <p:nvPr/>
            </p:nvSpPr>
            <p:spPr>
              <a:xfrm>
                <a:off x="2255520" y="3438525"/>
                <a:ext cx="952500" cy="392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তাপ</a:t>
                </a:r>
                <a:r>
                  <a:rPr lang="bn-IN" sz="2000" dirty="0" smtClean="0">
                    <a:solidFill>
                      <a:schemeClr val="tx1"/>
                    </a:solidFill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3438525"/>
                <a:ext cx="952500" cy="392538"/>
              </a:xfrm>
              <a:prstGeom prst="rect">
                <a:avLst/>
              </a:prstGeom>
              <a:blipFill rotWithShape="1">
                <a:blip r:embed="rId5"/>
                <a:stretch>
                  <a:fillRect l="-6410" t="-12500" r="-17949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ubtitle 2"/>
              <p:cNvSpPr txBox="1">
                <a:spLocks/>
              </p:cNvSpPr>
              <p:nvPr/>
            </p:nvSpPr>
            <p:spPr>
              <a:xfrm>
                <a:off x="76200" y="5181600"/>
                <a:ext cx="3886200" cy="1295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যদি</a:t>
                </a:r>
                <a:r>
                  <a:rPr lang="bn-IN" sz="200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m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ভরের</a:t>
                </a:r>
                <a:r>
                  <a: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তাপমাত্রা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বৃদ্ধি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IN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জন্য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তাপের প্রয়োজন হয় তাহলে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l"/>
                <a:r>
                  <a:rPr lang="bn-IN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আপেক্ষিক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bn-IN" sz="2000" b="1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000" b="1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81600"/>
                <a:ext cx="3886200" cy="1295400"/>
              </a:xfrm>
              <a:prstGeom prst="rect">
                <a:avLst/>
              </a:prstGeom>
              <a:blipFill rotWithShape="1">
                <a:blip r:embed="rId6"/>
                <a:stretch>
                  <a:fillRect l="-1404" r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ubtitle 2"/>
              <p:cNvSpPr txBox="1">
                <a:spLocks/>
              </p:cNvSpPr>
              <p:nvPr/>
            </p:nvSpPr>
            <p:spPr>
              <a:xfrm>
                <a:off x="1447800" y="5829300"/>
                <a:ext cx="13716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cs typeface="NikoshBAN" pitchFamily="2" charset="0"/>
                        </a:rPr>
                        <m:t>𝑺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∆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𝑸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NikoshBAN" pitchFamily="2" charset="0"/>
                            </a:rPr>
                            <m:t>𝒎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∆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b="1" u="sng" dirty="0"/>
              </a:p>
            </p:txBody>
          </p:sp>
        </mc:Choice>
        <mc:Fallback xmlns="">
          <p:sp>
            <p:nvSpPr>
              <p:cNvPr id="2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29300"/>
                <a:ext cx="1371600" cy="533400"/>
              </a:xfrm>
              <a:prstGeom prst="rect">
                <a:avLst/>
              </a:prstGeom>
              <a:blipFill rotWithShape="1">
                <a:blip r:embed="rId7"/>
                <a:stretch>
                  <a:fillRect r="-2667" b="-1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11657" r="46994" b="35007"/>
          <a:stretch/>
        </p:blipFill>
        <p:spPr>
          <a:xfrm>
            <a:off x="5334000" y="685800"/>
            <a:ext cx="2286000" cy="2926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ubtitle 2"/>
              <p:cNvSpPr txBox="1">
                <a:spLocks/>
              </p:cNvSpPr>
              <p:nvPr/>
            </p:nvSpPr>
            <p:spPr>
              <a:xfrm>
                <a:off x="5894722" y="2014168"/>
                <a:ext cx="1313615" cy="4995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𝒏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গ্যাস </a:t>
                </a:r>
                <a:endPara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722" y="2014168"/>
                <a:ext cx="1313615" cy="499510"/>
              </a:xfrm>
              <a:prstGeom prst="rect">
                <a:avLst/>
              </a:prstGeom>
              <a:blipFill rotWithShape="1">
                <a:blip r:embed="rId9"/>
                <a:stretch>
                  <a:fillRect t="-4878" r="-7442" b="-2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ubtitle 2"/>
              <p:cNvSpPr txBox="1">
                <a:spLocks/>
              </p:cNvSpPr>
              <p:nvPr/>
            </p:nvSpPr>
            <p:spPr>
              <a:xfrm>
                <a:off x="4800601" y="5105400"/>
                <a:ext cx="3657599" cy="15621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যদি</a:t>
                </a:r>
                <a:r>
                  <a:rPr lang="bn-IN" sz="200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𝒏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তাপমাত্রা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বৃদ্ধি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IN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জন্য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তাপের প্রয়োজন হয় তাহলে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000" b="1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মোলার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আপেক্ষিক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bn-IN" sz="2000" b="1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000" b="1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b="1" u="sng" dirty="0"/>
              </a:p>
            </p:txBody>
          </p:sp>
        </mc:Choice>
        <mc:Fallback xmlns="">
          <p:sp>
            <p:nvSpPr>
              <p:cNvPr id="30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1" y="5105400"/>
                <a:ext cx="3657599" cy="1562100"/>
              </a:xfrm>
              <a:prstGeom prst="rect">
                <a:avLst/>
              </a:prstGeom>
              <a:blipFill rotWithShape="1">
                <a:blip r:embed="rId10"/>
                <a:stretch>
                  <a:fillRect l="-1490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ubtitle 2"/>
              <p:cNvSpPr txBox="1">
                <a:spLocks/>
              </p:cNvSpPr>
              <p:nvPr/>
            </p:nvSpPr>
            <p:spPr>
              <a:xfrm>
                <a:off x="6720840" y="5715309"/>
                <a:ext cx="1403568" cy="534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70C0"/>
                          </a:solidFill>
                          <a:latin typeface="Cambria Math"/>
                          <a:cs typeface="NikoshBAN" pitchFamily="2" charset="0"/>
                        </a:rPr>
                        <m:t>𝐂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∆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𝑸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∆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b="1" u="sng" dirty="0"/>
              </a:p>
            </p:txBody>
          </p:sp>
        </mc:Choice>
        <mc:Fallback xmlns="">
          <p:sp>
            <p:nvSpPr>
              <p:cNvPr id="3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40" y="5715309"/>
                <a:ext cx="1403568" cy="534996"/>
              </a:xfrm>
              <a:prstGeom prst="rect">
                <a:avLst/>
              </a:prstGeom>
              <a:blipFill rotWithShape="1">
                <a:blip r:embed="rId11"/>
                <a:stretch>
                  <a:fillRect b="-1149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ubtitle 2"/>
              <p:cNvSpPr txBox="1">
                <a:spLocks/>
              </p:cNvSpPr>
              <p:nvPr/>
            </p:nvSpPr>
            <p:spPr>
              <a:xfrm>
                <a:off x="5553310" y="2610653"/>
                <a:ext cx="1905000" cy="5367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তাপমাত্রার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বৃদ্ধি</a:t>
                </a:r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310" y="2610653"/>
                <a:ext cx="1905000" cy="536770"/>
              </a:xfrm>
              <a:prstGeom prst="rect">
                <a:avLst/>
              </a:prstGeom>
              <a:blipFill rotWithShape="1">
                <a:blip r:embed="rId12"/>
                <a:stretch>
                  <a:fillRect l="-3526" t="-6818" r="-2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ubtitle 2"/>
              <p:cNvSpPr txBox="1">
                <a:spLocks/>
              </p:cNvSpPr>
              <p:nvPr/>
            </p:nvSpPr>
            <p:spPr>
              <a:xfrm>
                <a:off x="6452470" y="3581400"/>
                <a:ext cx="952500" cy="392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cs typeface="NikoshBAN" pitchFamily="2" charset="0"/>
                  </a:rPr>
                  <a:t>তাপ</a:t>
                </a:r>
                <a:r>
                  <a:rPr lang="bn-IN" sz="2000" dirty="0" smtClean="0">
                    <a:solidFill>
                      <a:schemeClr val="tx1"/>
                    </a:solidFill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70" y="3581400"/>
                <a:ext cx="952500" cy="392538"/>
              </a:xfrm>
              <a:prstGeom prst="rect">
                <a:avLst/>
              </a:prstGeom>
              <a:blipFill rotWithShape="1">
                <a:blip r:embed="rId13"/>
                <a:stretch>
                  <a:fillRect l="-6369" t="-12500" r="-17834" b="-234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9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build="p"/>
      <p:bldP spid="16" grpId="0" build="p"/>
      <p:bldP spid="17" grpId="0" build="p"/>
      <p:bldP spid="24" grpId="0" uiExpand="1" build="p" animBg="1"/>
      <p:bldP spid="25" grpId="0" build="p"/>
      <p:bldP spid="29" grpId="0" build="p"/>
      <p:bldP spid="30" grpId="0" uiExpand="1" build="p" animBg="1"/>
      <p:bldP spid="31" grpId="0" build="p"/>
      <p:bldP spid="32" grpId="0" build="p"/>
      <p:bldP spid="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1100" y="838200"/>
            <a:ext cx="2895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00"/>
            <a:ext cx="86868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আপেক্ষিক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আপেক্ষিক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বলতে কী বুঝ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 txBox="1">
                <a:spLocks/>
              </p:cNvSpPr>
              <p:nvPr/>
            </p:nvSpPr>
            <p:spPr>
              <a:xfrm>
                <a:off x="213360" y="1447800"/>
                <a:ext cx="8610600" cy="39624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dirty="0" smtClean="0">
                    <a:solidFill>
                      <a:schemeClr val="accent5">
                        <a:lumMod val="75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কঠিন এবং তরল পদার্থের </a:t>
                </a:r>
                <a:r>
                  <a:rPr lang="bn-IN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আপেক্ষিক তাপ </a:t>
                </a:r>
                <a:r>
                  <a:rPr lang="bn-IN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এক প্রকারের হলেও </a:t>
                </a:r>
                <a:r>
                  <a:rPr lang="bn-IN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গ্যাসের আপেক্ষিক </a:t>
                </a:r>
                <a:r>
                  <a:rPr lang="bn-IN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তাপ দুই </a:t>
                </a:r>
                <a:r>
                  <a:rPr lang="bn-IN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প্রকারের </a:t>
                </a:r>
                <a:r>
                  <a:rPr lang="bn-IN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কারণ </a:t>
                </a:r>
                <a:r>
                  <a:rPr lang="bn-IN" dirty="0" smtClean="0">
                    <a:solidFill>
                      <a:schemeClr val="accent5">
                        <a:lumMod val="75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তাপমাত্রা বৃদ্ধির সাথে সাথে গ্যাসের চাপ ও আয়তন উভয়ই পরিবর্তিত হয়। </a:t>
                </a:r>
                <a:r>
                  <a:rPr lang="en-US" dirty="0" err="1" smtClean="0">
                    <a:solidFill>
                      <a:schemeClr val="accent5">
                        <a:lumMod val="75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তাই</a:t>
                </a:r>
                <a:r>
                  <a:rPr lang="bn-IN" dirty="0" smtClean="0">
                    <a:solidFill>
                      <a:schemeClr val="accent5">
                        <a:lumMod val="75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,</a:t>
                </a:r>
              </a:p>
              <a:p>
                <a:pPr algn="l"/>
                <a:r>
                  <a:rPr lang="bn-IN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১/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স্থির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চাপে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bn-IN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গ্যাসের মোলার আপেক্ষিক </a:t>
                </a:r>
                <a:r>
                  <a:rPr lang="bn-IN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তাপ,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;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</a:p>
              <a:p>
                <a:pPr algn="l"/>
                <a:r>
                  <a:rPr lang="bn-IN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২/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স্থির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bn-IN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আয়তনে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bn-IN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গ্যাসের মোলার আপেক্ষিক </a:t>
                </a:r>
                <a:r>
                  <a:rPr lang="bn-IN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তাপ,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𝑇</m:t>
                        </m:r>
                      </m:den>
                    </m:f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।</m:t>
                    </m:r>
                  </m:oMath>
                </a14:m>
                <a:r>
                  <a:rPr lang="bn-IN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endParaRPr lang="en-US" b="1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en-US" b="1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" y="1447800"/>
                <a:ext cx="8610600" cy="3962400"/>
              </a:xfrm>
              <a:prstGeom prst="rect">
                <a:avLst/>
              </a:prstGeom>
              <a:blipFill rotWithShape="1">
                <a:blip r:embed="rId2"/>
                <a:stretch>
                  <a:fillRect l="-1623" t="-1682" b="-1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0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</TotalTime>
  <Words>1089</Words>
  <Application>Microsoft Office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Md.alkas mia</dc:creator>
  <cp:lastModifiedBy>Windows User</cp:lastModifiedBy>
  <cp:revision>360</cp:revision>
  <dcterms:created xsi:type="dcterms:W3CDTF">2006-08-16T00:00:00Z</dcterms:created>
  <dcterms:modified xsi:type="dcterms:W3CDTF">2021-01-15T02:29:16Z</dcterms:modified>
</cp:coreProperties>
</file>