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296" r:id="rId3"/>
    <p:sldId id="299" r:id="rId4"/>
    <p:sldId id="298" r:id="rId5"/>
    <p:sldId id="282" r:id="rId6"/>
    <p:sldId id="283" r:id="rId7"/>
    <p:sldId id="284" r:id="rId8"/>
    <p:sldId id="285" r:id="rId9"/>
    <p:sldId id="265" r:id="rId10"/>
    <p:sldId id="291" r:id="rId11"/>
    <p:sldId id="269" r:id="rId12"/>
    <p:sldId id="293" r:id="rId13"/>
    <p:sldId id="273" r:id="rId14"/>
    <p:sldId id="29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3D2BF-6E8C-4B70-8198-C6168943A3BB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2A779-0DB7-4C7A-AD86-208082463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DEA7917-53B4-4F91-B8F3-90E0C3A1CF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101C71C-0890-42B3-AE5F-D635150DA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6020756-666F-4A68-95BF-C6F2986B1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43C8D-ECCC-4E32-A3A6-065F103E1A05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CF33566-3B0E-4962-8D8A-FFB0C58977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DC29CDB-D23E-4C10-B7EC-B3E5EEBA3B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4AED3FB-7BF5-4C73-BC2F-76352B23B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B0A4C9-7CEB-4C25-AA50-EB7C61F849DF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CA971-F04F-4BD8-ADD0-F02AFF0E8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C9002-236F-4BA1-BFE1-E38DE1936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374F-6547-48A3-BE42-6BBC5D35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D5B0-8C8C-4F7C-8435-92FD64E7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193C7-C57D-46DD-B205-A0192EFA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0C2DE-9BDB-4568-A606-B4BBBE81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9C256-CD02-4092-A7E3-5ADCAE3FB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E1071-1004-435E-901B-FEFF42C6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E331-7791-45A6-ACAD-C6E5130A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76A21-483F-4D80-917E-9FE92EEE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97849A-03A0-4289-ADEB-786AB0A0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F7356-F772-45BF-8453-49F044F0D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3C4F-0105-427F-BA47-40F69488E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83B92-663C-4362-AC6D-EEBB85C8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C5484-C1CC-4EFD-90FE-8BECD448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1337-3DCE-4DB5-A6CE-105BC540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EC64-10A8-48E9-9E66-1F04E6ADDC78}" type="datetimeFigureOut">
              <a:rPr lang="en-US"/>
              <a:pPr>
                <a:defRPr/>
              </a:pPr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3C0A-3F49-4B26-9896-02DFA82F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688" y="6454775"/>
            <a:ext cx="7097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80494-1328-4588-AD19-C088393B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DC0F-F0EB-4937-A046-E4DDD7254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7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8DAB6-64FF-468B-93E6-A97897C1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69E19-97C9-4555-BE64-65EEBB293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3C2A-AC6E-4B1B-9D63-2AAB6F7B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CB4E0-52EF-4885-B879-1FBBCD51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D93D-CEBE-4838-AA23-C01EDC5A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B3207-1EC2-4D8B-B15A-E5044E11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EEE0B-452E-4D6A-88D8-E071B9131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2DB4C-DF63-466E-8A5E-399C6FDC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BD7B7-7125-4619-9FD6-25935AA5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094B4-CEF7-4E8B-96A5-4E00D934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A6D1-E1D2-4875-ADAC-04292908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D7E1-C3B9-4F6C-A665-FDB087AE9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93965-0903-4EED-A678-F40EADF4C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7397D-023C-4A8F-A8D6-803DAA97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23B3E-BC5D-424C-B9A1-014405CC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D23D7-17D8-46C0-8710-E4FD0D9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DA48-5F0A-4AB3-B21C-92CB5C9D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154E9-1F18-4423-99EB-9B39CBE1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5FDBB-2210-449A-8120-B096CB0E5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1EBCA-E83D-4B2D-A47C-ACA37019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5D756-DF90-4E51-A073-BB5F667AD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4737A-6487-43DD-A1A2-EA6188EA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29D73-1C02-44F3-A114-E0CEE534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2B63E-BFB2-4F8C-A736-EF539F35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01E0-0B69-4AF4-B96D-0388DAB8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71C8D-609A-4FC6-9E47-3700D9D2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006A9-4904-4315-8968-EB60B44E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02487-DDFD-4AAF-96E0-819E14C1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D8BAF9-8108-4904-9D6C-AAD064DE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F5224-2207-4245-89C0-B4BA54CD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EB61-85B7-44E8-B1B4-F05FCD65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9AC1-5568-40E1-A213-1ADB8695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B321-D9FA-4302-83E2-494DCDDB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2AA6A-32FC-47E6-969C-3F25E9AA5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684F7-C128-48D0-810C-9C9FDD37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8FA3C-6618-4B60-885C-6F5FA334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56D36-8C82-4BB3-998F-06301BB9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E395-7128-4AB3-AE47-ADCABC6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409D8-5CA1-4289-BDCE-54694C9E1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211AE-09F1-4D8F-AE4C-487807B98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40419-7F61-49A6-8E5D-06612D8D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4563B-BDEA-4688-B3E0-6E1164ED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82ED2-A6C4-41DB-87F4-654A91A9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E45BA-D14F-44EF-AEA3-12DCA321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5C18B-A691-4181-B0B7-3637A334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5A7CA-C6DC-48A1-9E34-086C66670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C11C-170F-4E50-AD77-EDE501C42AF7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547E-558A-47FB-9066-DEE361D20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28CEC-7D31-4021-915A-5414A63C1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356A-0DD0-4D6E-9BD0-1F726651D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1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0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46.png"/><Relationship Id="rId5" Type="http://schemas.openxmlformats.org/officeDocument/2006/relationships/image" Target="../media/image15.png"/><Relationship Id="rId10" Type="http://schemas.openxmlformats.org/officeDocument/2006/relationships/image" Target="../media/image45.png"/><Relationship Id="rId4" Type="http://schemas.openxmlformats.org/officeDocument/2006/relationships/image" Target="../media/image14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8.jpeg"/><Relationship Id="rId7" Type="http://schemas.openxmlformats.org/officeDocument/2006/relationships/image" Target="../media/image1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52.png"/><Relationship Id="rId5" Type="http://schemas.openxmlformats.org/officeDocument/2006/relationships/image" Target="../media/image1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1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F5353DA7-3190-4FC3-969C-E9E6D92E8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492370"/>
            <a:ext cx="11605845" cy="584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B40C0A-16F8-40EB-BEA4-795A8937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8" y="1335088"/>
            <a:ext cx="4406900" cy="497205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spc="2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বাইনারি ভগ্নাংশকে দশমিক ভগ্নাংশে রুপান্তর করতে হলে-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সেই সংখ্যাটির </a:t>
            </a:r>
            <a:r>
              <a:rPr lang="en-US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MSB 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27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বাম দিক থেকে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শুরু করে </a:t>
            </a:r>
            <a:r>
              <a:rPr lang="en-US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LSB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bn-BD" sz="27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ডান দিক পর্যন্ত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endParaRPr lang="en-US" sz="2700" spc="-15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700" spc="-1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	Base</a:t>
            </a:r>
            <a:r>
              <a:rPr lang="en-US" sz="27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- n</a:t>
            </a:r>
            <a:r>
              <a:rPr lang="en-US" sz="2700" spc="-15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700" spc="-1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7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- n </a:t>
            </a:r>
            <a:r>
              <a:rPr lang="bn-BD" sz="27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spc="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</a:t>
            </a:r>
            <a:r>
              <a:rPr lang="bn-BD" sz="2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বাইনারি ভগ্নাংশ</a:t>
            </a:r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</a:t>
            </a:r>
            <a:r>
              <a:rPr lang="bn-BD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মান।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54FD1579-6EAB-4EDE-9B49-10C0FABDB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314" y="2343770"/>
            <a:ext cx="260554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1         1         0         1</a:t>
            </a: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61ADC8CB-06DE-492C-8669-D15204B7F08A}"/>
              </a:ext>
            </a:extLst>
          </p:cNvPr>
          <p:cNvSpPr>
            <a:spLocks/>
          </p:cNvSpPr>
          <p:nvPr/>
        </p:nvSpPr>
        <p:spPr bwMode="auto">
          <a:xfrm>
            <a:off x="9078913" y="2906713"/>
            <a:ext cx="182562" cy="136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788581E8-FD30-429F-8D67-ECC15F3C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9646" y="2802105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- 4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9A3FA2DF-2438-4AC8-ACB1-8CE6D017AF27}"/>
              </a:ext>
            </a:extLst>
          </p:cNvPr>
          <p:cNvSpPr>
            <a:spLocks/>
          </p:cNvSpPr>
          <p:nvPr/>
        </p:nvSpPr>
        <p:spPr bwMode="auto">
          <a:xfrm>
            <a:off x="8362950" y="2906713"/>
            <a:ext cx="898525" cy="73025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32932AEE-8B0F-4397-99EB-74A92D01F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016" y="3413197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2FF83EBE-4999-4714-8443-C6EED3C2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708" y="4053277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C42EA9D6-C528-4C3D-B145-20667B56293C}"/>
              </a:ext>
            </a:extLst>
          </p:cNvPr>
          <p:cNvSpPr>
            <a:spLocks/>
          </p:cNvSpPr>
          <p:nvPr/>
        </p:nvSpPr>
        <p:spPr bwMode="auto">
          <a:xfrm>
            <a:off x="7678738" y="2906713"/>
            <a:ext cx="1582737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5A7A2550-B955-477B-9815-C0293088150B}"/>
              </a:ext>
            </a:extLst>
          </p:cNvPr>
          <p:cNvSpPr>
            <a:spLocks/>
          </p:cNvSpPr>
          <p:nvPr/>
        </p:nvSpPr>
        <p:spPr bwMode="auto">
          <a:xfrm>
            <a:off x="7013575" y="2906713"/>
            <a:ext cx="2247900" cy="2011362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7E0B8085-1A0D-4DCA-A4E2-3F6122F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216" y="4693357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- 1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BD516293-DB27-4989-94A6-4933142F8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6538" y="5214938"/>
            <a:ext cx="2286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27C72979-19FC-4427-97F7-03774B083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158" y="5222321"/>
            <a:ext cx="85168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. 8125</a:t>
            </a: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EF22C482-F5E8-4DC6-A25D-4032C0DCE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2100263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Line 33">
            <a:extLst>
              <a:ext uri="{FF2B5EF4-FFF2-40B4-BE49-F238E27FC236}">
                <a16:creationId xmlns:a16="http://schemas.microsoft.com/office/drawing/2014/main" id="{BD77B1DA-C89E-43C5-A50E-FD3F4E1B01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8738" y="2106613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B2D6D4D3-F873-4872-B4B8-8FFCB73ED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2950" y="2109788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49D9FAE2-256E-4021-83F0-303CA387F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5738" y="2116138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E1E08E57-9D90-47C1-864A-D6F5CCAF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916" y="1777179"/>
            <a:ext cx="44296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-2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D67A0481-6D37-4FB0-8E5C-05391DC6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427" y="1784488"/>
            <a:ext cx="41622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-1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D43C2FF3-5D3A-47DD-AE4E-2F7AC497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58" y="1804215"/>
            <a:ext cx="47849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-4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650EA84F-7D05-4E92-A750-70AC96469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164" y="1796776"/>
            <a:ext cx="41809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F5C950-B03F-4335-9D11-5DAB47FD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630488"/>
            <a:ext cx="360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4998B03-4E71-43B3-950A-ACDE3D09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832850" y="2655888"/>
            <a:ext cx="419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A9D78C-DCB4-484F-8D9E-EC4A6546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817688"/>
            <a:ext cx="6191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E121D13-403E-4663-9437-1B414405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787525"/>
            <a:ext cx="6048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3587E12-8C44-4EB2-9C94-63B80EB95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822450"/>
            <a:ext cx="619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>
            <a:extLst>
              <a:ext uri="{FF2B5EF4-FFF2-40B4-BE49-F238E27FC236}">
                <a16:creationId xmlns:a16="http://schemas.microsoft.com/office/drawing/2014/main" id="{967EEDCF-56C9-479A-BD14-73F9BC86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1776413"/>
            <a:ext cx="60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EF35D60-7031-4335-80DA-D482FDF313B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13416" y="2619070"/>
            <a:ext cx="1077093" cy="670568"/>
          </a:xfrm>
          <a:prstGeom prst="rect">
            <a:avLst/>
          </a:prstGeom>
          <a:blipFill rotWithShape="0">
            <a:blip r:embed="rId8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52266F1-9B76-4151-8F05-0F8D82998CA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79800" y="3249420"/>
            <a:ext cx="1083278" cy="670633"/>
          </a:xfrm>
          <a:prstGeom prst="rect">
            <a:avLst/>
          </a:prstGeom>
          <a:blipFill rotWithShape="0">
            <a:blip r:embed="rId9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28527C-CDDB-4902-A5F3-7E3762B87AC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59408" y="3882556"/>
            <a:ext cx="1074643" cy="668516"/>
          </a:xfrm>
          <a:prstGeom prst="rect">
            <a:avLst/>
          </a:prstGeom>
          <a:blipFill rotWithShape="0">
            <a:blip r:embed="rId10"/>
            <a:stretch>
              <a:fillRect b="-454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657F87-3CB5-4ACD-9250-28CAE78BFA1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26612" y="4532320"/>
            <a:ext cx="1139132" cy="668516"/>
          </a:xfrm>
          <a:prstGeom prst="rect">
            <a:avLst/>
          </a:prstGeom>
          <a:blipFill rotWithShape="0">
            <a:blip r:embed="rId11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D1B142E8-AFD2-4049-B9D9-E4E57B42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10937875" y="4057650"/>
            <a:ext cx="5889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54DD513-8478-40C2-8202-7653DC03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8" y="3392488"/>
            <a:ext cx="596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7C950D83-671E-41B6-A89C-F307D3D3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5" y="2730500"/>
            <a:ext cx="60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8BA3AC2-8154-4669-AF6E-590FB49F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10961688" y="4657725"/>
            <a:ext cx="5969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854F7927-C7EB-476C-8AB2-A1CB33501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462088"/>
            <a:ext cx="451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E8931D6-4C26-4925-B03D-49C449A31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899150"/>
            <a:ext cx="4108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D6245CE-A7F3-4318-9035-F44801A3F767}"/>
              </a:ext>
            </a:extLst>
          </p:cNvPr>
          <p:cNvSpPr txBox="1"/>
          <p:nvPr/>
        </p:nvSpPr>
        <p:spPr>
          <a:xfrm>
            <a:off x="2778125" y="109538"/>
            <a:ext cx="64833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29FD3B-1575-4266-B3F7-C6006EB3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493838"/>
            <a:ext cx="4914900" cy="4214812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সংখ্যাটির </a:t>
            </a:r>
            <a:r>
              <a:rPr lang="en-US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MSD (Most Significant Digit) </a:t>
            </a: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থেকে শুরু করে </a:t>
            </a:r>
            <a:r>
              <a:rPr lang="en-US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LSD(List Significant Digit)</a:t>
            </a: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পর্যন্ত </a:t>
            </a:r>
            <a:r>
              <a:rPr lang="bn-BD" sz="2600" spc="-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r>
              <a:rPr lang="en-US" sz="2600" spc="-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Base</a:t>
            </a:r>
            <a:r>
              <a:rPr lang="en-US" sz="2600" spc="-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</a:t>
            </a:r>
            <a:r>
              <a:rPr lang="en-US" sz="2600" spc="-5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600" spc="-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2600" spc="-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 </a:t>
            </a:r>
            <a:r>
              <a:rPr lang="bn-BD" sz="2600" spc="-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 </a:t>
            </a:r>
            <a:r>
              <a:rPr lang="bn-BD" sz="2600" spc="-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(বাইনারি থেকে দশমিকে রুপান্তরের ম</a:t>
            </a:r>
            <a:r>
              <a:rPr lang="en-US" sz="2600" spc="-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2600" spc="-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 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অ</a:t>
            </a:r>
            <a:r>
              <a:rPr lang="en-US" sz="2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ক্টা</a:t>
            </a:r>
            <a:r>
              <a:rPr lang="bn-BD" sz="2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 (</a:t>
            </a:r>
            <a:r>
              <a:rPr lang="bn-BD" sz="2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bn-BD" sz="2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দশমিক মান।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83E330C0-9094-4C97-8018-11E1151D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008" y="2304107"/>
            <a:ext cx="260554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7         0         2         5</a:t>
            </a: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5463E19-C748-4DA9-B92A-401A604F5B93}"/>
              </a:ext>
            </a:extLst>
          </p:cNvPr>
          <p:cNvSpPr>
            <a:spLocks/>
          </p:cNvSpPr>
          <p:nvPr/>
        </p:nvSpPr>
        <p:spPr bwMode="auto">
          <a:xfrm>
            <a:off x="8308975" y="2867025"/>
            <a:ext cx="182563" cy="136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8F5BAA42-FDFB-4866-81CA-6796840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638" y="2762442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C0798F92-E0BE-45FA-B127-CABAB1EF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632" y="2762442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5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     5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E72DD898-2063-40F2-B7DF-2F8F68C29504}"/>
              </a:ext>
            </a:extLst>
          </p:cNvPr>
          <p:cNvSpPr>
            <a:spLocks/>
          </p:cNvSpPr>
          <p:nvPr/>
        </p:nvSpPr>
        <p:spPr bwMode="auto">
          <a:xfrm>
            <a:off x="7573963" y="2867025"/>
            <a:ext cx="914400" cy="517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801D2EAB-D932-4DB7-BB7E-9CA55A491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494" y="3172470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32195DFB-3DF1-4491-9980-30635A53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488" y="3172470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   16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6D9A6D98-F177-4E97-AF52-57EBDD584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644" y="3615156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BD691149-0A07-4998-A0B2-F2B166F3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638" y="3615156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64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  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53C6F464-DE54-4583-B590-C41C4A488718}"/>
              </a:ext>
            </a:extLst>
          </p:cNvPr>
          <p:cNvSpPr>
            <a:spLocks/>
          </p:cNvSpPr>
          <p:nvPr/>
        </p:nvSpPr>
        <p:spPr bwMode="auto">
          <a:xfrm>
            <a:off x="6889750" y="2867025"/>
            <a:ext cx="1608138" cy="99218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7D486CC7-1063-4491-AB14-36DB115511DD}"/>
              </a:ext>
            </a:extLst>
          </p:cNvPr>
          <p:cNvSpPr>
            <a:spLocks/>
          </p:cNvSpPr>
          <p:nvPr/>
        </p:nvSpPr>
        <p:spPr bwMode="auto">
          <a:xfrm>
            <a:off x="6224588" y="2867025"/>
            <a:ext cx="2276475" cy="144938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65258144-0F16-4BC9-A0D3-8A590FD4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52" y="4090500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7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B5D288C6-6107-4BA7-A146-51C3CEF96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563" y="4543425"/>
            <a:ext cx="210343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D7875A42-E04D-4CDD-AEB1-9D3EC63CA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0638" y="4515939"/>
            <a:ext cx="72736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3605</a:t>
            </a: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9214FF86-D3DE-4A48-BF24-276E9D2AC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6013" y="2060575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Line 33">
            <a:extLst>
              <a:ext uri="{FF2B5EF4-FFF2-40B4-BE49-F238E27FC236}">
                <a16:creationId xmlns:a16="http://schemas.microsoft.com/office/drawing/2014/main" id="{FAB4FB33-67AB-4960-9288-8113DF7C9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9750" y="2066925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E1227E0E-7DE2-4B2E-9AE6-A69881A218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3963" y="2070100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4A060644-120D-4A84-BF29-F1C7C26530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6750" y="2076450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A2BEF1AF-D915-42C1-AC4F-012BCA10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610" y="1737516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2C1896A7-387B-45EB-8BF0-55D220A9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121" y="1744825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</a:t>
            </a: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A3389E35-DF3E-405B-87AB-720CC46A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816100"/>
            <a:ext cx="501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57D83262-6768-48F1-B929-C3D56476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785938"/>
            <a:ext cx="48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9">
            <a:extLst>
              <a:ext uri="{FF2B5EF4-FFF2-40B4-BE49-F238E27FC236}">
                <a16:creationId xmlns:a16="http://schemas.microsoft.com/office/drawing/2014/main" id="{DCD0B06D-51FE-4DCF-8BFD-6388ADB2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452" y="1764552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980AA441-9F6A-455F-B2A5-8E6DEAB7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589" y="1757113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535CBEB1-C915-42A1-8052-CC441F98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843088"/>
            <a:ext cx="501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13AD2D70-75D7-4946-90EB-C38C3558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812925"/>
            <a:ext cx="48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BF8D1E-9A98-44AF-B29C-497D939B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4113213"/>
            <a:ext cx="1281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9">
            <a:extLst>
              <a:ext uri="{FF2B5EF4-FFF2-40B4-BE49-F238E27FC236}">
                <a16:creationId xmlns:a16="http://schemas.microsoft.com/office/drawing/2014/main" id="{E5415CDB-BC50-450F-8D11-85D4144A9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758825"/>
            <a:ext cx="4616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1">
            <a:extLst>
              <a:ext uri="{FF2B5EF4-FFF2-40B4-BE49-F238E27FC236}">
                <a16:creationId xmlns:a16="http://schemas.microsoft.com/office/drawing/2014/main" id="{6E10BA74-9773-40A7-8431-19ECDAAE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5343525"/>
            <a:ext cx="4151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434B4E2-974B-46DA-BAEA-E58CCE64AFB6}"/>
              </a:ext>
            </a:extLst>
          </p:cNvPr>
          <p:cNvSpPr txBox="1"/>
          <p:nvPr/>
        </p:nvSpPr>
        <p:spPr>
          <a:xfrm>
            <a:off x="334963" y="219075"/>
            <a:ext cx="56562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77FA56-DD5F-420C-972E-42D18FE75D0B}"/>
              </a:ext>
            </a:extLst>
          </p:cNvPr>
          <p:cNvSpPr txBox="1"/>
          <p:nvPr/>
        </p:nvSpPr>
        <p:spPr>
          <a:xfrm>
            <a:off x="6718300" y="1273175"/>
            <a:ext cx="2847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সংখাটিতে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মোট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অংক</a:t>
            </a:r>
            <a:r>
              <a:rPr lang="en-US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n=4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1">
            <a:extLst>
              <a:ext uri="{FF2B5EF4-FFF2-40B4-BE49-F238E27FC236}">
                <a16:creationId xmlns:a16="http://schemas.microsoft.com/office/drawing/2014/main" id="{75076C8A-5945-4C72-9D5B-E8E3C823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1798638"/>
            <a:ext cx="4759325" cy="3511550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সংখ্যাটির </a:t>
            </a:r>
            <a:r>
              <a:rPr lang="en-US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MSD 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24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বাম দিক থেকে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শুরু করে </a:t>
            </a:r>
            <a:r>
              <a:rPr lang="en-US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LSD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bn-BD" sz="24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ডান দিক পর্যন্ত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r>
              <a:rPr lang="en-US" sz="2400" spc="-1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Base</a:t>
            </a:r>
            <a:r>
              <a:rPr lang="en-US" sz="24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- n</a:t>
            </a:r>
            <a:r>
              <a:rPr lang="en-US" sz="2400" spc="-15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400" spc="-1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24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- n 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 </a:t>
            </a:r>
            <a:r>
              <a:rPr lang="bn-BD" sz="2400" spc="-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(বাইনারি</a:t>
            </a:r>
            <a:r>
              <a:rPr lang="en-US" sz="2400" spc="-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 থেকে দশমিক ভগ্নাংশে রুপান্তরের মত)</a:t>
            </a:r>
            <a:r>
              <a:rPr lang="bn-BD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400" spc="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</a:t>
            </a:r>
            <a:r>
              <a:rPr lang="bn-BD" sz="24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অক্ট্যাল ভগ্নাংশ</a:t>
            </a:r>
            <a:r>
              <a:rPr lang="bn-BD" sz="2400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</a:t>
            </a:r>
            <a:r>
              <a:rPr lang="bn-BD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bn-BD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4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মান।</a:t>
            </a:r>
          </a:p>
        </p:txBody>
      </p:sp>
      <p:sp>
        <p:nvSpPr>
          <p:cNvPr id="118" name="Text Box 5">
            <a:extLst>
              <a:ext uri="{FF2B5EF4-FFF2-40B4-BE49-F238E27FC236}">
                <a16:creationId xmlns:a16="http://schemas.microsoft.com/office/drawing/2014/main" id="{C9767D85-5266-4FF3-8C61-0DCF87A41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09" y="2599434"/>
            <a:ext cx="183655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2         3         6</a:t>
            </a:r>
          </a:p>
        </p:txBody>
      </p:sp>
      <p:sp>
        <p:nvSpPr>
          <p:cNvPr id="119" name="Freeform 12">
            <a:extLst>
              <a:ext uri="{FF2B5EF4-FFF2-40B4-BE49-F238E27FC236}">
                <a16:creationId xmlns:a16="http://schemas.microsoft.com/office/drawing/2014/main" id="{09B26E28-21C9-41BF-888C-6A63B27ABB88}"/>
              </a:ext>
            </a:extLst>
          </p:cNvPr>
          <p:cNvSpPr>
            <a:spLocks/>
          </p:cNvSpPr>
          <p:nvPr/>
        </p:nvSpPr>
        <p:spPr bwMode="auto">
          <a:xfrm>
            <a:off x="8974138" y="3162300"/>
            <a:ext cx="182562" cy="136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0" name="Text Box 13">
            <a:extLst>
              <a:ext uri="{FF2B5EF4-FFF2-40B4-BE49-F238E27FC236}">
                <a16:creationId xmlns:a16="http://schemas.microsoft.com/office/drawing/2014/main" id="{ADD05D59-4B65-45BF-98E9-7AC96A7FA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887" y="3057769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6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21" name="Freeform 18">
            <a:extLst>
              <a:ext uri="{FF2B5EF4-FFF2-40B4-BE49-F238E27FC236}">
                <a16:creationId xmlns:a16="http://schemas.microsoft.com/office/drawing/2014/main" id="{9174CA28-833C-47D7-8E5E-F66A598B7A0E}"/>
              </a:ext>
            </a:extLst>
          </p:cNvPr>
          <p:cNvSpPr>
            <a:spLocks/>
          </p:cNvSpPr>
          <p:nvPr/>
        </p:nvSpPr>
        <p:spPr bwMode="auto">
          <a:xfrm>
            <a:off x="8256588" y="3162300"/>
            <a:ext cx="914400" cy="73183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2" name="Text Box 19">
            <a:extLst>
              <a:ext uri="{FF2B5EF4-FFF2-40B4-BE49-F238E27FC236}">
                <a16:creationId xmlns:a16="http://schemas.microsoft.com/office/drawing/2014/main" id="{A1D96FCF-1808-4CDF-94EE-71E03542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743" y="3668861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23" name="Text Box 21">
            <a:extLst>
              <a:ext uri="{FF2B5EF4-FFF2-40B4-BE49-F238E27FC236}">
                <a16:creationId xmlns:a16="http://schemas.microsoft.com/office/drawing/2014/main" id="{56911F65-0ED1-4B2A-9C7F-9F2AAE4F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893" y="4308941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24" name="Freeform 23">
            <a:extLst>
              <a:ext uri="{FF2B5EF4-FFF2-40B4-BE49-F238E27FC236}">
                <a16:creationId xmlns:a16="http://schemas.microsoft.com/office/drawing/2014/main" id="{5DFD5F92-A214-4B82-9BC5-CF224BE2FC5A}"/>
              </a:ext>
            </a:extLst>
          </p:cNvPr>
          <p:cNvSpPr>
            <a:spLocks/>
          </p:cNvSpPr>
          <p:nvPr/>
        </p:nvSpPr>
        <p:spPr bwMode="auto">
          <a:xfrm>
            <a:off x="7573963" y="3162300"/>
            <a:ext cx="1598612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7" name="Line 27">
            <a:extLst>
              <a:ext uri="{FF2B5EF4-FFF2-40B4-BE49-F238E27FC236}">
                <a16:creationId xmlns:a16="http://schemas.microsoft.com/office/drawing/2014/main" id="{B07BF9B9-5CA0-462B-95ED-213A0BB7D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6375" y="4884738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8" name="Text Box 28">
            <a:extLst>
              <a:ext uri="{FF2B5EF4-FFF2-40B4-BE49-F238E27FC236}">
                <a16:creationId xmlns:a16="http://schemas.microsoft.com/office/drawing/2014/main" id="{042D0983-B3EC-4CAE-BB63-619A0771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711" y="4865543"/>
            <a:ext cx="85168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. 3085</a:t>
            </a:r>
          </a:p>
        </p:txBody>
      </p:sp>
      <p:sp>
        <p:nvSpPr>
          <p:cNvPr id="130" name="Line 33">
            <a:extLst>
              <a:ext uri="{FF2B5EF4-FFF2-40B4-BE49-F238E27FC236}">
                <a16:creationId xmlns:a16="http://schemas.microsoft.com/office/drawing/2014/main" id="{B3025FE9-E452-4C5B-BF8A-EA9142CDE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3963" y="2362200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Line 33">
            <a:extLst>
              <a:ext uri="{FF2B5EF4-FFF2-40B4-BE49-F238E27FC236}">
                <a16:creationId xmlns:a16="http://schemas.microsoft.com/office/drawing/2014/main" id="{6FF9BC04-8F4B-46E1-A1E1-51FBD074E9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6588" y="2365375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Line 33">
            <a:extLst>
              <a:ext uri="{FF2B5EF4-FFF2-40B4-BE49-F238E27FC236}">
                <a16:creationId xmlns:a16="http://schemas.microsoft.com/office/drawing/2014/main" id="{7D78E018-A4D3-4C53-8B2B-E89EA942D4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9375" y="2371725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Text Box 9">
            <a:extLst>
              <a:ext uri="{FF2B5EF4-FFF2-40B4-BE49-F238E27FC236}">
                <a16:creationId xmlns:a16="http://schemas.microsoft.com/office/drawing/2014/main" id="{4FC792F5-8594-40DD-9D70-A2DE66AC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101" y="2032843"/>
            <a:ext cx="44296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-1</a:t>
            </a:r>
          </a:p>
        </p:txBody>
      </p:sp>
      <p:sp>
        <p:nvSpPr>
          <p:cNvPr id="135" name="Text Box 9">
            <a:extLst>
              <a:ext uri="{FF2B5EF4-FFF2-40B4-BE49-F238E27FC236}">
                <a16:creationId xmlns:a16="http://schemas.microsoft.com/office/drawing/2014/main" id="{3FAB2797-7DF0-4C83-90FB-7DD51188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43" y="2059879"/>
            <a:ext cx="47849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-3</a:t>
            </a:r>
          </a:p>
        </p:txBody>
      </p:sp>
      <p:sp>
        <p:nvSpPr>
          <p:cNvPr id="136" name="Text Box 10">
            <a:extLst>
              <a:ext uri="{FF2B5EF4-FFF2-40B4-BE49-F238E27FC236}">
                <a16:creationId xmlns:a16="http://schemas.microsoft.com/office/drawing/2014/main" id="{024283B7-4135-450D-9EF9-175D6377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7349" y="2052440"/>
            <a:ext cx="41809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-2</a:t>
            </a:r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DF4F79F7-BDA5-4B14-846E-755ADDA9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2886075"/>
            <a:ext cx="3603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3">
            <a:extLst>
              <a:ext uri="{FF2B5EF4-FFF2-40B4-BE49-F238E27FC236}">
                <a16:creationId xmlns:a16="http://schemas.microsoft.com/office/drawing/2014/main" id="{A7066620-6B6F-4970-B460-C0B82F26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743950" y="2897188"/>
            <a:ext cx="419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3">
            <a:extLst>
              <a:ext uri="{FF2B5EF4-FFF2-40B4-BE49-F238E27FC236}">
                <a16:creationId xmlns:a16="http://schemas.microsoft.com/office/drawing/2014/main" id="{E1860725-F181-44BD-AC22-032E58A8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043113"/>
            <a:ext cx="6048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2BF7554A-26D3-43FF-87B2-F84A0D26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078038"/>
            <a:ext cx="619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3">
            <a:extLst>
              <a:ext uri="{FF2B5EF4-FFF2-40B4-BE49-F238E27FC236}">
                <a16:creationId xmlns:a16="http://schemas.microsoft.com/office/drawing/2014/main" id="{707AFB16-1BCD-426B-B42F-D3FFB77C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2032000"/>
            <a:ext cx="60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C338FA62-8346-41C9-AAC6-71A0122767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40562" y="2889483"/>
            <a:ext cx="1572383" cy="670505"/>
          </a:xfrm>
          <a:prstGeom prst="rect">
            <a:avLst/>
          </a:prstGeom>
          <a:blipFill rotWithShape="0">
            <a:blip r:embed="rId7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104E30C-6C8C-44D8-8713-F933FED43D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46376" y="4302977"/>
            <a:ext cx="990600" cy="40011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50E9D59-4C90-4971-9B5D-F083BB586A0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48102" y="3519831"/>
            <a:ext cx="1528118" cy="670568"/>
          </a:xfrm>
          <a:prstGeom prst="rect">
            <a:avLst/>
          </a:prstGeom>
          <a:blipFill rotWithShape="0">
            <a:blip r:embed="rId9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D2CAA9E-7198-4CF0-9294-91A7AD5198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60749" y="4138221"/>
            <a:ext cx="1548256" cy="670633"/>
          </a:xfrm>
          <a:prstGeom prst="rect">
            <a:avLst/>
          </a:prstGeom>
          <a:blipFill rotWithShape="0">
            <a:blip r:embed="rId10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357062-2FC2-4EF7-BE94-55069FBC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476375"/>
            <a:ext cx="460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FBF08510-1E61-431D-AC1F-EAD5300EB3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38941" y="3040849"/>
            <a:ext cx="990600" cy="40011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0BC818C-86DF-41F8-A0A7-492943B2F5B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29170" y="3667643"/>
            <a:ext cx="990600" cy="40011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D05597-7480-4077-897D-577963D0062F}"/>
              </a:ext>
            </a:extLst>
          </p:cNvPr>
          <p:cNvSpPr txBox="1"/>
          <p:nvPr/>
        </p:nvSpPr>
        <p:spPr>
          <a:xfrm>
            <a:off x="641350" y="857250"/>
            <a:ext cx="62579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45C6C7-12F8-4BFF-B31E-D851F1759071}"/>
              </a:ext>
            </a:extLst>
          </p:cNvPr>
          <p:cNvSpPr/>
          <p:nvPr/>
        </p:nvSpPr>
        <p:spPr>
          <a:xfrm>
            <a:off x="6757988" y="5483225"/>
            <a:ext cx="5129212" cy="655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.236</a:t>
            </a:r>
            <a:r>
              <a:rPr lang="en-US" sz="2200" b="1" baseline="-25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(8)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= </a:t>
            </a:r>
            <a:r>
              <a:rPr lang="en-US" sz="2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ডেসিম্যাল</a:t>
            </a:r>
            <a:r>
              <a:rPr lang="en-US" sz="2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.3085</a:t>
            </a:r>
            <a:r>
              <a:rPr lang="en-US" sz="2200" b="1" baseline="-25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(10)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A5BAF8-4E87-4601-A089-D42EFEF2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75" y="1285875"/>
            <a:ext cx="4868863" cy="3881438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সেই সংখ্যাটির </a:t>
            </a:r>
            <a:r>
              <a:rPr lang="en-US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MSB (Most Significant Bit) 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থেকে শুরু করে </a:t>
            </a:r>
            <a:r>
              <a:rPr lang="en-US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LSB(List Significant Bit)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পর্যন্ত </a:t>
            </a:r>
            <a:r>
              <a:rPr lang="bn-BD" sz="2600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r>
              <a:rPr lang="en-US" sz="2600" spc="-15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Base</a:t>
            </a:r>
            <a:r>
              <a:rPr lang="en-US" sz="26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</a:t>
            </a:r>
            <a:r>
              <a:rPr lang="en-US" sz="2600" spc="-15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600" spc="-15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16</a:t>
            </a:r>
            <a:r>
              <a:rPr lang="en-US" sz="2600" spc="-15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 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 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(বাইনারি</a:t>
            </a:r>
            <a:r>
              <a:rPr lang="en-US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 অক্ট</a:t>
            </a:r>
            <a:r>
              <a:rPr lang="en-US" sz="26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াল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থেকে দশমিকে রুপান্তরের ম</a:t>
            </a:r>
            <a:r>
              <a:rPr lang="en-US" sz="26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365760" indent="-36576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হেক্সাডেসি</a:t>
            </a:r>
            <a:r>
              <a:rPr lang="en-US" sz="26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 (</a:t>
            </a:r>
            <a:r>
              <a:rPr lang="bn-BD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 দশমিক মান।</a:t>
            </a:r>
          </a:p>
        </p:txBody>
      </p:sp>
      <p:sp>
        <p:nvSpPr>
          <p:cNvPr id="38" name="Text Box 5">
            <a:extLst>
              <a:ext uri="{FF2B5EF4-FFF2-40B4-BE49-F238E27FC236}">
                <a16:creationId xmlns:a16="http://schemas.microsoft.com/office/drawing/2014/main" id="{27934ECF-9A8F-466B-A6B6-15772381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679" y="2047402"/>
            <a:ext cx="260554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9         0        A         D</a:t>
            </a: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9CF845E3-2F03-4038-8F93-E0559B4F039C}"/>
              </a:ext>
            </a:extLst>
          </p:cNvPr>
          <p:cNvSpPr>
            <a:spLocks/>
          </p:cNvSpPr>
          <p:nvPr/>
        </p:nvSpPr>
        <p:spPr bwMode="auto">
          <a:xfrm>
            <a:off x="9278938" y="2609850"/>
            <a:ext cx="182562" cy="136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FB82ADC4-B509-4078-A777-7ABE36B7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309" y="2535233"/>
            <a:ext cx="119980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0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55096E8B-F562-4C02-AF4A-94DDF9350AFD}"/>
              </a:ext>
            </a:extLst>
          </p:cNvPr>
          <p:cNvSpPr>
            <a:spLocks/>
          </p:cNvSpPr>
          <p:nvPr/>
        </p:nvSpPr>
        <p:spPr bwMode="auto">
          <a:xfrm>
            <a:off x="8543925" y="2609850"/>
            <a:ext cx="914400" cy="517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6DC0E110-821C-4CA5-AD0B-71F52C89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165" y="2945261"/>
            <a:ext cx="121794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1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1D4EDE67-BC71-410C-A01A-2C2FD9DC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315" y="3387947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2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C9FC1344-396F-4EA4-9CE0-33FB84D0087E}"/>
              </a:ext>
            </a:extLst>
          </p:cNvPr>
          <p:cNvSpPr>
            <a:spLocks/>
          </p:cNvSpPr>
          <p:nvPr/>
        </p:nvSpPr>
        <p:spPr bwMode="auto">
          <a:xfrm>
            <a:off x="7861300" y="2609850"/>
            <a:ext cx="1606550" cy="99218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2DD499-AB0C-4E70-B9F1-577F9A96696F}"/>
              </a:ext>
            </a:extLst>
          </p:cNvPr>
          <p:cNvSpPr>
            <a:spLocks/>
          </p:cNvSpPr>
          <p:nvPr/>
        </p:nvSpPr>
        <p:spPr bwMode="auto">
          <a:xfrm>
            <a:off x="7194550" y="2609850"/>
            <a:ext cx="2276475" cy="1449388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BB9DD296-10ED-4848-8B48-CBD2DDED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823" y="3863291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9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18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3</a:t>
            </a:r>
            <a:r>
              <a:rPr lang="en-US" sz="18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18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18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0DBFC41F-F0E0-40C5-96E0-A73A033F9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6113" y="4287838"/>
            <a:ext cx="210185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72BF70D7-3F4B-4935-BD1A-B05BC8B5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5048" y="4259234"/>
            <a:ext cx="83819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37037</a:t>
            </a: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0666502A-AA53-4F68-B859-293328EF6D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7563" y="1803400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Line 33">
            <a:extLst>
              <a:ext uri="{FF2B5EF4-FFF2-40B4-BE49-F238E27FC236}">
                <a16:creationId xmlns:a16="http://schemas.microsoft.com/office/drawing/2014/main" id="{7A59875C-4DD4-4CA2-A2DC-8FA5F50C5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1300" y="1809750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5658C6DA-2105-4206-BF02-FA4882AC4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3925" y="1814513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6AA16907-DB7C-4F8C-A066-A12EF902FB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56713" y="1819275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3BEF6FB3-25AF-4990-AC8F-EDF3CBC27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281" y="1480811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AA89B153-4EA4-489D-9B5E-2DE3CBB9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792" y="1488120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</a:t>
            </a: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060BC5AB-9319-452C-9C5E-C1D30EAE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5589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E4EC8E69-634D-40E9-B2D6-1DBCCB36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530350"/>
            <a:ext cx="487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9">
            <a:extLst>
              <a:ext uri="{FF2B5EF4-FFF2-40B4-BE49-F238E27FC236}">
                <a16:creationId xmlns:a16="http://schemas.microsoft.com/office/drawing/2014/main" id="{54E07E5E-F74E-4E87-8729-BFD7037D4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123" y="1507847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AEE07CE7-9225-4B72-8770-F60D103A4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60" y="1500408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D09A2C0C-0ACF-4C18-BD7F-0871CCBD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1585913"/>
            <a:ext cx="500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564D7BDD-BB06-4160-A1EF-D585189C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1557338"/>
            <a:ext cx="485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B87348-555E-40D3-BD5D-567C9CF16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335213"/>
            <a:ext cx="3603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BF7A905-F9A8-40E5-B689-4A4489B7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9051925" y="2359025"/>
            <a:ext cx="419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9E57446-7F86-4626-A9CB-79353A9C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3803650"/>
            <a:ext cx="12588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7455CCD9-BFE5-4A84-A785-F9C18BE9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675" y="3448050"/>
            <a:ext cx="14732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C6B671D-2DF2-4FC9-9C52-A2DF7B3B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213" y="2989263"/>
            <a:ext cx="13017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B45CF642-E714-42DD-897F-D8BAD3B5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925" y="2622550"/>
            <a:ext cx="12811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3">
            <a:extLst>
              <a:ext uri="{FF2B5EF4-FFF2-40B4-BE49-F238E27FC236}">
                <a16:creationId xmlns:a16="http://schemas.microsoft.com/office/drawing/2014/main" id="{38DD7C8D-C6C2-4B54-9B69-66D1841D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12813"/>
            <a:ext cx="46736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4">
            <a:extLst>
              <a:ext uri="{FF2B5EF4-FFF2-40B4-BE49-F238E27FC236}">
                <a16:creationId xmlns:a16="http://schemas.microsoft.com/office/drawing/2014/main" id="{31A590C7-F1A9-454F-AA50-2BF65F3F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5053013"/>
            <a:ext cx="464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0C61BC9-3AEA-4A97-BC3E-288540A6B40D}"/>
              </a:ext>
            </a:extLst>
          </p:cNvPr>
          <p:cNvSpPr txBox="1"/>
          <p:nvPr/>
        </p:nvSpPr>
        <p:spPr>
          <a:xfrm>
            <a:off x="542925" y="331788"/>
            <a:ext cx="67437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1">
            <a:extLst>
              <a:ext uri="{FF2B5EF4-FFF2-40B4-BE49-F238E27FC236}">
                <a16:creationId xmlns:a16="http://schemas.microsoft.com/office/drawing/2014/main" id="{BFB81BE0-B911-4AD7-8DFC-B7C28987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38" y="1593850"/>
            <a:ext cx="4406900" cy="4678363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সেই সংখ্যাটির </a:t>
            </a:r>
            <a:r>
              <a:rPr lang="en-US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MSB 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2600" spc="-17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বাম দিক থেকে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শুরু করে </a:t>
            </a:r>
            <a:r>
              <a:rPr lang="en-US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LSB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bn-BD" sz="2600" spc="-17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ডান দিক পর্যন্ত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7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r>
              <a:rPr lang="en-US" sz="2600" spc="-17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Base</a:t>
            </a:r>
            <a:r>
              <a:rPr lang="en-US" sz="2600" spc="-17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- n</a:t>
            </a:r>
            <a:r>
              <a:rPr lang="en-US" sz="2600" spc="-17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600" spc="-17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16</a:t>
            </a:r>
            <a:r>
              <a:rPr lang="en-US" sz="2600" spc="-170" baseline="60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600" spc="-17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n 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 </a:t>
            </a:r>
            <a:r>
              <a:rPr lang="bn-BD" sz="2600" spc="-17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(বাইনারি ও অক্ট্যাল</a:t>
            </a:r>
            <a:r>
              <a:rPr lang="en-US" sz="2600" spc="-17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7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 থেকে দশমিক ভগ্নাংশে রুপান্তরের মত)</a:t>
            </a:r>
            <a:r>
              <a:rPr lang="bn-BD" sz="2600" spc="-17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2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</a:t>
            </a:r>
            <a:r>
              <a:rPr lang="bn-BD" sz="26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হেক্সাডেস</a:t>
            </a:r>
            <a:r>
              <a:rPr lang="bn-IN" sz="26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িম্যা</a:t>
            </a:r>
            <a:r>
              <a:rPr lang="bn-BD" sz="2600" spc="-15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 ভগ্নাংশ</a:t>
            </a:r>
            <a:r>
              <a:rPr lang="bn-BD" sz="2600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</a:t>
            </a:r>
            <a:r>
              <a:rPr lang="bn-BD" sz="2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spc="-15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Floating Point</a:t>
            </a:r>
            <a:r>
              <a:rPr lang="bn-BD" sz="26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মান।</a:t>
            </a:r>
          </a:p>
        </p:txBody>
      </p:sp>
      <p:sp>
        <p:nvSpPr>
          <p:cNvPr id="155" name="Text Box 5">
            <a:extLst>
              <a:ext uri="{FF2B5EF4-FFF2-40B4-BE49-F238E27FC236}">
                <a16:creationId xmlns:a16="http://schemas.microsoft.com/office/drawing/2014/main" id="{F6482041-5531-4070-8D60-340ECE3CB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764" y="2446536"/>
            <a:ext cx="183655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         7         D</a:t>
            </a:r>
          </a:p>
        </p:txBody>
      </p:sp>
      <p:sp>
        <p:nvSpPr>
          <p:cNvPr id="156" name="Freeform 12">
            <a:extLst>
              <a:ext uri="{FF2B5EF4-FFF2-40B4-BE49-F238E27FC236}">
                <a16:creationId xmlns:a16="http://schemas.microsoft.com/office/drawing/2014/main" id="{8628E616-9DB5-418F-91DB-4C72834A3143}"/>
              </a:ext>
            </a:extLst>
          </p:cNvPr>
          <p:cNvSpPr>
            <a:spLocks/>
          </p:cNvSpPr>
          <p:nvPr/>
        </p:nvSpPr>
        <p:spPr bwMode="auto">
          <a:xfrm>
            <a:off x="8332788" y="3008313"/>
            <a:ext cx="182562" cy="138112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-30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7" name="Text Box 13">
            <a:extLst>
              <a:ext uri="{FF2B5EF4-FFF2-40B4-BE49-F238E27FC236}">
                <a16:creationId xmlns:a16="http://schemas.microsoft.com/office/drawing/2014/main" id="{3BBC3EF9-F1A5-426B-8181-D2D924D0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28" y="2904871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D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- 3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58" name="Freeform 18">
            <a:extLst>
              <a:ext uri="{FF2B5EF4-FFF2-40B4-BE49-F238E27FC236}">
                <a16:creationId xmlns:a16="http://schemas.microsoft.com/office/drawing/2014/main" id="{B1ECCEB9-37F4-48D6-BC77-94E9FBA4B0EB}"/>
              </a:ext>
            </a:extLst>
          </p:cNvPr>
          <p:cNvSpPr>
            <a:spLocks/>
          </p:cNvSpPr>
          <p:nvPr/>
        </p:nvSpPr>
        <p:spPr bwMode="auto">
          <a:xfrm>
            <a:off x="7616825" y="3008313"/>
            <a:ext cx="914400" cy="731837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9" name="Text Box 19">
            <a:extLst>
              <a:ext uri="{FF2B5EF4-FFF2-40B4-BE49-F238E27FC236}">
                <a16:creationId xmlns:a16="http://schemas.microsoft.com/office/drawing/2014/main" id="{F5E95E3E-78C7-40B8-AB36-D86A314E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84" y="3515963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7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- 2</a:t>
            </a:r>
            <a:r>
              <a:rPr lang="en-US" sz="2000" b="1" spc="-150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60" name="Text Box 21">
            <a:extLst>
              <a:ext uri="{FF2B5EF4-FFF2-40B4-BE49-F238E27FC236}">
                <a16:creationId xmlns:a16="http://schemas.microsoft.com/office/drawing/2014/main" id="{446CF403-DFEE-4A6D-9764-6AE523D3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734" y="4156043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16</a:t>
            </a:r>
            <a:r>
              <a:rPr lang="en-US" sz="2000" b="1" spc="-150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- 1 </a:t>
            </a:r>
            <a:r>
              <a:rPr lang="en-US" sz="2000" b="1" spc="-15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spc="-15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61" name="Freeform 23">
            <a:extLst>
              <a:ext uri="{FF2B5EF4-FFF2-40B4-BE49-F238E27FC236}">
                <a16:creationId xmlns:a16="http://schemas.microsoft.com/office/drawing/2014/main" id="{F345C14F-8D25-4B18-B515-D1C3709A6BA6}"/>
              </a:ext>
            </a:extLst>
          </p:cNvPr>
          <p:cNvSpPr>
            <a:spLocks/>
          </p:cNvSpPr>
          <p:nvPr/>
        </p:nvSpPr>
        <p:spPr bwMode="auto">
          <a:xfrm>
            <a:off x="6932613" y="3008313"/>
            <a:ext cx="1598612" cy="1371600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2" name="Line 27">
            <a:extLst>
              <a:ext uri="{FF2B5EF4-FFF2-40B4-BE49-F238E27FC236}">
                <a16:creationId xmlns:a16="http://schemas.microsoft.com/office/drawing/2014/main" id="{7EB69A1C-7E91-43D5-B026-F027919DD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5025" y="4732338"/>
            <a:ext cx="2743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spc="-15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" name="Text Box 28">
            <a:extLst>
              <a:ext uri="{FF2B5EF4-FFF2-40B4-BE49-F238E27FC236}">
                <a16:creationId xmlns:a16="http://schemas.microsoft.com/office/drawing/2014/main" id="{6DFA98E6-6669-4A11-A79C-CB8F5451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658" y="4712645"/>
            <a:ext cx="85168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. 6554</a:t>
            </a:r>
          </a:p>
        </p:txBody>
      </p:sp>
      <p:sp>
        <p:nvSpPr>
          <p:cNvPr id="164" name="Line 33">
            <a:extLst>
              <a:ext uri="{FF2B5EF4-FFF2-40B4-BE49-F238E27FC236}">
                <a16:creationId xmlns:a16="http://schemas.microsoft.com/office/drawing/2014/main" id="{53B92DDB-9741-43BC-9E0B-30650ADC3E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2613" y="2209800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Line 33">
            <a:extLst>
              <a:ext uri="{FF2B5EF4-FFF2-40B4-BE49-F238E27FC236}">
                <a16:creationId xmlns:a16="http://schemas.microsoft.com/office/drawing/2014/main" id="{1DE09DB8-4EDA-4CAA-B3BA-38CF6BBC44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16825" y="2212975"/>
            <a:ext cx="0" cy="2746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Line 33">
            <a:extLst>
              <a:ext uri="{FF2B5EF4-FFF2-40B4-BE49-F238E27FC236}">
                <a16:creationId xmlns:a16="http://schemas.microsoft.com/office/drawing/2014/main" id="{AC2E02DD-EE9E-4A41-9E09-B0939108D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8025" y="2217738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Text Box 9">
            <a:extLst>
              <a:ext uri="{FF2B5EF4-FFF2-40B4-BE49-F238E27FC236}">
                <a16:creationId xmlns:a16="http://schemas.microsoft.com/office/drawing/2014/main" id="{07E0B60A-7DD8-451A-83B2-5CBE5FFA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152" y="1879945"/>
            <a:ext cx="44296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-1</a:t>
            </a:r>
          </a:p>
        </p:txBody>
      </p:sp>
      <p:sp>
        <p:nvSpPr>
          <p:cNvPr id="168" name="Text Box 9">
            <a:extLst>
              <a:ext uri="{FF2B5EF4-FFF2-40B4-BE49-F238E27FC236}">
                <a16:creationId xmlns:a16="http://schemas.microsoft.com/office/drawing/2014/main" id="{9B07DCC6-D355-4098-BD5C-4BAC53B0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994" y="1906981"/>
            <a:ext cx="47849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-3</a:t>
            </a:r>
          </a:p>
        </p:txBody>
      </p:sp>
      <p:sp>
        <p:nvSpPr>
          <p:cNvPr id="169" name="Text Box 10">
            <a:extLst>
              <a:ext uri="{FF2B5EF4-FFF2-40B4-BE49-F238E27FC236}">
                <a16:creationId xmlns:a16="http://schemas.microsoft.com/office/drawing/2014/main" id="{FCD1BFA9-AB99-42DB-B84B-6A86E75C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400" y="1899542"/>
            <a:ext cx="41809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-2</a:t>
            </a:r>
          </a:p>
        </p:txBody>
      </p:sp>
      <p:pic>
        <p:nvPicPr>
          <p:cNvPr id="170" name="Picture 2">
            <a:extLst>
              <a:ext uri="{FF2B5EF4-FFF2-40B4-BE49-F238E27FC236}">
                <a16:creationId xmlns:a16="http://schemas.microsoft.com/office/drawing/2014/main" id="{379907BC-EF5A-40E1-B270-DBDA5624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733675"/>
            <a:ext cx="3619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3">
            <a:extLst>
              <a:ext uri="{FF2B5EF4-FFF2-40B4-BE49-F238E27FC236}">
                <a16:creationId xmlns:a16="http://schemas.microsoft.com/office/drawing/2014/main" id="{2A60F7B0-A4E0-488A-A67D-6818CC8F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132763" y="2743200"/>
            <a:ext cx="4191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3">
            <a:extLst>
              <a:ext uri="{FF2B5EF4-FFF2-40B4-BE49-F238E27FC236}">
                <a16:creationId xmlns:a16="http://schemas.microsoft.com/office/drawing/2014/main" id="{9D4DC549-6BFB-405C-A93F-6FAA8B2E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889125"/>
            <a:ext cx="60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C7BD0AB-BE77-4CD0-8B53-FA870B53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925638"/>
            <a:ext cx="6207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3">
            <a:extLst>
              <a:ext uri="{FF2B5EF4-FFF2-40B4-BE49-F238E27FC236}">
                <a16:creationId xmlns:a16="http://schemas.microsoft.com/office/drawing/2014/main" id="{3EE29D42-7B93-4401-87DB-5D3EDDDF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1879600"/>
            <a:ext cx="604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8740EF9D-E71A-442B-A6EC-5C29EB45848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74074" y="2736584"/>
            <a:ext cx="1572383" cy="670568"/>
          </a:xfrm>
          <a:prstGeom prst="rect">
            <a:avLst/>
          </a:prstGeom>
          <a:blipFill rotWithShape="0">
            <a:blip r:embed="rId8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C23B3BF-0F6B-4F58-A838-C119435B7D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38880" y="4150079"/>
            <a:ext cx="990600" cy="40011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8E10C8F-2A5B-4807-B273-EA8D74FDD94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66866" y="3366933"/>
            <a:ext cx="1528118" cy="670568"/>
          </a:xfrm>
          <a:prstGeom prst="rect">
            <a:avLst/>
          </a:prstGeom>
          <a:blipFill rotWithShape="0">
            <a:blip r:embed="rId10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65B7B0C-1044-49A1-877E-AF3ABCC930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94261" y="3985323"/>
            <a:ext cx="1548256" cy="670633"/>
          </a:xfrm>
          <a:prstGeom prst="rect">
            <a:avLst/>
          </a:prstGeom>
          <a:blipFill rotWithShape="0">
            <a:blip r:embed="rId11"/>
            <a:stretch>
              <a:fillRect b="-5455"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5F5C7B6-A6B6-4582-9B24-FCF89FB154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31445" y="2887951"/>
            <a:ext cx="990600" cy="40011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7CB836A-1A73-48B1-9718-5CA5732CBF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21674" y="3514745"/>
            <a:ext cx="990600" cy="40011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EB1E53C-746D-4445-903C-963F07BD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1443038"/>
            <a:ext cx="469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863B4AE-0051-4E19-8F3A-99E5B8E0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5337175"/>
            <a:ext cx="440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B846A2C-A057-47C2-9902-C15078A69A59}"/>
              </a:ext>
            </a:extLst>
          </p:cNvPr>
          <p:cNvSpPr txBox="1"/>
          <p:nvPr/>
        </p:nvSpPr>
        <p:spPr>
          <a:xfrm>
            <a:off x="660592" y="477444"/>
            <a:ext cx="727795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হেক্সাডেসি</a:t>
            </a:r>
            <a:r>
              <a:rPr lang="bn-IN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ম্যা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02DF-713F-412B-B6C2-4BE0913E5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4725" y="536575"/>
            <a:ext cx="4268788" cy="12747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55">
            <a:extLst>
              <a:ext uri="{FF2B5EF4-FFF2-40B4-BE49-F238E27FC236}">
                <a16:creationId xmlns:a16="http://schemas.microsoft.com/office/drawing/2014/main" id="{B8192487-2C79-4D9B-B88F-955A3D88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3292475"/>
            <a:ext cx="2624137" cy="5476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১০</a:t>
            </a:r>
          </a:p>
        </p:txBody>
      </p:sp>
      <p:sp>
        <p:nvSpPr>
          <p:cNvPr id="6" name="AutoShape 56">
            <a:extLst>
              <a:ext uri="{FF2B5EF4-FFF2-40B4-BE49-F238E27FC236}">
                <a16:creationId xmlns:a16="http://schemas.microsoft.com/office/drawing/2014/main" id="{A9DF459F-F79C-4685-8D7A-1D82D3B3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110038"/>
            <a:ext cx="262096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১২</a:t>
            </a:r>
          </a:p>
        </p:txBody>
      </p:sp>
      <p:sp>
        <p:nvSpPr>
          <p:cNvPr id="7" name="AutoShape 52">
            <a:extLst>
              <a:ext uri="{FF2B5EF4-FFF2-40B4-BE49-F238E27FC236}">
                <a16:creationId xmlns:a16="http://schemas.microsoft.com/office/drawing/2014/main" id="{9CE3B4A8-04B9-4022-B50C-E7B425F7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638" y="2344738"/>
            <a:ext cx="6937375" cy="547687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(1011)</a:t>
            </a:r>
            <a:r>
              <a:rPr lang="en-US" sz="4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AutoShape 57">
            <a:extLst>
              <a:ext uri="{FF2B5EF4-FFF2-40B4-BE49-F238E27FC236}">
                <a16:creationId xmlns:a16="http://schemas.microsoft.com/office/drawing/2014/main" id="{CCEA84DA-0AF3-470A-8DAD-DE17975C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4143375"/>
            <a:ext cx="2624138" cy="54768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১১</a:t>
            </a:r>
          </a:p>
        </p:txBody>
      </p:sp>
      <p:sp>
        <p:nvSpPr>
          <p:cNvPr id="11" name="AutoShape 53">
            <a:extLst>
              <a:ext uri="{FF2B5EF4-FFF2-40B4-BE49-F238E27FC236}">
                <a16:creationId xmlns:a16="http://schemas.microsoft.com/office/drawing/2014/main" id="{D133F42A-94AF-47CD-A7E2-E75FB12D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3290888"/>
            <a:ext cx="2624138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৯</a:t>
            </a:r>
          </a:p>
        </p:txBody>
      </p:sp>
      <p:sp>
        <p:nvSpPr>
          <p:cNvPr id="12" name="AutoShape 57">
            <a:extLst>
              <a:ext uri="{FF2B5EF4-FFF2-40B4-BE49-F238E27FC236}">
                <a16:creationId xmlns:a16="http://schemas.microsoft.com/office/drawing/2014/main" id="{514B020A-6A76-448D-B23A-50932195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5464175"/>
            <a:ext cx="3427413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গ. ১১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F0C2E3A5-2DC7-4F22-8120-85123EA25F62}"/>
              </a:ext>
            </a:extLst>
          </p:cNvPr>
          <p:cNvGrpSpPr>
            <a:grpSpLocks/>
          </p:cNvGrpSpPr>
          <p:nvPr/>
        </p:nvGrpSpPr>
        <p:grpSpPr bwMode="auto">
          <a:xfrm>
            <a:off x="5775325" y="668338"/>
            <a:ext cx="5892800" cy="5605462"/>
            <a:chOff x="7008812" y="287621"/>
            <a:chExt cx="4736576" cy="2653681"/>
          </a:xfrm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5A02C174-E460-4CF6-AB2D-4A0CB4894E49}"/>
                </a:ext>
              </a:extLst>
            </p:cNvPr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F20384-5800-4782-935F-E83AE1A12349}"/>
                </a:ext>
              </a:extLst>
            </p:cNvPr>
            <p:cNvSpPr txBox="1"/>
            <p:nvPr/>
          </p:nvSpPr>
          <p:spPr>
            <a:xfrm>
              <a:off x="9151967" y="579774"/>
              <a:ext cx="1054544" cy="4808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0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bn-IN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ণ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6634" name="Group 8">
              <a:extLst>
                <a:ext uri="{FF2B5EF4-FFF2-40B4-BE49-F238E27FC236}">
                  <a16:creationId xmlns:a16="http://schemas.microsoft.com/office/drawing/2014/main" id="{52D45656-046A-4445-9B68-15570F81A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26635" name="Group 9">
                <a:extLst>
                  <a:ext uri="{FF2B5EF4-FFF2-40B4-BE49-F238E27FC236}">
                    <a16:creationId xmlns:a16="http://schemas.microsoft.com/office/drawing/2014/main" id="{1D767EBD-37F0-4EBC-9ED3-1F08230105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26637" name="Picture 3" descr="C:\Documents and Settings\Lab 47\My Documents\My Pictures\New Folder (2)\Teacher_4.gif">
                  <a:extLst>
                    <a:ext uri="{FF2B5EF4-FFF2-40B4-BE49-F238E27FC236}">
                      <a16:creationId xmlns:a16="http://schemas.microsoft.com/office/drawing/2014/main" id="{798165E2-ADE4-46DF-ACA3-4193467442B0}"/>
                    </a:ext>
                  </a:extLst>
                </p:cNvPr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id="{69D6D820-8384-4ECD-881B-9D21C1C6F6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/>
              </p:spPr>
            </p:pic>
            <p:pic>
              <p:nvPicPr>
                <p:cNvPr id="14" name="Picture 3">
                  <a:extLst>
                    <a:ext uri="{FF2B5EF4-FFF2-40B4-BE49-F238E27FC236}">
                      <a16:creationId xmlns:a16="http://schemas.microsoft.com/office/drawing/2014/main" id="{C1803C1F-4D8C-4CE2-A614-4FC8573C57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/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/>
              </p:spPr>
            </p:pic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3E82AA6-CFB5-4955-AB4A-E1186F7809E0}"/>
                  </a:ext>
                </a:extLst>
              </p:cNvPr>
              <p:cNvCxnSpPr/>
              <p:nvPr/>
            </p:nvCxnSpPr>
            <p:spPr>
              <a:xfrm>
                <a:off x="2378382" y="2361909"/>
                <a:ext cx="3414220" cy="9372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670919-117B-4290-A719-6B1FEBDD58D8}"/>
              </a:ext>
            </a:extLst>
          </p:cNvPr>
          <p:cNvSpPr txBox="1"/>
          <p:nvPr/>
        </p:nvSpPr>
        <p:spPr>
          <a:xfrm>
            <a:off x="523875" y="1638300"/>
            <a:ext cx="5340350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(১২৮)</a:t>
            </a:r>
            <a:r>
              <a:rPr lang="en-US" sz="36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1C17A2-F39B-45B1-83A5-14615898E357}"/>
              </a:ext>
            </a:extLst>
          </p:cNvPr>
          <p:cNvSpPr txBox="1"/>
          <p:nvPr/>
        </p:nvSpPr>
        <p:spPr>
          <a:xfrm>
            <a:off x="523875" y="2532063"/>
            <a:ext cx="5572125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(৪২৭)</a:t>
            </a:r>
            <a:r>
              <a:rPr lang="en-US" sz="40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EBC19-5980-4BDD-9469-13098F70CACE}"/>
              </a:ext>
            </a:extLst>
          </p:cNvPr>
          <p:cNvSpPr txBox="1"/>
          <p:nvPr/>
        </p:nvSpPr>
        <p:spPr>
          <a:xfrm>
            <a:off x="523875" y="3438525"/>
            <a:ext cx="5572125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(৪৫০)</a:t>
            </a:r>
            <a:r>
              <a:rPr lang="en-US" sz="4000" b="1" baseline="-2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259AA4-71B6-42C7-A1CC-2A9B12A25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3032125"/>
            <a:ext cx="557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বাইনারিতে রুপান্তর কর:(১০২.২৫)</a:t>
            </a:r>
            <a:r>
              <a:rPr lang="en-US" altLang="en-US" sz="3600" baseline="-2500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>
            <a:extLst>
              <a:ext uri="{FF2B5EF4-FFF2-40B4-BE49-F238E27FC236}">
                <a16:creationId xmlns:a16="http://schemas.microsoft.com/office/drawing/2014/main" id="{1ED55004-8670-4FBD-9103-34161B02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676863" y="309489"/>
            <a:ext cx="5231411" cy="38861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70D195-E9D3-4094-A9CA-5A6DACF7AC5C}"/>
              </a:ext>
            </a:extLst>
          </p:cNvPr>
          <p:cNvSpPr/>
          <p:nvPr/>
        </p:nvSpPr>
        <p:spPr>
          <a:xfrm>
            <a:off x="283726" y="485482"/>
            <a:ext cx="50786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C5DFE-7089-4AA7-9501-238CC5ED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3808413"/>
            <a:ext cx="5578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অক্টালে রপান্তর কর (১২৭.২৫)</a:t>
            </a:r>
            <a:r>
              <a:rPr lang="en-US" altLang="en-US" sz="3600" baseline="-2500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C5D9A-00D4-4659-8ADF-A262580B8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4579938"/>
            <a:ext cx="684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 সংখ্যায় রপান্তর কর (২৫৫.২৫)</a:t>
            </a:r>
            <a:r>
              <a:rPr lang="en-US" altLang="en-US" sz="3600" baseline="-2500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E7792-57C0-4EC9-A96A-2453BA606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542925"/>
            <a:ext cx="993775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99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altLang="en-US" sz="199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199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669BCF-F4B7-4510-96BA-A7FF7FCF8D75}"/>
              </a:ext>
            </a:extLst>
          </p:cNvPr>
          <p:cNvSpPr>
            <a:spLocks noGrp="1"/>
          </p:cNvSpPr>
          <p:nvPr/>
        </p:nvSpPr>
        <p:spPr>
          <a:xfrm>
            <a:off x="961182" y="1109869"/>
            <a:ext cx="10269636" cy="4638261"/>
          </a:xfrm>
          <a:prstGeom prst="rect">
            <a:avLst/>
          </a:prstGeom>
          <a:solidFill>
            <a:schemeClr val="accent2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28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7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71E7D-FEEA-4E56-A29E-71E8F9D499B9}"/>
              </a:ext>
            </a:extLst>
          </p:cNvPr>
          <p:cNvSpPr/>
          <p:nvPr/>
        </p:nvSpPr>
        <p:spPr>
          <a:xfrm>
            <a:off x="6291480" y="237564"/>
            <a:ext cx="5728241" cy="636294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- 0২/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২/২০২1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CCCEC-0685-46ED-94D8-34964C16ED0A}"/>
              </a:ext>
            </a:extLst>
          </p:cNvPr>
          <p:cNvSpPr/>
          <p:nvPr/>
        </p:nvSpPr>
        <p:spPr>
          <a:xfrm>
            <a:off x="210342" y="206376"/>
            <a:ext cx="5690179" cy="6351587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CBB9-D72D-49E7-A6C9-80AAB8E05406}"/>
              </a:ext>
            </a:extLst>
          </p:cNvPr>
          <p:cNvSpPr txBox="1"/>
          <p:nvPr/>
        </p:nvSpPr>
        <p:spPr>
          <a:xfrm>
            <a:off x="412750" y="3973513"/>
            <a:ext cx="47386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োস্তাফিজার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্দিকীয়া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০১৭১৬২৮১৫৬০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mostafizar1976@gmail.com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C27A5B-91DF-485C-AAF5-E1B987AD9B50}"/>
              </a:ext>
            </a:extLst>
          </p:cNvPr>
          <p:cNvGrpSpPr/>
          <p:nvPr/>
        </p:nvGrpSpPr>
        <p:grpSpPr>
          <a:xfrm>
            <a:off x="5278584" y="297136"/>
            <a:ext cx="1648691" cy="6286279"/>
            <a:chOff x="5480405" y="213460"/>
            <a:chExt cx="1010210" cy="6059606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7844D5-D506-4A2A-A7C8-113F598BBBC7}"/>
                </a:ext>
              </a:extLst>
            </p:cNvPr>
            <p:cNvSpPr/>
            <p:nvPr/>
          </p:nvSpPr>
          <p:spPr>
            <a:xfrm>
              <a:off x="5495235" y="213460"/>
              <a:ext cx="995380" cy="6059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66" dirty="0"/>
            </a:p>
          </p:txBody>
        </p: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C9EF2FB-B458-4EA8-825D-C33157921472}"/>
                </a:ext>
              </a:extLst>
            </p:cNvPr>
            <p:cNvGrpSpPr/>
            <p:nvPr/>
          </p:nvGrpSpPr>
          <p:grpSpPr>
            <a:xfrm>
              <a:off x="5480405" y="454344"/>
              <a:ext cx="995380" cy="5577840"/>
              <a:chOff x="5456342" y="550596"/>
              <a:chExt cx="995380" cy="5577840"/>
            </a:xfrm>
            <a:grpFill/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8F6E0943-E5C2-4F82-89FD-8476386E1C7E}"/>
                  </a:ext>
                </a:extLst>
              </p:cNvPr>
              <p:cNvGrpSpPr/>
              <p:nvPr/>
            </p:nvGrpSpPr>
            <p:grpSpPr>
              <a:xfrm>
                <a:off x="608596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B19C36B-188C-4570-A56F-2B4AA4AC29E8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45D78A5-F8D3-46D1-ABF1-EA4D1ED0688B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3784154-04B3-4F95-99B3-F0C4647E2DE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B3966E-A987-4422-BCED-8031F8FA26DD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951004-2D93-4C1F-A1DA-882981027D1B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4E2679B-5072-468F-B6C4-68A72650CF42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435B8AE-6D9B-48D9-A8F5-EEC2713B1D52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B77D443-AA46-4429-B844-63E567DF511A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450881A-15AE-4EC7-BB17-BB4512DF4394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1E6CA024-EEE7-4CEE-A04A-926B37A3075E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29E8620-9FE6-416D-A743-460A45D6FA9F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9BFB9A9C-2537-4628-949F-33BB135A9A3D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83B151E-3E34-4444-840E-ACB0C7119113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</p:grpSp>
          <p:grpSp>
            <p:nvGrpSpPr>
              <p:cNvPr id="15" name="Group 8">
                <a:extLst>
                  <a:ext uri="{FF2B5EF4-FFF2-40B4-BE49-F238E27FC236}">
                    <a16:creationId xmlns:a16="http://schemas.microsoft.com/office/drawing/2014/main" id="{A5490593-4FC7-4AE1-9BC2-1B16CF0CC5A0}"/>
                  </a:ext>
                </a:extLst>
              </p:cNvPr>
              <p:cNvGrpSpPr/>
              <p:nvPr/>
            </p:nvGrpSpPr>
            <p:grpSpPr>
              <a:xfrm flipH="1">
                <a:off x="5456342" y="550596"/>
                <a:ext cx="365760" cy="5577840"/>
                <a:chOff x="6167850" y="642718"/>
                <a:chExt cx="365760" cy="557784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4F4B4DE-311F-4716-8E72-5CE960B9DFA4}"/>
                    </a:ext>
                  </a:extLst>
                </p:cNvPr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E490FD05-7C0E-4132-B4CE-2D2BDF75C051}"/>
                    </a:ext>
                  </a:extLst>
                </p:cNvPr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B7BF29D-E0FB-43F6-B032-51F8CAD7379B}"/>
                    </a:ext>
                  </a:extLst>
                </p:cNvPr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2292891-C473-42F3-8C14-95EA087103DE}"/>
                    </a:ext>
                  </a:extLst>
                </p:cNvPr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91D6A88-E370-4018-8720-5533A7E7F22A}"/>
                    </a:ext>
                  </a:extLst>
                </p:cNvPr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DD77131-16F3-4DFB-87C0-128A0567EBC3}"/>
                    </a:ext>
                  </a:extLst>
                </p:cNvPr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00C8B06-448A-45B6-AD1B-431E19F5FCF9}"/>
                    </a:ext>
                  </a:extLst>
                </p:cNvPr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C8614EA-8616-4225-9DC8-5B5B09FC8CC2}"/>
                    </a:ext>
                  </a:extLst>
                </p:cNvPr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2A53AA6-B98A-422A-B2D1-D3CAD6D8724F}"/>
                    </a:ext>
                  </a:extLst>
                </p:cNvPr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FC9003-5994-43AB-9394-E0F00BA538AC}"/>
                    </a:ext>
                  </a:extLst>
                </p:cNvPr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18DEA4-D07F-430B-940C-AAA09EADBC53}"/>
                    </a:ext>
                  </a:extLst>
                </p:cNvPr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2AA1C0-E7D3-4816-92E8-9DF08432AB8B}"/>
                    </a:ext>
                  </a:extLst>
                </p:cNvPr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B74C3FC2-37EF-4B0D-9837-32FB0CFB735F}"/>
                    </a:ext>
                  </a:extLst>
                </p:cNvPr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66" dirty="0"/>
                </a:p>
              </p:txBody>
            </p:sp>
          </p:grp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8E1B667A-654B-4990-8901-7C71BE8A8B86}"/>
                  </a:ext>
                </a:extLst>
              </p:cNvPr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9F0E6C4-D950-4517-A64C-F94184AF20CD}"/>
                  </a:ext>
                </a:extLst>
              </p:cNvPr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473A1C-8A59-4385-B55D-9AA4EC8B0BDA}"/>
                  </a:ext>
                </a:extLst>
              </p:cNvPr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19" name="Rounded Rectangle 12">
                <a:extLst>
                  <a:ext uri="{FF2B5EF4-FFF2-40B4-BE49-F238E27FC236}">
                    <a16:creationId xmlns:a16="http://schemas.microsoft.com/office/drawing/2014/main" id="{83FC08DF-4121-4C2F-8229-30E577DF5C50}"/>
                  </a:ext>
                </a:extLst>
              </p:cNvPr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0" name="Rounded Rectangle 13">
                <a:extLst>
                  <a:ext uri="{FF2B5EF4-FFF2-40B4-BE49-F238E27FC236}">
                    <a16:creationId xmlns:a16="http://schemas.microsoft.com/office/drawing/2014/main" id="{78F7B923-FFA6-4BB5-86EE-746629E6A097}"/>
                  </a:ext>
                </a:extLst>
              </p:cNvPr>
              <p:cNvSpPr/>
              <p:nvPr/>
            </p:nvSpPr>
            <p:spPr>
              <a:xfrm>
                <a:off x="5576169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1" name="Rounded Rectangle 14">
                <a:extLst>
                  <a:ext uri="{FF2B5EF4-FFF2-40B4-BE49-F238E27FC236}">
                    <a16:creationId xmlns:a16="http://schemas.microsoft.com/office/drawing/2014/main" id="{0270F979-6D39-44E9-B50B-990FAFF3B91C}"/>
                  </a:ext>
                </a:extLst>
              </p:cNvPr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B5F5994B-8478-4DFD-8B90-A5FA4EEBAAEF}"/>
                  </a:ext>
                </a:extLst>
              </p:cNvPr>
              <p:cNvSpPr/>
              <p:nvPr/>
            </p:nvSpPr>
            <p:spPr>
              <a:xfrm>
                <a:off x="5605528" y="327231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DAC8D37-32B0-4EC1-957C-4385B3839793}"/>
                  </a:ext>
                </a:extLst>
              </p:cNvPr>
              <p:cNvSpPr/>
              <p:nvPr/>
            </p:nvSpPr>
            <p:spPr>
              <a:xfrm>
                <a:off x="5595274" y="37010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4A21B21-7E8B-41A4-9742-AE0617072547}"/>
                  </a:ext>
                </a:extLst>
              </p:cNvPr>
              <p:cNvSpPr/>
              <p:nvPr/>
            </p:nvSpPr>
            <p:spPr>
              <a:xfrm>
                <a:off x="5567252" y="413400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55CCEC13-376A-49BE-88BB-6D185F0A59C6}"/>
                  </a:ext>
                </a:extLst>
              </p:cNvPr>
              <p:cNvSpPr/>
              <p:nvPr/>
            </p:nvSpPr>
            <p:spPr>
              <a:xfrm>
                <a:off x="5575168" y="4576547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43D8578-A4AB-4AD7-8318-36889B95F33A}"/>
                  </a:ext>
                </a:extLst>
              </p:cNvPr>
              <p:cNvSpPr/>
              <p:nvPr/>
            </p:nvSpPr>
            <p:spPr>
              <a:xfrm>
                <a:off x="5579696" y="500525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7010C14F-3CB7-4095-BD22-C0E6E7912C07}"/>
                  </a:ext>
                </a:extLst>
              </p:cNvPr>
              <p:cNvSpPr/>
              <p:nvPr/>
            </p:nvSpPr>
            <p:spPr>
              <a:xfrm>
                <a:off x="5567252" y="5424998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9087F42-9773-4EAA-9227-FF3660A5AD94}"/>
                  </a:ext>
                </a:extLst>
              </p:cNvPr>
              <p:cNvSpPr/>
              <p:nvPr/>
            </p:nvSpPr>
            <p:spPr>
              <a:xfrm>
                <a:off x="5575168" y="5872223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Rounded Rectangle 22">
                <a:extLst>
                  <a:ext uri="{FF2B5EF4-FFF2-40B4-BE49-F238E27FC236}">
                    <a16:creationId xmlns:a16="http://schemas.microsoft.com/office/drawing/2014/main" id="{8170E1B7-A8F4-4C73-A435-49207FF593E8}"/>
                  </a:ext>
                </a:extLst>
              </p:cNvPr>
              <p:cNvSpPr/>
              <p:nvPr/>
            </p:nvSpPr>
            <p:spPr>
              <a:xfrm>
                <a:off x="5596339" y="370064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58" name="Rounded Rectangle 23">
                <a:extLst>
                  <a:ext uri="{FF2B5EF4-FFF2-40B4-BE49-F238E27FC236}">
                    <a16:creationId xmlns:a16="http://schemas.microsoft.com/office/drawing/2014/main" id="{9A670DE4-1382-4682-B6DD-6976C2BD79B0}"/>
                  </a:ext>
                </a:extLst>
              </p:cNvPr>
              <p:cNvSpPr/>
              <p:nvPr/>
            </p:nvSpPr>
            <p:spPr>
              <a:xfrm>
                <a:off x="5568817" y="413362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0" name="Rounded Rectangle 24">
                <a:extLst>
                  <a:ext uri="{FF2B5EF4-FFF2-40B4-BE49-F238E27FC236}">
                    <a16:creationId xmlns:a16="http://schemas.microsoft.com/office/drawing/2014/main" id="{0DF3FD2D-D91B-4BF5-98BB-878A8E68DD6F}"/>
                  </a:ext>
                </a:extLst>
              </p:cNvPr>
              <p:cNvSpPr/>
              <p:nvPr/>
            </p:nvSpPr>
            <p:spPr>
              <a:xfrm>
                <a:off x="5576733" y="457617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1" name="Rounded Rectangle 25">
                <a:extLst>
                  <a:ext uri="{FF2B5EF4-FFF2-40B4-BE49-F238E27FC236}">
                    <a16:creationId xmlns:a16="http://schemas.microsoft.com/office/drawing/2014/main" id="{CBAE0E07-19B7-4C75-94E6-FF719A5AD48F}"/>
                  </a:ext>
                </a:extLst>
              </p:cNvPr>
              <p:cNvSpPr/>
              <p:nvPr/>
            </p:nvSpPr>
            <p:spPr>
              <a:xfrm>
                <a:off x="5580761" y="5004874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2" name="Rounded Rectangle 26">
                <a:extLst>
                  <a:ext uri="{FF2B5EF4-FFF2-40B4-BE49-F238E27FC236}">
                    <a16:creationId xmlns:a16="http://schemas.microsoft.com/office/drawing/2014/main" id="{67174364-7768-42FD-A157-754D17AD304A}"/>
                  </a:ext>
                </a:extLst>
              </p:cNvPr>
              <p:cNvSpPr/>
              <p:nvPr/>
            </p:nvSpPr>
            <p:spPr>
              <a:xfrm>
                <a:off x="5568817" y="5424621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/>
              </a:p>
            </p:txBody>
          </p:sp>
          <p:sp>
            <p:nvSpPr>
              <p:cNvPr id="63" name="Rounded Rectangle 27">
                <a:extLst>
                  <a:ext uri="{FF2B5EF4-FFF2-40B4-BE49-F238E27FC236}">
                    <a16:creationId xmlns:a16="http://schemas.microsoft.com/office/drawing/2014/main" id="{91BDB214-8F76-4E27-92AE-AFED28E6CF5D}"/>
                  </a:ext>
                </a:extLst>
              </p:cNvPr>
              <p:cNvSpPr/>
              <p:nvPr/>
            </p:nvSpPr>
            <p:spPr>
              <a:xfrm>
                <a:off x="5576733" y="5871846"/>
                <a:ext cx="758651" cy="144506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66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9D2942D-D824-4EEA-9D06-463DA77BF3ED}"/>
              </a:ext>
            </a:extLst>
          </p:cNvPr>
          <p:cNvSpPr/>
          <p:nvPr/>
        </p:nvSpPr>
        <p:spPr>
          <a:xfrm>
            <a:off x="7294563" y="547688"/>
            <a:ext cx="3698875" cy="7381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4502C0-2A1D-4232-A05D-F0617DE6CA38}"/>
              </a:ext>
            </a:extLst>
          </p:cNvPr>
          <p:cNvSpPr/>
          <p:nvPr/>
        </p:nvSpPr>
        <p:spPr>
          <a:xfrm>
            <a:off x="1255713" y="231775"/>
            <a:ext cx="3219450" cy="963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1274" name="Picture 58" descr="F:\Mosta Logo Pictur\picpic 570.jpg">
            <a:extLst>
              <a:ext uri="{FF2B5EF4-FFF2-40B4-BE49-F238E27FC236}">
                <a16:creationId xmlns:a16="http://schemas.microsoft.com/office/drawing/2014/main" id="{3251F577-8714-4221-B0B3-9AE37892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012825"/>
            <a:ext cx="25257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55" descr="F:\Mosta Logo Pictur\picpic 570.jpg">
            <a:extLst>
              <a:ext uri="{FF2B5EF4-FFF2-40B4-BE49-F238E27FC236}">
                <a16:creationId xmlns:a16="http://schemas.microsoft.com/office/drawing/2014/main" id="{CCD5C26A-118B-402C-AD0F-658BD230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12825"/>
            <a:ext cx="2547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5479D567-ED8C-47CB-9441-5E26886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54000"/>
            <a:ext cx="108188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2CF31C-0D36-4AAF-A361-1737064F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043113"/>
            <a:ext cx="5151438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BFDAF-6534-482F-8ADB-CD34734EC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043113"/>
            <a:ext cx="5151437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ACEE31-B5EA-4341-8731-A657902DCB73}"/>
              </a:ext>
            </a:extLst>
          </p:cNvPr>
          <p:cNvSpPr/>
          <p:nvPr/>
        </p:nvSpPr>
        <p:spPr>
          <a:xfrm>
            <a:off x="4010025" y="293688"/>
            <a:ext cx="4121150" cy="10287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7D9805-B24F-43C6-AD0B-DB9332523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052513"/>
            <a:ext cx="899160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B4D5E6-59AD-4314-A2ED-97B798A098A9}"/>
              </a:ext>
            </a:extLst>
          </p:cNvPr>
          <p:cNvSpPr/>
          <p:nvPr/>
        </p:nvSpPr>
        <p:spPr>
          <a:xfrm>
            <a:off x="4641850" y="293688"/>
            <a:ext cx="2662238" cy="5619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দেখো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75C9DCC-DF93-4B8A-AF23-6FBC29EDC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982788"/>
            <a:ext cx="352107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E36A9-AC57-40F0-B7B7-206CC3DACC99}"/>
              </a:ext>
            </a:extLst>
          </p:cNvPr>
          <p:cNvSpPr txBox="1"/>
          <p:nvPr/>
        </p:nvSpPr>
        <p:spPr>
          <a:xfrm>
            <a:off x="1465263" y="492125"/>
            <a:ext cx="7889875" cy="120015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8CD27-9ED7-480C-8479-52E8164E1DF6}"/>
              </a:ext>
            </a:extLst>
          </p:cNvPr>
          <p:cNvSpPr/>
          <p:nvPr/>
        </p:nvSpPr>
        <p:spPr>
          <a:xfrm>
            <a:off x="1519238" y="3189288"/>
            <a:ext cx="55149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পান্তর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3C18AC-39AB-4EB8-B837-A7C9CA80B8C8}"/>
              </a:ext>
            </a:extLst>
          </p:cNvPr>
          <p:cNvSpPr/>
          <p:nvPr/>
        </p:nvSpPr>
        <p:spPr>
          <a:xfrm>
            <a:off x="657225" y="1333500"/>
            <a:ext cx="8562975" cy="1323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C821ABA0-A8BF-4F70-9C6A-0928C061D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551238"/>
            <a:ext cx="116903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দশমিক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 </a:t>
            </a:r>
            <a:r>
              <a:rPr lang="bn-IN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অক্টা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দশমিক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 </a:t>
            </a:r>
            <a:r>
              <a:rPr lang="bn-IN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>
              <a:spcBef>
                <a:spcPct val="20000"/>
              </a:spcBef>
            </a:pP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হেক্সাডেসিম্যাল সংখ্যাকে দশমিক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 </a:t>
            </a:r>
            <a:r>
              <a:rPr lang="bn-IN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BD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44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400" b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4E1A4-273A-4F8D-90BE-50F883F38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501775"/>
            <a:ext cx="4787900" cy="4678363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MSB (Most Significant Bit) 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থেকে শুরু করে 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LSB(List Significant Bit)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পর্যন্ত </a:t>
            </a:r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অংককে 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পর্যায়ক্রমে </a:t>
            </a:r>
            <a:r>
              <a:rPr lang="en-US" sz="270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Base</a:t>
            </a:r>
            <a:r>
              <a:rPr lang="en-US" sz="270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</a:t>
            </a:r>
            <a:r>
              <a:rPr lang="en-US" sz="2700" baseline="60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অর্থাৎ </a:t>
            </a:r>
            <a:r>
              <a:rPr lang="en-US" sz="2700" dirty="0">
                <a:solidFill>
                  <a:srgbClr val="333399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700" baseline="60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n-1 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দ্বারা গুন করতে হবে।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n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সংখ্যাটিকে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ব্যহৃত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অংক</a:t>
            </a:r>
            <a:r>
              <a:rPr lang="en-US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অতপর গুণফলগুলোর যোগফল নির্ণয় করতে হবে।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যোগফলই হবে বাইনারি (</a:t>
            </a:r>
            <a:r>
              <a:rPr lang="bn-BD" sz="27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bn-BD" sz="2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সংখ্যাটির সমতূল্য দশমিক মান।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37331718-2C1A-4330-BEE9-14C01484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931863"/>
            <a:ext cx="465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5">
            <a:extLst>
              <a:ext uri="{FF2B5EF4-FFF2-40B4-BE49-F238E27FC236}">
                <a16:creationId xmlns:a16="http://schemas.microsoft.com/office/drawing/2014/main" id="{3065FF11-41CD-443F-8D2B-5818425F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522" y="2547414"/>
            <a:ext cx="260554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1         0         1         0</a:t>
            </a: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65D92DDF-4E9A-452E-BF96-55F2571F08DE}"/>
              </a:ext>
            </a:extLst>
          </p:cNvPr>
          <p:cNvSpPr>
            <a:spLocks/>
          </p:cNvSpPr>
          <p:nvPr/>
        </p:nvSpPr>
        <p:spPr bwMode="auto">
          <a:xfrm>
            <a:off x="8561388" y="3109913"/>
            <a:ext cx="365125" cy="136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1088707500 h 432"/>
              <a:gd name="T4" fmla="*/ 967740000 w 384"/>
              <a:gd name="T5" fmla="*/ 1088707500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5C28B51-5ABF-45F4-A6E7-07CFD99F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968" y="3005749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0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5335986-8FBB-4769-9DA5-70081A975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206" y="3005749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B5244554-174F-48D2-B011-0847C1179310}"/>
              </a:ext>
            </a:extLst>
          </p:cNvPr>
          <p:cNvSpPr>
            <a:spLocks/>
          </p:cNvSpPr>
          <p:nvPr/>
        </p:nvSpPr>
        <p:spPr bwMode="auto">
          <a:xfrm>
            <a:off x="7840663" y="3109913"/>
            <a:ext cx="1068387" cy="517525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52EC1395-D07E-40E5-99E5-3B96B79B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824" y="3415777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1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8575193E-8051-479B-862F-7007E6BB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062" y="3415777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2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C10CE74E-5EB1-48FC-AB3A-B096A651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974" y="3858463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2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A1F205B4-4709-4D4F-81EE-62588D15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212" y="3858463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4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0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8151C10E-FAA7-4E96-B405-DD09B9AED34A}"/>
              </a:ext>
            </a:extLst>
          </p:cNvPr>
          <p:cNvSpPr>
            <a:spLocks/>
          </p:cNvSpPr>
          <p:nvPr/>
        </p:nvSpPr>
        <p:spPr bwMode="auto">
          <a:xfrm>
            <a:off x="7158038" y="3109913"/>
            <a:ext cx="1736725" cy="992187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4B2B0C2B-1581-4140-B4C0-295FC3B1E122}"/>
              </a:ext>
            </a:extLst>
          </p:cNvPr>
          <p:cNvSpPr>
            <a:spLocks/>
          </p:cNvSpPr>
          <p:nvPr/>
        </p:nvSpPr>
        <p:spPr bwMode="auto">
          <a:xfrm>
            <a:off x="6491288" y="3109913"/>
            <a:ext cx="2403475" cy="1449387"/>
          </a:xfrm>
          <a:custGeom>
            <a:avLst/>
            <a:gdLst>
              <a:gd name="T0" fmla="*/ 0 w 384"/>
              <a:gd name="T1" fmla="*/ 0 h 432"/>
              <a:gd name="T2" fmla="*/ 0 w 384"/>
              <a:gd name="T3" fmla="*/ 2147483647 h 432"/>
              <a:gd name="T4" fmla="*/ 2147483647 w 384"/>
              <a:gd name="T5" fmla="*/ 2147483647 h 4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432">
                <a:moveTo>
                  <a:pt x="0" y="0"/>
                </a:moveTo>
                <a:lnTo>
                  <a:pt x="0" y="432"/>
                </a:lnTo>
                <a:lnTo>
                  <a:pt x="384" y="432"/>
                </a:lnTo>
              </a:path>
            </a:pathLst>
          </a:custGeom>
          <a:noFill/>
          <a:ln w="28575" cmpd="sng">
            <a:solidFill>
              <a:srgbClr val="990099"/>
            </a:solidFill>
            <a:round/>
            <a:headEnd type="none" w="med" len="med"/>
            <a:tailEnd type="triangle" w="med" len="med"/>
          </a:ln>
          <a:effectLst/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 Box 25">
            <a:extLst>
              <a:ext uri="{FF2B5EF4-FFF2-40B4-BE49-F238E27FC236}">
                <a16:creationId xmlns:a16="http://schemas.microsoft.com/office/drawing/2014/main" id="{B5D944FA-AB3E-4A97-BADF-20F798C4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482" y="4333807"/>
            <a:ext cx="1143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2</a:t>
            </a:r>
            <a:r>
              <a:rPr lang="en-US" sz="2000" b="1" baseline="7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3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0" name="Text Box 26">
            <a:extLst>
              <a:ext uri="{FF2B5EF4-FFF2-40B4-BE49-F238E27FC236}">
                <a16:creationId xmlns:a16="http://schemas.microsoft.com/office/drawing/2014/main" id="{53AFE4D3-3BC2-42EF-81F8-F7C79F855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0720" y="4333807"/>
            <a:ext cx="1524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 8</a:t>
            </a:r>
            <a:r>
              <a:rPr lang="en-US" sz="2000" b="1" baseline="300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 </a:t>
            </a: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  <a:sym typeface="Symbol" pitchFamily="18" charset="2"/>
              </a:rPr>
              <a:t>= 8</a:t>
            </a:r>
            <a:endParaRPr lang="en-US" sz="20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1FEBC15A-FF77-4C64-900E-2DD56FC68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6650" y="4787900"/>
            <a:ext cx="21034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Text Box 28">
            <a:extLst>
              <a:ext uri="{FF2B5EF4-FFF2-40B4-BE49-F238E27FC236}">
                <a16:creationId xmlns:a16="http://schemas.microsoft.com/office/drawing/2014/main" id="{FBEC936C-7888-4944-A1A3-D429A30D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0700" y="4759246"/>
            <a:ext cx="64659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10</a:t>
            </a:r>
          </a:p>
        </p:txBody>
      </p:sp>
      <p:sp>
        <p:nvSpPr>
          <p:cNvPr id="55" name="Line 33">
            <a:extLst>
              <a:ext uri="{FF2B5EF4-FFF2-40B4-BE49-F238E27FC236}">
                <a16:creationId xmlns:a16="http://schemas.microsoft.com/office/drawing/2014/main" id="{844FB1E1-E89D-4167-8C0E-2C56BCB1E7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4300" y="2303463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Line 33">
            <a:extLst>
              <a:ext uri="{FF2B5EF4-FFF2-40B4-BE49-F238E27FC236}">
                <a16:creationId xmlns:a16="http://schemas.microsoft.com/office/drawing/2014/main" id="{E6DFD7BC-8181-4DB1-8CC6-6E9D87C43D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8038" y="2309813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Line 33">
            <a:extLst>
              <a:ext uri="{FF2B5EF4-FFF2-40B4-BE49-F238E27FC236}">
                <a16:creationId xmlns:a16="http://schemas.microsoft.com/office/drawing/2014/main" id="{E2E19CB7-DF85-4F56-A0E4-0DD86A494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0663" y="2314575"/>
            <a:ext cx="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EE3B405B-FD73-433C-BBC3-F747C121DD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3450" y="2319338"/>
            <a:ext cx="0" cy="2746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EEE319AF-E64C-485D-914E-2C66D367F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24" y="1980823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2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FA69F584-8185-4EB4-9399-F133B0DD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635" y="1988132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3</a:t>
            </a: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11F67DC8-C128-4A05-A251-351E35C3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0589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23803C07-A082-4D7B-8AAF-98845213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030413"/>
            <a:ext cx="487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9">
            <a:extLst>
              <a:ext uri="{FF2B5EF4-FFF2-40B4-BE49-F238E27FC236}">
                <a16:creationId xmlns:a16="http://schemas.microsoft.com/office/drawing/2014/main" id="{771181AB-E143-4ECA-9F84-B4B7D8A9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966" y="2007859"/>
            <a:ext cx="36454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0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E33C9A79-E177-4300-BBD0-A31AC16A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103" y="2000420"/>
            <a:ext cx="27699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1</a:t>
            </a: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900D13C8-8C49-482F-9107-6994EBAA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20859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71DCEEFB-5E03-429E-BB5D-8806B3E4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2057400"/>
            <a:ext cx="485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2520DD6-AECF-4F67-A0CB-BFF78072F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835275"/>
            <a:ext cx="3603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6C0250F-47A3-42A1-B3B1-5440A77B1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8348663" y="2859088"/>
            <a:ext cx="4191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366855-71C4-42D9-9807-F26A0FD2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303838"/>
            <a:ext cx="406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2" name="TextBox 2">
            <a:extLst>
              <a:ext uri="{FF2B5EF4-FFF2-40B4-BE49-F238E27FC236}">
                <a16:creationId xmlns:a16="http://schemas.microsoft.com/office/drawing/2014/main" id="{3F170D1F-D030-4DB4-9F03-F659A491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845" y="-26987"/>
            <a:ext cx="7421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alt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পূর্ণসংখ্যাকে</a:t>
            </a:r>
            <a:r>
              <a:rPr lang="en-US" alt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alt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alt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endParaRPr lang="en-US" alt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43110-F2B0-4449-963E-B760DD3FE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401763"/>
            <a:ext cx="272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সংখাটিতে মোট অংক n=4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773</Words>
  <Application>Microsoft Office PowerPoint</Application>
  <PresentationFormat>Widescreen</PresentationFormat>
  <Paragraphs>154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SolaimanLipi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Mostafizar</dc:creator>
  <cp:lastModifiedBy>Mostafizar</cp:lastModifiedBy>
  <cp:revision>18</cp:revision>
  <dcterms:created xsi:type="dcterms:W3CDTF">2021-01-18T16:26:02Z</dcterms:created>
  <dcterms:modified xsi:type="dcterms:W3CDTF">2021-01-18T16:43:43Z</dcterms:modified>
</cp:coreProperties>
</file>