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7" r:id="rId3"/>
    <p:sldId id="272" r:id="rId4"/>
    <p:sldId id="259" r:id="rId5"/>
    <p:sldId id="261" r:id="rId6"/>
    <p:sldId id="262" r:id="rId7"/>
    <p:sldId id="263" r:id="rId8"/>
    <p:sldId id="268" r:id="rId9"/>
    <p:sldId id="273" r:id="rId10"/>
    <p:sldId id="278" r:id="rId11"/>
    <p:sldId id="274" r:id="rId12"/>
    <p:sldId id="275" r:id="rId13"/>
    <p:sldId id="281" r:id="rId14"/>
    <p:sldId id="276" r:id="rId15"/>
    <p:sldId id="285" r:id="rId16"/>
    <p:sldId id="277" r:id="rId17"/>
    <p:sldId id="282" r:id="rId18"/>
    <p:sldId id="286" r:id="rId19"/>
    <p:sldId id="28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1" d="100"/>
          <a:sy n="91" d="100"/>
        </p:scale>
        <p:origin x="-786" y="8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69004"/>
            <a:ext cx="8534400" cy="1107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err="1" smtClean="0">
                <a:latin typeface="SutonnyMJ" pitchFamily="2" charset="0"/>
                <a:cs typeface="SutonnyMJ" pitchFamily="2" charset="0"/>
              </a:rPr>
              <a:t>AvR‡Ki</a:t>
            </a:r>
            <a:r>
              <a:rPr lang="en-US" sz="6600" dirty="0" smtClean="0">
                <a:latin typeface="SutonnyMJ" pitchFamily="2" charset="0"/>
                <a:cs typeface="SutonnyMJ" pitchFamily="2" charset="0"/>
              </a:rPr>
              <a:t> </a:t>
            </a:r>
            <a:r>
              <a:rPr lang="en-US" sz="6600" dirty="0" err="1" smtClean="0">
                <a:latin typeface="SutonnyMJ" pitchFamily="2" charset="0"/>
                <a:cs typeface="SutonnyMJ" pitchFamily="2" charset="0"/>
              </a:rPr>
              <a:t>Køv‡m</a:t>
            </a:r>
            <a:r>
              <a:rPr lang="en-US" sz="6600" dirty="0" smtClean="0">
                <a:latin typeface="SutonnyMJ" pitchFamily="2" charset="0"/>
                <a:cs typeface="SutonnyMJ" pitchFamily="2" charset="0"/>
              </a:rPr>
              <a:t> </a:t>
            </a:r>
            <a:r>
              <a:rPr lang="en-US" sz="6600" dirty="0" err="1" smtClean="0">
                <a:latin typeface="SutonnyMJ" pitchFamily="2" charset="0"/>
                <a:cs typeface="SutonnyMJ" pitchFamily="2" charset="0"/>
              </a:rPr>
              <a:t>mevB‡K</a:t>
            </a:r>
            <a:r>
              <a:rPr lang="en-US" sz="6600" dirty="0" smtClean="0">
                <a:latin typeface="SutonnyMJ" pitchFamily="2" charset="0"/>
                <a:cs typeface="SutonnyMJ" pitchFamily="2" charset="0"/>
              </a:rPr>
              <a:t> </a:t>
            </a:r>
            <a:r>
              <a:rPr lang="en-US" sz="6600" dirty="0" err="1" smtClean="0">
                <a:latin typeface="SutonnyMJ" pitchFamily="2" charset="0"/>
                <a:cs typeface="SutonnyMJ" pitchFamily="2" charset="0"/>
              </a:rPr>
              <a:t>ï‡f”Qv</a:t>
            </a:r>
            <a:endParaRPr lang="en-US" sz="6600" dirty="0">
              <a:latin typeface="SutonnyMJ" pitchFamily="2" charset="0"/>
              <a:cs typeface="SutonnyMJ" pitchFamily="2" charset="0"/>
            </a:endParaRPr>
          </a:p>
        </p:txBody>
      </p:sp>
      <p:pic>
        <p:nvPicPr>
          <p:cNvPr id="4" name="Picture 3" descr="rose.jpg"/>
          <p:cNvPicPr>
            <a:picLocks noChangeAspect="1"/>
          </p:cNvPicPr>
          <p:nvPr/>
        </p:nvPicPr>
        <p:blipFill>
          <a:blip r:embed="rId2"/>
          <a:stretch>
            <a:fillRect/>
          </a:stretch>
        </p:blipFill>
        <p:spPr>
          <a:xfrm>
            <a:off x="1447800" y="66780"/>
            <a:ext cx="6248400" cy="50600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914400"/>
            <a:ext cx="6705600" cy="14465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8800" dirty="0" smtClean="0">
                <a:latin typeface="SutonnyMJ" pitchFamily="2" charset="0"/>
                <a:cs typeface="SutonnyMJ" pitchFamily="2" charset="0"/>
              </a:rPr>
              <a:t>GKK </a:t>
            </a:r>
            <a:r>
              <a:rPr lang="en-US" sz="8800" dirty="0" err="1" smtClean="0">
                <a:latin typeface="SutonnyMJ" pitchFamily="2" charset="0"/>
                <a:cs typeface="SutonnyMJ" pitchFamily="2" charset="0"/>
              </a:rPr>
              <a:t>KvR</a:t>
            </a:r>
            <a:endParaRPr lang="en-US" dirty="0">
              <a:latin typeface="SutonnyMJ" pitchFamily="2" charset="0"/>
              <a:cs typeface="SutonnyMJ" pitchFamily="2" charset="0"/>
            </a:endParaRPr>
          </a:p>
        </p:txBody>
      </p:sp>
      <p:sp>
        <p:nvSpPr>
          <p:cNvPr id="5" name="TextBox 4"/>
          <p:cNvSpPr txBox="1"/>
          <p:nvPr/>
        </p:nvSpPr>
        <p:spPr>
          <a:xfrm>
            <a:off x="457200" y="3124200"/>
            <a:ext cx="8153400" cy="28007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8800" dirty="0" err="1" smtClean="0">
                <a:latin typeface="SutonnyMJ" pitchFamily="2" charset="0"/>
                <a:cs typeface="SutonnyMJ" pitchFamily="2" charset="0"/>
              </a:rPr>
              <a:t>cÖ‡Z</a:t>
            </a:r>
            <a:r>
              <a:rPr lang="en-US" sz="8800" dirty="0" smtClean="0">
                <a:latin typeface="SutonnyMJ" pitchFamily="2" charset="0"/>
                <a:cs typeface="SutonnyMJ" pitchFamily="2" charset="0"/>
              </a:rPr>
              <a:t>¨‡K </a:t>
            </a:r>
            <a:r>
              <a:rPr lang="en-US" sz="8800" dirty="0" err="1" smtClean="0">
                <a:latin typeface="SutonnyMJ" pitchFamily="2" charset="0"/>
                <a:cs typeface="SutonnyMJ" pitchFamily="2" charset="0"/>
              </a:rPr>
              <a:t>GKwU</a:t>
            </a:r>
            <a:r>
              <a:rPr lang="en-US" sz="8800" dirty="0" smtClean="0">
                <a:latin typeface="SutonnyMJ" pitchFamily="2" charset="0"/>
                <a:cs typeface="SutonnyMJ" pitchFamily="2" charset="0"/>
              </a:rPr>
              <a:t> </a:t>
            </a:r>
            <a:r>
              <a:rPr lang="en-US" sz="8800" dirty="0" err="1" smtClean="0">
                <a:latin typeface="SutonnyMJ" pitchFamily="2" charset="0"/>
                <a:cs typeface="SutonnyMJ" pitchFamily="2" charset="0"/>
              </a:rPr>
              <a:t>K‡i</a:t>
            </a:r>
            <a:r>
              <a:rPr lang="en-US" sz="8800" dirty="0" smtClean="0">
                <a:latin typeface="SutonnyMJ" pitchFamily="2" charset="0"/>
                <a:cs typeface="SutonnyMJ" pitchFamily="2" charset="0"/>
              </a:rPr>
              <a:t> </a:t>
            </a:r>
            <a:r>
              <a:rPr lang="en-US" sz="8800" dirty="0" err="1" smtClean="0">
                <a:latin typeface="SutonnyMJ" pitchFamily="2" charset="0"/>
                <a:cs typeface="SutonnyMJ" pitchFamily="2" charset="0"/>
              </a:rPr>
              <a:t>Ahyi</a:t>
            </a:r>
            <a:r>
              <a:rPr lang="en-US" sz="8800" dirty="0" smtClean="0">
                <a:latin typeface="SutonnyMJ" pitchFamily="2" charset="0"/>
                <a:cs typeface="SutonnyMJ" pitchFamily="2" charset="0"/>
              </a:rPr>
              <a:t> </a:t>
            </a:r>
            <a:r>
              <a:rPr lang="en-US" sz="8800" dirty="0" err="1" smtClean="0">
                <a:latin typeface="SutonnyMJ" pitchFamily="2" charset="0"/>
                <a:cs typeface="SutonnyMJ" pitchFamily="2" charset="0"/>
              </a:rPr>
              <a:t>diR</a:t>
            </a:r>
            <a:r>
              <a:rPr lang="en-US" sz="8800" dirty="0" smtClean="0">
                <a:latin typeface="SutonnyMJ" pitchFamily="2" charset="0"/>
                <a:cs typeface="SutonnyMJ" pitchFamily="2" charset="0"/>
              </a:rPr>
              <a:t> </a:t>
            </a:r>
            <a:r>
              <a:rPr lang="en-US" sz="8800" dirty="0" err="1" smtClean="0">
                <a:latin typeface="SutonnyMJ" pitchFamily="2" charset="0"/>
                <a:cs typeface="SutonnyMJ" pitchFamily="2" charset="0"/>
              </a:rPr>
              <a:t>wjL</a:t>
            </a:r>
            <a:r>
              <a:rPr lang="en-US" sz="8800" dirty="0" smtClean="0">
                <a:latin typeface="SutonnyMJ" pitchFamily="2" charset="0"/>
                <a:cs typeface="SutonnyMJ" pitchFamily="2" charset="0"/>
              </a:rPr>
              <a:t>|</a:t>
            </a:r>
            <a:endParaRPr lang="en-US"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763000" cy="44012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bn-BD" sz="2800" b="1" dirty="0" smtClean="0"/>
              <a:t>অজু</a:t>
            </a:r>
            <a:r>
              <a:rPr lang="en-US" sz="2800" b="1" dirty="0" smtClean="0"/>
              <a:t>  </a:t>
            </a:r>
            <a:r>
              <a:rPr lang="en-US" sz="2800" b="1" dirty="0" err="1" smtClean="0"/>
              <a:t>করার</a:t>
            </a:r>
            <a:r>
              <a:rPr lang="en-US" sz="2800" b="1" dirty="0" smtClean="0"/>
              <a:t> </a:t>
            </a:r>
            <a:r>
              <a:rPr lang="bn-BD" sz="2800" b="1" dirty="0" smtClean="0"/>
              <a:t>পদ্ধতি</a:t>
            </a:r>
          </a:p>
          <a:p>
            <a:r>
              <a:rPr lang="bn-BD" sz="2800" dirty="0" smtClean="0"/>
              <a:t>১. অন্তরে অজুর নিয়ত করা।</a:t>
            </a:r>
          </a:p>
          <a:p>
            <a:r>
              <a:rPr lang="bn-BD" sz="2800" dirty="0" smtClean="0"/>
              <a:t>২. বিসমিল্লাহ বলা।</a:t>
            </a:r>
          </a:p>
          <a:p>
            <a:r>
              <a:rPr lang="bn-BD" sz="2800" dirty="0" smtClean="0"/>
              <a:t>৩. হাতের দু’কব্জি পর্যন্ত ধৌত করা (তিনবার)।</a:t>
            </a:r>
          </a:p>
          <a:p>
            <a:r>
              <a:rPr lang="bn-BD" sz="2800" dirty="0" smtClean="0"/>
              <a:t>৪. মেসওয়াক করা: এর সময় হলো কুলি করার মুহূর্তে।</a:t>
            </a:r>
          </a:p>
          <a:p>
            <a:r>
              <a:rPr lang="bn-BD" sz="2800" dirty="0" smtClean="0"/>
              <a:t>৫. কুলি করা, নাকে পানি দেয়া, নাক ঝাড়া (তিনবার)।</a:t>
            </a:r>
          </a:p>
          <a:p>
            <a:r>
              <a:rPr lang="bn-BD" sz="2800" dirty="0" smtClean="0"/>
              <a:t>কুলি করা অর্থ : মুখের মধ্যে পানি প্রবেশ করিয়ে নাড়াচাড়া করা</a:t>
            </a:r>
          </a:p>
          <a:p>
            <a:r>
              <a:rPr lang="en-US" sz="2800" dirty="0" smtClean="0"/>
              <a:t>৬</a:t>
            </a:r>
            <a:r>
              <a:rPr lang="bn-BD" sz="2800" dirty="0" smtClean="0"/>
              <a:t>. নাকে পানি দেয়া অর্থ: নিশ্বাসের সাথে নাকের মধ্যে পানি টেনে নেয়া।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60048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nSpc>
                <a:spcPct val="150000"/>
              </a:lnSpc>
            </a:pPr>
            <a:r>
              <a:rPr lang="bn-BD" sz="2000" dirty="0" smtClean="0"/>
              <a:t>৭. নাক ঝাড়া অর্থ: নাকের ভিতর থেকে পানি বের করা।</a:t>
            </a:r>
          </a:p>
          <a:p>
            <a:pPr>
              <a:lnSpc>
                <a:spcPct val="150000"/>
              </a:lnSpc>
            </a:pPr>
            <a:r>
              <a:rPr lang="bn-BD" sz="2000" dirty="0" smtClean="0"/>
              <a:t>৮. মুখমন্ডল ধৌত করা (তিনবার) দাড়ি খেলাল করাসহ।</a:t>
            </a:r>
          </a:p>
          <a:p>
            <a:pPr>
              <a:lnSpc>
                <a:spcPct val="150000"/>
              </a:lnSpc>
            </a:pPr>
            <a:r>
              <a:rPr lang="bn-BD" sz="2000" dirty="0" smtClean="0"/>
              <a:t>৯. আঙ্গুলের মাথা থেকে কনুই পর্যন্ত ডান হাত তিনবার ধৌত করা। অতঃপর একইরূপে বাম হাত ধৌত করা।</a:t>
            </a:r>
          </a:p>
          <a:p>
            <a:pPr>
              <a:lnSpc>
                <a:spcPct val="150000"/>
              </a:lnSpc>
            </a:pPr>
            <a:r>
              <a:rPr lang="bn-BD" sz="2000" dirty="0" smtClean="0"/>
              <a:t>১০. মাথা মাসেহ করা: আর তার পদ্ধতি হলো প্রথমে হাত পানি দিয়ে ভিজিয়ে নেয়া। এরপর মাথার সামনের দিক থেকে পিছনের দিকে চুলের শেষ সীমানা পর্যন্ত হাত বুলানো। এরপর পেছনের দিক থেকে সামনের দিকে হাত ফিরিয়ে আনা (একবার)।</a:t>
            </a:r>
          </a:p>
          <a:p>
            <a:pPr>
              <a:lnSpc>
                <a:spcPct val="150000"/>
              </a:lnSpc>
            </a:pPr>
            <a:r>
              <a:rPr lang="bn-BD" sz="2000" dirty="0" smtClean="0"/>
              <a:t>১১. তর্জনী অঙ্গুলি দিয়ে কানের ভিতরে মাসেহ করা আর বৃদ্ধাঙ্গুলি দিয়ে কানের বাহিরের অংশ মাসেহ করা (একবার)।</a:t>
            </a:r>
          </a:p>
          <a:p>
            <a:pPr>
              <a:lnSpc>
                <a:spcPct val="150000"/>
              </a:lnSpc>
            </a:pPr>
            <a:r>
              <a:rPr lang="bn-BD" sz="2000" dirty="0" smtClean="0"/>
              <a:t>১২. ডান পা টাখনু পর্যন্ত ধৌত করা (তিনবার) অতঃপর একইরূপে বাম পা ধৌত করা ।</a:t>
            </a:r>
          </a:p>
          <a:p>
            <a:pPr>
              <a:lnSpc>
                <a:spcPct val="15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914400"/>
            <a:ext cx="6705600" cy="14465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8800" dirty="0" smtClean="0">
                <a:latin typeface="SutonnyMJ" pitchFamily="2" charset="0"/>
                <a:cs typeface="SutonnyMJ" pitchFamily="2" charset="0"/>
              </a:rPr>
              <a:t>`</a:t>
            </a:r>
            <a:r>
              <a:rPr lang="en-US" sz="8800" dirty="0" err="1" smtClean="0">
                <a:latin typeface="SutonnyMJ" pitchFamily="2" charset="0"/>
                <a:cs typeface="SutonnyMJ" pitchFamily="2" charset="0"/>
              </a:rPr>
              <a:t>jxqKvR</a:t>
            </a:r>
            <a:endParaRPr lang="en-US" dirty="0">
              <a:latin typeface="SutonnyMJ" pitchFamily="2" charset="0"/>
              <a:cs typeface="SutonnyMJ" pitchFamily="2" charset="0"/>
            </a:endParaRPr>
          </a:p>
        </p:txBody>
      </p:sp>
      <p:sp>
        <p:nvSpPr>
          <p:cNvPr id="3" name="TextBox 2"/>
          <p:cNvSpPr txBox="1"/>
          <p:nvPr/>
        </p:nvSpPr>
        <p:spPr>
          <a:xfrm>
            <a:off x="152400" y="2819400"/>
            <a:ext cx="8915400" cy="175432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5400" dirty="0" smtClean="0">
                <a:latin typeface="SutonnyMJ" pitchFamily="2" charset="0"/>
                <a:cs typeface="SutonnyMJ" pitchFamily="2" charset="0"/>
              </a:rPr>
              <a:t>(K)`</a:t>
            </a:r>
            <a:r>
              <a:rPr lang="en-US" sz="5400" dirty="0" err="1" smtClean="0">
                <a:latin typeface="SutonnyMJ" pitchFamily="2" charset="0"/>
                <a:cs typeface="SutonnyMJ" pitchFamily="2" charset="0"/>
              </a:rPr>
              <a:t>jt</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ARy</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Kivi</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wZbwU</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c×wZ</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jL</a:t>
            </a:r>
            <a:r>
              <a:rPr lang="en-US" sz="5400" dirty="0" smtClean="0">
                <a:latin typeface="SutonnyMJ" pitchFamily="2" charset="0"/>
                <a:cs typeface="SutonnyMJ" pitchFamily="2" charset="0"/>
              </a:rPr>
              <a:t>|</a:t>
            </a:r>
          </a:p>
          <a:p>
            <a:r>
              <a:rPr lang="en-US" sz="5400" dirty="0" smtClean="0">
                <a:latin typeface="SutonnyMJ" pitchFamily="2" charset="0"/>
                <a:cs typeface="SutonnyMJ" pitchFamily="2" charset="0"/>
              </a:rPr>
              <a:t>(L)`</a:t>
            </a:r>
            <a:r>
              <a:rPr lang="en-US" sz="5400" dirty="0" err="1" smtClean="0">
                <a:latin typeface="SutonnyMJ" pitchFamily="2" charset="0"/>
                <a:cs typeface="SutonnyMJ" pitchFamily="2" charset="0"/>
              </a:rPr>
              <a:t>jt-ARyi</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PviwU</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diR</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jL</a:t>
            </a:r>
            <a:r>
              <a:rPr lang="en-US" sz="5400" dirty="0" smtClean="0">
                <a:latin typeface="SutonnyMJ" pitchFamily="2" charset="0"/>
                <a:cs typeface="SutonnyMJ" pitchFamily="2" charset="0"/>
              </a:rPr>
              <a:t>|</a:t>
            </a:r>
            <a:endParaRPr lang="en-US" sz="54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924800" cy="520142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BD" sz="2400" dirty="0" smtClean="0"/>
              <a:t>১৩. অজু শেষ করার পর এই দুআ পাঠ করা :</a:t>
            </a:r>
          </a:p>
          <a:p>
            <a:pPr rtl="1"/>
            <a:r>
              <a:rPr lang="ar-SA" sz="2400" dirty="0" smtClean="0"/>
              <a:t>أَشْهَدُ أَن لَّا إِلَهَ إِلَّا اللهُ وَحْدَهُ لَا شَرِيْكَ لَهُ، وَأَشْهَدُ أَنَّ مُحَمَّداً عَبْدُهُ وَرَسُوْلُهُ اَللَّهُمَّ اجْعَلْنِيْ مِنَ التَّوَّابِيْنَ، وَاجْعَلْنِيْ مِن الْمُتَطَهِّرِيْنَ سُبْحَانَكَ اللهمَّ وَبِحَمْدِكَ، أَشْهَدُ أَن لَّا إِلَهَ إِلَّا أَنْتَ، أَسْتَغْفِرُكَ وَأَتُوْبُ إِلَيْكَ.</a:t>
            </a:r>
          </a:p>
          <a:p>
            <a:r>
              <a:rPr lang="ar-SA" sz="2400" b="1" dirty="0" smtClean="0"/>
              <a:t>(</a:t>
            </a:r>
            <a:r>
              <a:rPr lang="bn-BD" sz="2400" b="1" dirty="0" smtClean="0"/>
              <a:t>অর্থ) ‘আমি সাক্ষ্য দিচ্ছি যে, আল্লাহ ব্যতীত কোনো মাবুদ নেই। তিনি এক, তার কোনো শরীক নেই। আমি আরো সাক্ষ্য দিচ্ছি যে, মুহাম্মাদ তাঁর বান্দা ও রাসূল। হে আল্লাহ, আপনি আমাকে তাওবাকারীদের অন্তর্ভুক্ত করুন। আমাকে পবিত্রতা অর্জনকারীদের অন্তর্ভুক্ত করুন। হে আল্লাহ, আপনার প্রশংসাসহ আপনার মহত্ব বর্ণনা করছি। সাক্ষ্য দিচ্ছি, আপনি ছাড়া কোনো ইলাহ নেই। আপনার কাছে ক্ষমা প্রার্থনা করছি আর তাওবা করছি আপনার কাছে।’</a:t>
            </a:r>
            <a:endParaRPr lang="bn-BD" sz="2400" dirty="0" smtClean="0"/>
          </a:p>
          <a:p>
            <a:endParaRPr lang="en-US" sz="20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686800" cy="18620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1500" dirty="0" err="1" smtClean="0">
                <a:latin typeface="SutonnyMJ" pitchFamily="2" charset="0"/>
                <a:cs typeface="SutonnyMJ" pitchFamily="2" charset="0"/>
              </a:rPr>
              <a:t>g~j¨vqb</a:t>
            </a:r>
            <a:endParaRPr lang="en-US" sz="11500" dirty="0">
              <a:latin typeface="SutonnyMJ" pitchFamily="2" charset="0"/>
              <a:cs typeface="SutonnyMJ" pitchFamily="2" charset="0"/>
            </a:endParaRPr>
          </a:p>
        </p:txBody>
      </p:sp>
      <p:sp>
        <p:nvSpPr>
          <p:cNvPr id="4" name="TextBox 3"/>
          <p:cNvSpPr txBox="1"/>
          <p:nvPr/>
        </p:nvSpPr>
        <p:spPr>
          <a:xfrm>
            <a:off x="685800" y="3124200"/>
            <a:ext cx="7848600"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4800" dirty="0" smtClean="0">
                <a:latin typeface="SutonnyMJ" pitchFamily="2" charset="0"/>
                <a:cs typeface="SutonnyMJ" pitchFamily="2" charset="0"/>
              </a:rPr>
              <a:t>1| </a:t>
            </a:r>
            <a:r>
              <a:rPr lang="en-US" sz="4800" dirty="0" err="1" smtClean="0">
                <a:latin typeface="SutonnyMJ" pitchFamily="2" charset="0"/>
                <a:cs typeface="SutonnyMJ" pitchFamily="2" charset="0"/>
              </a:rPr>
              <a:t>ARyi</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diR</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KqwU</a:t>
            </a:r>
            <a:r>
              <a:rPr lang="en-US" sz="4800" dirty="0" smtClean="0">
                <a:latin typeface="SutonnyMJ" pitchFamily="2" charset="0"/>
                <a:cs typeface="SutonnyMJ" pitchFamily="2" charset="0"/>
              </a:rPr>
              <a:t>?</a:t>
            </a:r>
          </a:p>
          <a:p>
            <a:r>
              <a:rPr lang="en-US" sz="4800" dirty="0" smtClean="0">
                <a:latin typeface="SutonnyMJ" pitchFamily="2" charset="0"/>
                <a:cs typeface="SutonnyMJ" pitchFamily="2" charset="0"/>
              </a:rPr>
              <a:t>2|ARy </a:t>
            </a:r>
            <a:r>
              <a:rPr lang="en-US" sz="4800" dirty="0" err="1" smtClean="0">
                <a:latin typeface="SutonnyMJ" pitchFamily="2" charset="0"/>
                <a:cs typeface="SutonnyMJ" pitchFamily="2" charset="0"/>
              </a:rPr>
              <a:t>KLb</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Ki‡Z</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nq</a:t>
            </a:r>
            <a:r>
              <a:rPr lang="en-US" sz="4800" dirty="0" smtClean="0">
                <a:latin typeface="SutonnyMJ" pitchFamily="2" charset="0"/>
                <a:cs typeface="SutonnyMJ" pitchFamily="2" charset="0"/>
              </a:rPr>
              <a:t>?</a:t>
            </a:r>
          </a:p>
          <a:p>
            <a:r>
              <a:rPr lang="en-US" sz="4800" dirty="0" smtClean="0">
                <a:latin typeface="SutonnyMJ" pitchFamily="2" charset="0"/>
                <a:cs typeface="SutonnyMJ" pitchFamily="2" charset="0"/>
              </a:rPr>
              <a:t>3|bvgvR </a:t>
            </a:r>
            <a:r>
              <a:rPr lang="en-US" sz="4800" dirty="0" err="1" smtClean="0">
                <a:latin typeface="SutonnyMJ" pitchFamily="2" charset="0"/>
                <a:cs typeface="SutonnyMJ" pitchFamily="2" charset="0"/>
              </a:rPr>
              <a:t>covi</a:t>
            </a:r>
            <a:r>
              <a:rPr lang="en-US" sz="4800" dirty="0" smtClean="0">
                <a:latin typeface="SutonnyMJ" pitchFamily="2" charset="0"/>
                <a:cs typeface="SutonnyMJ" pitchFamily="2" charset="0"/>
              </a:rPr>
              <a:t> c</a:t>
            </a:r>
            <a:r>
              <a:rPr lang="en-US" sz="4800" smtClean="0">
                <a:latin typeface="SutonnyMJ" pitchFamily="2" charset="0"/>
                <a:cs typeface="SutonnyMJ" pitchFamily="2" charset="0"/>
              </a:rPr>
              <a:t>~‡e© </a:t>
            </a:r>
            <a:r>
              <a:rPr lang="en-US" sz="4800" dirty="0" err="1" smtClean="0">
                <a:latin typeface="SutonnyMJ" pitchFamily="2" charset="0"/>
                <a:cs typeface="SutonnyMJ" pitchFamily="2" charset="0"/>
              </a:rPr>
              <a:t>wK</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Ki‡Z</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nq</a:t>
            </a:r>
            <a:r>
              <a:rPr lang="en-US" sz="4800" dirty="0" smtClean="0">
                <a:latin typeface="SutonnyMJ" pitchFamily="2" charset="0"/>
                <a:cs typeface="SutonnyMJ" pitchFamily="2" charset="0"/>
              </a:rPr>
              <a:t>?</a:t>
            </a:r>
            <a:endParaRPr lang="en-US" sz="48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772400" cy="11079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6600" dirty="0" err="1" smtClean="0"/>
              <a:t>বাডির</a:t>
            </a:r>
            <a:r>
              <a:rPr lang="en-US" sz="6600" dirty="0" smtClean="0"/>
              <a:t> </a:t>
            </a:r>
            <a:r>
              <a:rPr lang="en-US" sz="6600" dirty="0" err="1" smtClean="0"/>
              <a:t>কাজ</a:t>
            </a:r>
            <a:endParaRPr lang="en-US" sz="6600" dirty="0"/>
          </a:p>
        </p:txBody>
      </p:sp>
      <p:sp>
        <p:nvSpPr>
          <p:cNvPr id="4" name="TextBox 3"/>
          <p:cNvSpPr txBox="1"/>
          <p:nvPr/>
        </p:nvSpPr>
        <p:spPr>
          <a:xfrm>
            <a:off x="838200" y="2743200"/>
            <a:ext cx="7772400"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dirty="0" err="1" smtClean="0">
                <a:latin typeface="SutonnyMJ" pitchFamily="2" charset="0"/>
                <a:cs typeface="SutonnyMJ" pitchFamily="2" charset="0"/>
              </a:rPr>
              <a:t>ARy</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Kivi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c×wZ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wk‡L</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wj‡L</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Avb‡e</a:t>
            </a:r>
            <a:r>
              <a:rPr lang="en-US" sz="4000" dirty="0" smtClean="0">
                <a:latin typeface="SutonnyMJ" pitchFamily="2" charset="0"/>
                <a:cs typeface="SutonnyMJ" pitchFamily="2"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133600"/>
            <a:ext cx="7924800" cy="2800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4400" dirty="0" err="1" smtClean="0">
                <a:latin typeface="SutonnyMJ" pitchFamily="2" charset="0"/>
                <a:cs typeface="SutonnyMJ" pitchFamily="2" charset="0"/>
              </a:rPr>
              <a:t>ZvgvK.‡bkv,wmMv‡iU</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BZ¨vw</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cvb</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Kiv</a:t>
            </a:r>
            <a:r>
              <a:rPr lang="en-US" sz="4400" dirty="0" smtClean="0">
                <a:latin typeface="SutonnyMJ" pitchFamily="2" charset="0"/>
                <a:cs typeface="SutonnyMJ" pitchFamily="2" charset="0"/>
              </a:rPr>
              <a:t> †_‡K </a:t>
            </a:r>
            <a:r>
              <a:rPr lang="en-US" sz="4400" dirty="0" err="1" smtClean="0">
                <a:latin typeface="SutonnyMJ" pitchFamily="2" charset="0"/>
                <a:cs typeface="SutonnyMJ" pitchFamily="2" charset="0"/>
              </a:rPr>
              <a:t>weiZ</a:t>
            </a:r>
            <a:r>
              <a:rPr lang="en-US" sz="4400" dirty="0" smtClean="0">
                <a:latin typeface="SutonnyMJ" pitchFamily="2" charset="0"/>
                <a:cs typeface="SutonnyMJ" pitchFamily="2" charset="0"/>
              </a:rPr>
              <a:t> _</a:t>
            </a:r>
            <a:r>
              <a:rPr lang="en-US" sz="4400" dirty="0" err="1" smtClean="0">
                <a:latin typeface="SutonnyMJ" pitchFamily="2" charset="0"/>
                <a:cs typeface="SutonnyMJ" pitchFamily="2" charset="0"/>
              </a:rPr>
              <a:t>vKvi</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Avnevb</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Rvwb‡q</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cvV</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kl</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Kijvg</a:t>
            </a:r>
            <a:endParaRPr lang="en-US" sz="4400" dirty="0" smtClean="0">
              <a:latin typeface="SutonnyMJ" pitchFamily="2" charset="0"/>
              <a:cs typeface="SutonnyMJ" pitchFamily="2" charset="0"/>
            </a:endParaRPr>
          </a:p>
          <a:p>
            <a:pPr algn="ctr"/>
            <a:r>
              <a:rPr lang="en-US" sz="4400" dirty="0" err="1" smtClean="0">
                <a:latin typeface="SutonnyMJ" pitchFamily="2" charset="0"/>
                <a:cs typeface="SutonnyMJ" pitchFamily="2" charset="0"/>
              </a:rPr>
              <a:t>mevB‡K</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ab¨ev</a:t>
            </a:r>
            <a:r>
              <a:rPr lang="en-US" sz="4400" dirty="0" smtClean="0">
                <a:latin typeface="SutonnyMJ" pitchFamily="2" charset="0"/>
                <a:cs typeface="SutonnyMJ" pitchFamily="2" charset="0"/>
              </a:rPr>
              <a:t>`</a:t>
            </a:r>
            <a:endParaRPr lang="en-US" sz="44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209800"/>
            <a:ext cx="6705600" cy="369332"/>
          </a:xfrm>
          <a:prstGeom prst="rect">
            <a:avLst/>
          </a:prstGeom>
          <a:noFill/>
        </p:spPr>
        <p:txBody>
          <a:bodyPr wrap="square" rtlCol="0">
            <a:spAutoFit/>
          </a:bodyPr>
          <a:lstStyle/>
          <a:p>
            <a:endParaRPr lang="en-US">
              <a:latin typeface="SutonnyMJ" pitchFamily="2" charset="0"/>
              <a:cs typeface="SutonnyMJ" pitchFamily="2" charset="0"/>
            </a:endParaRPr>
          </a:p>
        </p:txBody>
      </p:sp>
      <p:sp>
        <p:nvSpPr>
          <p:cNvPr id="3" name="TextBox 2"/>
          <p:cNvSpPr txBox="1"/>
          <p:nvPr/>
        </p:nvSpPr>
        <p:spPr>
          <a:xfrm>
            <a:off x="1371600" y="3200400"/>
            <a:ext cx="5867400" cy="369332"/>
          </a:xfrm>
          <a:prstGeom prst="rect">
            <a:avLst/>
          </a:prstGeom>
          <a:noFill/>
        </p:spPr>
        <p:txBody>
          <a:bodyPr wrap="square" rtlCol="0">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667000"/>
            <a:ext cx="7924800" cy="984885"/>
          </a:xfrm>
          <a:prstGeom prst="rect">
            <a:avLst/>
          </a:prstGeom>
          <a:noFill/>
        </p:spPr>
        <p:txBody>
          <a:bodyPr wrap="square" rtlCol="0">
            <a:spAutoFit/>
          </a:bodyPr>
          <a:lstStyle/>
          <a:p>
            <a:pPr algn="r"/>
            <a:endParaRPr lang="en-US" sz="4000" dirty="0" smtClean="0">
              <a:latin typeface="SutonnyMJ" pitchFamily="2" charset="0"/>
              <a:cs typeface="SutonnyMJ" pitchFamily="2" charset="0"/>
            </a:endParaRPr>
          </a:p>
          <a:p>
            <a:endParaRPr lang="en-US" dirty="0">
              <a:latin typeface="SutonnyMJ" pitchFamily="2" charset="0"/>
              <a:cs typeface="SutonnyMJ" pitchFamily="2" charset="0"/>
            </a:endParaRPr>
          </a:p>
        </p:txBody>
      </p:sp>
      <p:sp>
        <p:nvSpPr>
          <p:cNvPr id="4" name="TextBox 3"/>
          <p:cNvSpPr txBox="1"/>
          <p:nvPr/>
        </p:nvSpPr>
        <p:spPr>
          <a:xfrm>
            <a:off x="685800" y="1295400"/>
            <a:ext cx="8458200"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400" dirty="0" err="1" smtClean="0">
                <a:latin typeface="SutonnyMJ" pitchFamily="2" charset="0"/>
                <a:cs typeface="SutonnyMJ" pitchFamily="2" charset="0"/>
              </a:rPr>
              <a:t>wkÿK</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cwiwPwZ</a:t>
            </a:r>
            <a:r>
              <a:rPr lang="en-US" sz="4400" dirty="0" smtClean="0">
                <a:latin typeface="SutonnyMJ" pitchFamily="2" charset="0"/>
                <a:cs typeface="SutonnyMJ" pitchFamily="2" charset="0"/>
              </a:rPr>
              <a:t> </a:t>
            </a:r>
            <a:endParaRPr lang="en-US" sz="4400" dirty="0">
              <a:latin typeface="SutonnyMJ" pitchFamily="2" charset="0"/>
              <a:cs typeface="SutonnyMJ" pitchFamily="2" charset="0"/>
            </a:endParaRPr>
          </a:p>
        </p:txBody>
      </p:sp>
      <p:sp>
        <p:nvSpPr>
          <p:cNvPr id="5" name="TextBox 4"/>
          <p:cNvSpPr txBox="1"/>
          <p:nvPr/>
        </p:nvSpPr>
        <p:spPr>
          <a:xfrm>
            <a:off x="762000" y="2474655"/>
            <a:ext cx="7467600"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gvnv</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gKQz`yi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ingvb</a:t>
            </a:r>
            <a:endParaRPr lang="en-US" sz="4000" dirty="0" smtClean="0">
              <a:latin typeface="SutonnyMJ" pitchFamily="2" charset="0"/>
              <a:cs typeface="SutonnyMJ" pitchFamily="2" charset="0"/>
            </a:endParaRPr>
          </a:p>
          <a:p>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mnKvix</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gvIjvbv</a:t>
            </a:r>
            <a:r>
              <a:rPr lang="en-US" sz="4000" dirty="0" smtClean="0">
                <a:latin typeface="SutonnyMJ" pitchFamily="2" charset="0"/>
                <a:cs typeface="SutonnyMJ" pitchFamily="2" charset="0"/>
              </a:rPr>
              <a:t>,</a:t>
            </a:r>
          </a:p>
          <a:p>
            <a:pPr algn="ctr"/>
            <a:r>
              <a:rPr lang="en-US" sz="4000" dirty="0" err="1" smtClean="0">
                <a:latin typeface="SutonnyMJ" pitchFamily="2" charset="0"/>
                <a:cs typeface="SutonnyMJ" pitchFamily="2" charset="0"/>
              </a:rPr>
              <a:t>nhiZ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iæ¯Íg</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kvn</a:t>
            </a:r>
            <a:r>
              <a:rPr lang="en-US" sz="4000" dirty="0" smtClean="0">
                <a:latin typeface="SutonnyMJ" pitchFamily="2" charset="0"/>
                <a:cs typeface="SutonnyMJ" pitchFamily="2" charset="0"/>
              </a:rPr>
              <a:t> (in:)`</a:t>
            </a:r>
            <a:r>
              <a:rPr lang="en-US" sz="4000" dirty="0" err="1" smtClean="0">
                <a:latin typeface="SutonnyMJ" pitchFamily="2" charset="0"/>
                <a:cs typeface="SutonnyMJ" pitchFamily="2" charset="0"/>
              </a:rPr>
              <a:t>vwLj</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gv`ivmv</a:t>
            </a:r>
            <a:r>
              <a:rPr lang="en-US" sz="4000" dirty="0" smtClean="0">
                <a:latin typeface="SutonnyMJ" pitchFamily="2" charset="0"/>
                <a:cs typeface="SutonnyMJ" pitchFamily="2" charset="0"/>
              </a:rPr>
              <a:t>,</a:t>
            </a:r>
          </a:p>
          <a:p>
            <a:pPr algn="ctr"/>
            <a:r>
              <a:rPr lang="en-US" sz="4000" dirty="0" err="1" smtClean="0">
                <a:latin typeface="SutonnyMJ" pitchFamily="2" charset="0"/>
                <a:cs typeface="SutonnyMJ" pitchFamily="2" charset="0"/>
              </a:rPr>
              <a:t>gBkKig</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DiwKiPi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ivDRvb,PUªMÖvg</a:t>
            </a:r>
            <a:r>
              <a:rPr lang="en-US" sz="4000" dirty="0" smtClean="0">
                <a:latin typeface="SutonnyMJ" pitchFamily="2" charset="0"/>
                <a:cs typeface="SutonnyMJ" pitchFamily="2" charset="0"/>
              </a:rPr>
              <a:t>|  </a:t>
            </a:r>
            <a:endParaRPr lang="en-US" sz="4000" dirty="0">
              <a:latin typeface="SutonnyMJ" pitchFamily="2" charset="0"/>
              <a:cs typeface="SutonnyMJ" pitchFamily="2" charset="0"/>
            </a:endParaRPr>
          </a:p>
        </p:txBody>
      </p:sp>
      <p:pic>
        <p:nvPicPr>
          <p:cNvPr id="6" name="Picture 5" descr="Maksudpic.jpg"/>
          <p:cNvPicPr>
            <a:picLocks noChangeAspect="1"/>
          </p:cNvPicPr>
          <p:nvPr/>
        </p:nvPicPr>
        <p:blipFill>
          <a:blip r:embed="rId2"/>
          <a:stretch>
            <a:fillRect/>
          </a:stretch>
        </p:blipFill>
        <p:spPr>
          <a:xfrm>
            <a:off x="6477000" y="2514600"/>
            <a:ext cx="1752600" cy="129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057400"/>
            <a:ext cx="6553200" cy="37856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4800" b="1" u="sng" dirty="0" err="1" smtClean="0">
                <a:latin typeface="SutonnyMJ" pitchFamily="2" charset="0"/>
                <a:cs typeface="SutonnyMJ" pitchFamily="2" charset="0"/>
              </a:rPr>
              <a:t>welq:AvKv</a:t>
            </a:r>
            <a:r>
              <a:rPr lang="en-US" sz="4800" dirty="0" smtClean="0">
                <a:latin typeface="SutonnyMJ" pitchFamily="2" charset="0"/>
                <a:cs typeface="SutonnyMJ" pitchFamily="2" charset="0"/>
              </a:rPr>
              <a:t>&amp;&amp;&amp;B` I </a:t>
            </a:r>
            <a:r>
              <a:rPr lang="en-US" sz="4800" dirty="0" err="1" smtClean="0">
                <a:latin typeface="SutonnyMJ" pitchFamily="2" charset="0"/>
                <a:cs typeface="SutonnyMJ" pitchFamily="2" charset="0"/>
              </a:rPr>
              <a:t>wdKn</a:t>
            </a:r>
            <a:r>
              <a:rPr lang="en-US" sz="4800" dirty="0" smtClean="0">
                <a:latin typeface="SutonnyMJ" pitchFamily="2" charset="0"/>
                <a:cs typeface="SutonnyMJ" pitchFamily="2" charset="0"/>
              </a:rPr>
              <a:t>                              ‡kªwY:4_©</a:t>
            </a:r>
          </a:p>
          <a:p>
            <a:r>
              <a:rPr lang="en-US" sz="4800" dirty="0" smtClean="0">
                <a:latin typeface="SutonnyMJ" pitchFamily="2" charset="0"/>
                <a:cs typeface="SutonnyMJ" pitchFamily="2" charset="0"/>
              </a:rPr>
              <a:t>Aa¨vq:4_© (</a:t>
            </a:r>
            <a:r>
              <a:rPr lang="en-US" sz="4800" dirty="0" err="1" smtClean="0">
                <a:latin typeface="SutonnyMJ" pitchFamily="2" charset="0"/>
                <a:cs typeface="SutonnyMJ" pitchFamily="2" charset="0"/>
              </a:rPr>
              <a:t>ZvnvivZ</a:t>
            </a:r>
            <a:r>
              <a:rPr lang="en-US" sz="4800" dirty="0" smtClean="0">
                <a:latin typeface="SutonnyMJ" pitchFamily="2" charset="0"/>
                <a:cs typeface="SutonnyMJ" pitchFamily="2" charset="0"/>
              </a:rPr>
              <a:t>)</a:t>
            </a:r>
          </a:p>
          <a:p>
            <a:r>
              <a:rPr lang="en-US" sz="4800" dirty="0" err="1" smtClean="0">
                <a:latin typeface="SutonnyMJ" pitchFamily="2" charset="0"/>
                <a:cs typeface="SutonnyMJ" pitchFamily="2" charset="0"/>
              </a:rPr>
              <a:t>cvV</a:t>
            </a:r>
            <a:r>
              <a:rPr lang="en-US" sz="4800" dirty="0" smtClean="0">
                <a:latin typeface="SutonnyMJ" pitchFamily="2" charset="0"/>
                <a:cs typeface="SutonnyMJ" pitchFamily="2" charset="0"/>
              </a:rPr>
              <a:t>:-1</a:t>
            </a:r>
          </a:p>
          <a:p>
            <a:r>
              <a:rPr lang="en-US" sz="4800" dirty="0" smtClean="0">
                <a:latin typeface="SutonnyMJ" pitchFamily="2" charset="0"/>
                <a:cs typeface="SutonnyMJ" pitchFamily="2" charset="0"/>
              </a:rPr>
              <a:t>c„ôv:26</a:t>
            </a:r>
            <a:endParaRPr lang="en-US" sz="4800" dirty="0">
              <a:latin typeface="SutonnyMJ" pitchFamily="2" charset="0"/>
              <a:cs typeface="SutonnyMJ" pitchFamily="2" charset="0"/>
            </a:endParaRPr>
          </a:p>
        </p:txBody>
      </p:sp>
      <p:sp>
        <p:nvSpPr>
          <p:cNvPr id="7" name="TextBox 6"/>
          <p:cNvSpPr txBox="1"/>
          <p:nvPr/>
        </p:nvSpPr>
        <p:spPr>
          <a:xfrm>
            <a:off x="2286000" y="838200"/>
            <a:ext cx="4495800"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6000" dirty="0" err="1" smtClean="0">
                <a:latin typeface="SutonnyMJ" pitchFamily="2" charset="0"/>
                <a:cs typeface="SutonnyMJ" pitchFamily="2" charset="0"/>
              </a:rPr>
              <a:t>cvV</a:t>
            </a:r>
            <a:r>
              <a:rPr lang="en-US" sz="6000" dirty="0" smtClean="0">
                <a:latin typeface="SutonnyMJ" pitchFamily="2" charset="0"/>
                <a:cs typeface="SutonnyMJ" pitchFamily="2" charset="0"/>
              </a:rPr>
              <a:t> </a:t>
            </a:r>
            <a:r>
              <a:rPr lang="en-US" sz="6000" dirty="0" err="1" smtClean="0">
                <a:latin typeface="SutonnyMJ" pitchFamily="2" charset="0"/>
                <a:cs typeface="SutonnyMJ" pitchFamily="2" charset="0"/>
              </a:rPr>
              <a:t>cwiwPwZ</a:t>
            </a:r>
            <a:endParaRPr lang="en-US" sz="60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qu.jpg"/>
          <p:cNvPicPr>
            <a:picLocks noChangeAspect="1"/>
          </p:cNvPicPr>
          <p:nvPr/>
        </p:nvPicPr>
        <p:blipFill>
          <a:blip r:embed="rId2"/>
          <a:srcRect b="15397"/>
          <a:stretch>
            <a:fillRect/>
          </a:stretch>
        </p:blipFill>
        <p:spPr>
          <a:xfrm>
            <a:off x="1219200" y="685800"/>
            <a:ext cx="6934200" cy="37338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Rectangle 4"/>
          <p:cNvSpPr/>
          <p:nvPr/>
        </p:nvSpPr>
        <p:spPr>
          <a:xfrm>
            <a:off x="1015138" y="5212189"/>
            <a:ext cx="309700" cy="830997"/>
          </a:xfrm>
          <a:prstGeom prst="rect">
            <a:avLst/>
          </a:prstGeom>
        </p:spPr>
        <p:txBody>
          <a:bodyPr wrap="none">
            <a:spAutoFit/>
          </a:bodyPr>
          <a:lstStyle/>
          <a:p>
            <a:r>
              <a:rPr lang="en-US" sz="4800" dirty="0" smtClean="0">
                <a:solidFill>
                  <a:prstClr val="white"/>
                </a:solidFill>
                <a:latin typeface="SutonnyMJ" pitchFamily="2" charset="0"/>
                <a:cs typeface="SutonnyMJ" pitchFamily="2" charset="0"/>
              </a:rPr>
              <a:t>v</a:t>
            </a:r>
            <a:endParaRPr lang="en-US" dirty="0"/>
          </a:p>
        </p:txBody>
      </p:sp>
      <p:sp>
        <p:nvSpPr>
          <p:cNvPr id="6" name="Rectangle 5"/>
          <p:cNvSpPr/>
          <p:nvPr/>
        </p:nvSpPr>
        <p:spPr>
          <a:xfrm rot="10800000" flipV="1">
            <a:off x="533400" y="4953000"/>
            <a:ext cx="67818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5400" dirty="0" err="1" smtClean="0">
                <a:latin typeface="SutonnyMJ" pitchFamily="2" charset="0"/>
                <a:cs typeface="SutonnyMJ" pitchFamily="2" charset="0"/>
              </a:rPr>
              <a:t>Bnv</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wK‡mi</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Qwe</a:t>
            </a:r>
            <a:endParaRPr lang="en-US" sz="54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1676400"/>
            <a:ext cx="14401800" cy="1446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8800" dirty="0" err="1" smtClean="0">
                <a:latin typeface="SutonnyMJ" pitchFamily="2" charset="0"/>
                <a:cs typeface="SutonnyMJ" pitchFamily="2" charset="0"/>
              </a:rPr>
              <a:t>QwewU</a:t>
            </a:r>
            <a:r>
              <a:rPr lang="en-US" sz="8000" dirty="0" smtClean="0">
                <a:latin typeface="SutonnyMJ" pitchFamily="2" charset="0"/>
                <a:cs typeface="SutonnyMJ" pitchFamily="2" charset="0"/>
              </a:rPr>
              <a:t> </a:t>
            </a:r>
            <a:r>
              <a:rPr lang="en-US" sz="8000" dirty="0" err="1" smtClean="0">
                <a:latin typeface="SutonnyMJ" pitchFamily="2" charset="0"/>
                <a:cs typeface="SutonnyMJ" pitchFamily="2" charset="0"/>
              </a:rPr>
              <a:t>wK‡mi</a:t>
            </a:r>
            <a:r>
              <a:rPr lang="en-US" sz="8000" dirty="0" smtClean="0">
                <a:latin typeface="SutonnyMJ" pitchFamily="2" charset="0"/>
                <a:cs typeface="SutonnyMJ" pitchFamily="2" charset="0"/>
              </a:rPr>
              <a:t> </a:t>
            </a:r>
            <a:r>
              <a:rPr lang="en-US" sz="8000" dirty="0" err="1" smtClean="0">
                <a:latin typeface="SutonnyMJ" pitchFamily="2" charset="0"/>
                <a:cs typeface="SutonnyMJ" pitchFamily="2" charset="0"/>
              </a:rPr>
              <a:t>ev</a:t>
            </a:r>
            <a:r>
              <a:rPr lang="en-US" sz="8000" dirty="0" smtClean="0">
                <a:latin typeface="SutonnyMJ" pitchFamily="2" charset="0"/>
                <a:cs typeface="SutonnyMJ" pitchFamily="2" charset="0"/>
              </a:rPr>
              <a:t> †</a:t>
            </a:r>
            <a:r>
              <a:rPr lang="en-US" sz="8000" dirty="0" err="1" smtClean="0">
                <a:latin typeface="SutonnyMJ" pitchFamily="2" charset="0"/>
                <a:cs typeface="SutonnyMJ" pitchFamily="2" charset="0"/>
              </a:rPr>
              <a:t>Zvgiv</a:t>
            </a:r>
            <a:r>
              <a:rPr lang="en-US" sz="8000" dirty="0" smtClean="0">
                <a:latin typeface="SutonnyMJ" pitchFamily="2" charset="0"/>
                <a:cs typeface="SutonnyMJ" pitchFamily="2" charset="0"/>
              </a:rPr>
              <a:t> </a:t>
            </a:r>
            <a:r>
              <a:rPr lang="en-US" sz="8000" dirty="0" err="1" smtClean="0">
                <a:latin typeface="SutonnyMJ" pitchFamily="2" charset="0"/>
                <a:cs typeface="SutonnyMJ" pitchFamily="2" charset="0"/>
              </a:rPr>
              <a:t>wK</a:t>
            </a:r>
            <a:r>
              <a:rPr lang="en-US" sz="8000" dirty="0" smtClean="0">
                <a:latin typeface="SutonnyMJ" pitchFamily="2" charset="0"/>
                <a:cs typeface="SutonnyMJ" pitchFamily="2" charset="0"/>
              </a:rPr>
              <a:t> †`L‡Z </a:t>
            </a:r>
            <a:r>
              <a:rPr lang="en-US" sz="8000" dirty="0" err="1" smtClean="0">
                <a:latin typeface="SutonnyMJ" pitchFamily="2" charset="0"/>
                <a:cs typeface="SutonnyMJ" pitchFamily="2" charset="0"/>
              </a:rPr>
              <a:t>cvPQ</a:t>
            </a:r>
            <a:r>
              <a:rPr lang="en-US" sz="8000" dirty="0" smtClean="0">
                <a:latin typeface="SutonnyMJ" pitchFamily="2" charset="0"/>
                <a:cs typeface="SutonnyMJ" pitchFamily="2" charset="0"/>
              </a:rPr>
              <a:t> ?</a:t>
            </a:r>
            <a:endParaRPr lang="en-US" sz="8000" dirty="0">
              <a:latin typeface="SutonnyMJ" pitchFamily="2" charset="0"/>
              <a:cs typeface="SutonnyMJ" pitchFamily="2" charset="0"/>
            </a:endParaRPr>
          </a:p>
        </p:txBody>
      </p:sp>
      <p:sp>
        <p:nvSpPr>
          <p:cNvPr id="4" name="Rectangle 3"/>
          <p:cNvSpPr/>
          <p:nvPr/>
        </p:nvSpPr>
        <p:spPr>
          <a:xfrm rot="10800000" flipV="1">
            <a:off x="533400" y="5634168"/>
            <a:ext cx="67818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5400" dirty="0" err="1" smtClean="0">
                <a:latin typeface="SutonnyMJ" pitchFamily="2" charset="0"/>
                <a:cs typeface="SutonnyMJ" pitchFamily="2" charset="0"/>
              </a:rPr>
              <a:t>Zviv</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IRy</a:t>
            </a:r>
            <a:r>
              <a:rPr lang="en-US" sz="5400" dirty="0" smtClean="0">
                <a:latin typeface="SutonnyMJ" pitchFamily="2" charset="0"/>
                <a:cs typeface="SutonnyMJ" pitchFamily="2" charset="0"/>
              </a:rPr>
              <a:t> </a:t>
            </a:r>
            <a:r>
              <a:rPr lang="en-US" sz="5400" dirty="0" err="1" smtClean="0">
                <a:latin typeface="SutonnyMJ" pitchFamily="2" charset="0"/>
                <a:cs typeface="SutonnyMJ" pitchFamily="2" charset="0"/>
              </a:rPr>
              <a:t>Ki‡Q</a:t>
            </a:r>
            <a:endParaRPr lang="en-US" sz="5400" dirty="0">
              <a:latin typeface="SutonnyMJ" pitchFamily="2" charset="0"/>
              <a:cs typeface="SutonnyMJ" pitchFamily="2" charset="0"/>
            </a:endParaRPr>
          </a:p>
        </p:txBody>
      </p:sp>
      <p:sp>
        <p:nvSpPr>
          <p:cNvPr id="5" name="TextBox 4"/>
          <p:cNvSpPr txBox="1"/>
          <p:nvPr/>
        </p:nvSpPr>
        <p:spPr>
          <a:xfrm>
            <a:off x="-7315200" y="-2286000"/>
            <a:ext cx="25679400" cy="253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050" dirty="0" err="1" smtClean="0">
                <a:latin typeface="SutonnyMJ" pitchFamily="2" charset="0"/>
                <a:cs typeface="SutonnyMJ" pitchFamily="2" charset="0"/>
              </a:rPr>
              <a:t>gvbwmK</a:t>
            </a:r>
            <a:r>
              <a:rPr lang="en-US" sz="1050" dirty="0" smtClean="0">
                <a:latin typeface="SutonnyMJ" pitchFamily="2" charset="0"/>
                <a:cs typeface="SutonnyMJ" pitchFamily="2" charset="0"/>
              </a:rPr>
              <a:t> </a:t>
            </a:r>
            <a:r>
              <a:rPr lang="en-US" sz="1050" dirty="0" err="1" smtClean="0">
                <a:latin typeface="SutonnyMJ" pitchFamily="2" charset="0"/>
                <a:cs typeface="SutonnyMJ" pitchFamily="2" charset="0"/>
              </a:rPr>
              <a:t>cÖ¯‘wZ</a:t>
            </a:r>
            <a:endParaRPr lang="en-US" sz="1050" dirty="0">
              <a:latin typeface="SutonnyMJ" pitchFamily="2" charset="0"/>
              <a:cs typeface="SutonnyMJ" pitchFamily="2" charset="0"/>
            </a:endParaRPr>
          </a:p>
        </p:txBody>
      </p:sp>
      <p:pic>
        <p:nvPicPr>
          <p:cNvPr id="6" name="Picture 5" descr="maksud1.jpg"/>
          <p:cNvPicPr>
            <a:picLocks noChangeAspect="1"/>
          </p:cNvPicPr>
          <p:nvPr/>
        </p:nvPicPr>
        <p:blipFill>
          <a:blip r:embed="rId2"/>
          <a:stretch>
            <a:fillRect/>
          </a:stretch>
        </p:blipFill>
        <p:spPr>
          <a:xfrm>
            <a:off x="708660" y="609600"/>
            <a:ext cx="8206740" cy="4624137"/>
          </a:xfrm>
          <a:prstGeom prst="rect">
            <a:avLst/>
          </a:prstGeom>
        </p:spPr>
        <p:style>
          <a:lnRef idx="2">
            <a:schemeClr val="accent2">
              <a:shade val="50000"/>
            </a:schemeClr>
          </a:lnRef>
          <a:fillRef idx="1">
            <a:schemeClr val="accent2"/>
          </a:fillRef>
          <a:effectRef idx="0">
            <a:schemeClr val="accent2"/>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0"/>
            <a:ext cx="78486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400" dirty="0" err="1" smtClean="0">
                <a:latin typeface="SutonnyMJ" pitchFamily="2" charset="0"/>
                <a:cs typeface="SutonnyMJ" pitchFamily="2" charset="0"/>
              </a:rPr>
              <a:t>cvV</a:t>
            </a:r>
            <a:r>
              <a:rPr lang="en-US" sz="4400" dirty="0" smtClean="0">
                <a:latin typeface="SutonnyMJ" pitchFamily="2" charset="0"/>
                <a:cs typeface="SutonnyMJ" pitchFamily="2" charset="0"/>
              </a:rPr>
              <a:t> †</a:t>
            </a:r>
            <a:r>
              <a:rPr lang="en-US" sz="4400" dirty="0" err="1" smtClean="0">
                <a:latin typeface="SutonnyMJ" pitchFamily="2" charset="0"/>
                <a:cs typeface="SutonnyMJ" pitchFamily="2" charset="0"/>
              </a:rPr>
              <a:t>NvlYv</a:t>
            </a:r>
            <a:endParaRPr lang="en-US" sz="4400" dirty="0">
              <a:latin typeface="SutonnyMJ" pitchFamily="2" charset="0"/>
              <a:cs typeface="SutonnyMJ" pitchFamily="2" charset="0"/>
            </a:endParaRPr>
          </a:p>
        </p:txBody>
      </p:sp>
      <p:sp>
        <p:nvSpPr>
          <p:cNvPr id="4" name="TextBox 3"/>
          <p:cNvSpPr txBox="1"/>
          <p:nvPr/>
        </p:nvSpPr>
        <p:spPr>
          <a:xfrm>
            <a:off x="1295400" y="2438400"/>
            <a:ext cx="5638800" cy="21852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800" dirty="0" err="1" smtClean="0">
                <a:latin typeface="SutonnyMJ" pitchFamily="2" charset="0"/>
                <a:cs typeface="SutonnyMJ" pitchFamily="2" charset="0"/>
              </a:rPr>
              <a:t>AvR‡Ki</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cvV</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ARy</a:t>
            </a:r>
            <a:endParaRPr lang="en-US" sz="4800" dirty="0" smtClean="0">
              <a:latin typeface="SutonnyMJ" pitchFamily="2" charset="0"/>
              <a:cs typeface="SutonnyMJ" pitchFamily="2" charset="0"/>
            </a:endParaRPr>
          </a:p>
          <a:p>
            <a:pPr algn="ctr"/>
            <a:r>
              <a:rPr lang="en-US" sz="4800" dirty="0" err="1" smtClean="0">
                <a:latin typeface="SutonnyMJ" pitchFamily="2" charset="0"/>
                <a:cs typeface="SutonnyMJ" pitchFamily="2" charset="0"/>
              </a:rPr>
              <a:t>ARyi</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msÁv</a:t>
            </a:r>
            <a:r>
              <a:rPr lang="en-US" sz="4800" dirty="0" smtClean="0">
                <a:latin typeface="SutonnyMJ" pitchFamily="2" charset="0"/>
                <a:cs typeface="SutonnyMJ" pitchFamily="2" charset="0"/>
              </a:rPr>
              <a:t> I </a:t>
            </a:r>
            <a:r>
              <a:rPr lang="en-US" sz="4800" dirty="0" err="1" smtClean="0">
                <a:latin typeface="SutonnyMJ" pitchFamily="2" charset="0"/>
                <a:cs typeface="SutonnyMJ" pitchFamily="2" charset="0"/>
              </a:rPr>
              <a:t>diR</a:t>
            </a:r>
            <a:r>
              <a:rPr lang="en-US" sz="4800" dirty="0" smtClean="0">
                <a:latin typeface="SutonnyMJ" pitchFamily="2" charset="0"/>
                <a:cs typeface="SutonnyMJ" pitchFamily="2" charset="0"/>
              </a:rPr>
              <a:t> </a:t>
            </a:r>
          </a:p>
          <a:p>
            <a:pPr algn="ctr"/>
            <a:endParaRPr lang="en-US" sz="40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752600"/>
            <a:ext cx="6705600" cy="11079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6600" dirty="0" err="1" smtClean="0">
                <a:latin typeface="SutonnyMJ" pitchFamily="2" charset="0"/>
                <a:cs typeface="SutonnyMJ" pitchFamily="2" charset="0"/>
              </a:rPr>
              <a:t>wkLbdj</a:t>
            </a:r>
            <a:endParaRPr lang="en-US" sz="6600" dirty="0" smtClean="0">
              <a:latin typeface="SutonnyMJ" pitchFamily="2" charset="0"/>
              <a:cs typeface="SutonnyMJ" pitchFamily="2" charset="0"/>
            </a:endParaRPr>
          </a:p>
        </p:txBody>
      </p:sp>
      <p:sp>
        <p:nvSpPr>
          <p:cNvPr id="4" name="TextBox 3"/>
          <p:cNvSpPr txBox="1"/>
          <p:nvPr/>
        </p:nvSpPr>
        <p:spPr>
          <a:xfrm>
            <a:off x="609600" y="3124200"/>
            <a:ext cx="8153400" cy="25545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4000" dirty="0" smtClean="0">
                <a:latin typeface="SutonnyMJ" pitchFamily="2" charset="0"/>
                <a:cs typeface="SutonnyMJ" pitchFamily="2" charset="0"/>
              </a:rPr>
              <a:t>GB </a:t>
            </a:r>
            <a:r>
              <a:rPr lang="en-US" sz="4000" dirty="0" err="1" smtClean="0">
                <a:latin typeface="SutonnyMJ" pitchFamily="2" charset="0"/>
                <a:cs typeface="SutonnyMJ" pitchFamily="2" charset="0"/>
              </a:rPr>
              <a:t>cvV</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k‡l</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wkÿv_x©iv</a:t>
            </a:r>
            <a:r>
              <a:rPr lang="en-US" sz="4000" dirty="0" smtClean="0">
                <a:latin typeface="SutonnyMJ" pitchFamily="2" charset="0"/>
                <a:cs typeface="SutonnyMJ" pitchFamily="2" charset="0"/>
              </a:rPr>
              <a:t>............</a:t>
            </a:r>
          </a:p>
          <a:p>
            <a:r>
              <a:rPr lang="en-US" sz="4000" dirty="0" smtClean="0">
                <a:latin typeface="SutonnyMJ" pitchFamily="2" charset="0"/>
                <a:cs typeface="SutonnyMJ" pitchFamily="2" charset="0"/>
              </a:rPr>
              <a:t>1| </a:t>
            </a:r>
            <a:r>
              <a:rPr lang="en-US" sz="4000" dirty="0" err="1" smtClean="0">
                <a:latin typeface="SutonnyMJ" pitchFamily="2" charset="0"/>
                <a:cs typeface="SutonnyMJ" pitchFamily="2" charset="0"/>
              </a:rPr>
              <a:t>ARyi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mÁv</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ej‡Z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cvi‡e</a:t>
            </a:r>
            <a:r>
              <a:rPr lang="en-US" sz="4000" dirty="0" smtClean="0">
                <a:latin typeface="SutonnyMJ" pitchFamily="2" charset="0"/>
                <a:cs typeface="SutonnyMJ" pitchFamily="2" charset="0"/>
              </a:rPr>
              <a:t>|</a:t>
            </a:r>
          </a:p>
          <a:p>
            <a:r>
              <a:rPr lang="en-US" sz="4000" dirty="0" smtClean="0">
                <a:latin typeface="SutonnyMJ" pitchFamily="2" charset="0"/>
                <a:cs typeface="SutonnyMJ" pitchFamily="2" charset="0"/>
              </a:rPr>
              <a:t>2| </a:t>
            </a:r>
            <a:r>
              <a:rPr lang="en-US" sz="4000" dirty="0" err="1" smtClean="0">
                <a:latin typeface="SutonnyMJ" pitchFamily="2" charset="0"/>
                <a:cs typeface="SutonnyMJ" pitchFamily="2" charset="0"/>
              </a:rPr>
              <a:t>ARyi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diR</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KqwU</a:t>
            </a:r>
            <a:r>
              <a:rPr lang="en-US" sz="4000" dirty="0" smtClean="0">
                <a:latin typeface="SutonnyMJ" pitchFamily="2" charset="0"/>
                <a:cs typeface="SutonnyMJ" pitchFamily="2" charset="0"/>
              </a:rPr>
              <a:t> I </a:t>
            </a:r>
            <a:r>
              <a:rPr lang="en-US" sz="4000" dirty="0" err="1" smtClean="0">
                <a:latin typeface="SutonnyMJ" pitchFamily="2" charset="0"/>
                <a:cs typeface="SutonnyMJ" pitchFamily="2" charset="0"/>
              </a:rPr>
              <a:t>wK</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wK</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ej‡Z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cvi‡e</a:t>
            </a:r>
            <a:r>
              <a:rPr lang="en-US" sz="4000" dirty="0" smtClean="0">
                <a:latin typeface="SutonnyMJ" pitchFamily="2" charset="0"/>
                <a:cs typeface="SutonnyMJ" pitchFamily="2" charset="0"/>
              </a:rPr>
              <a:t>|</a:t>
            </a:r>
          </a:p>
          <a:p>
            <a:r>
              <a:rPr lang="en-US" sz="4000" dirty="0" smtClean="0">
                <a:latin typeface="SutonnyMJ" pitchFamily="2" charset="0"/>
                <a:cs typeface="SutonnyMJ" pitchFamily="2" charset="0"/>
              </a:rPr>
              <a:t>3| </a:t>
            </a:r>
            <a:r>
              <a:rPr lang="en-US" sz="4000" dirty="0" err="1" smtClean="0">
                <a:latin typeface="SutonnyMJ" pitchFamily="2" charset="0"/>
                <a:cs typeface="SutonnyMJ" pitchFamily="2" charset="0"/>
              </a:rPr>
              <a:t>ARy</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Kivi</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c×wZ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ej‡Z</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cvi‡e</a:t>
            </a:r>
            <a:endParaRPr lang="en-US" sz="4000" dirty="0">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1"/>
            <a:ext cx="8229600" cy="65556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just"/>
            <a:r>
              <a:rPr lang="bn-BD" sz="2800" b="1" dirty="0" smtClean="0"/>
              <a:t>অযু</a:t>
            </a:r>
            <a:endParaRPr lang="en-US" sz="2800" b="1" dirty="0" smtClean="0"/>
          </a:p>
          <a:p>
            <a:pPr algn="just"/>
            <a:r>
              <a:rPr lang="bn-BD" sz="2800" u="sng" dirty="0" smtClean="0"/>
              <a:t>অযুর শাব্দিক অর্থ</a:t>
            </a:r>
            <a:r>
              <a:rPr lang="en-US" sz="2800" u="sng" dirty="0" smtClean="0"/>
              <a:t>ঃ</a:t>
            </a:r>
            <a:r>
              <a:rPr lang="bn-BD" sz="2800" u="sng" dirty="0" smtClean="0"/>
              <a:t> </a:t>
            </a:r>
            <a:r>
              <a:rPr lang="bn-BD" sz="2800" dirty="0" smtClean="0"/>
              <a:t>পবিত্রতা ও পরিচ্ছন্নতা অর্জন করা।</a:t>
            </a:r>
            <a:endParaRPr lang="en-US" sz="2800" dirty="0" smtClean="0"/>
          </a:p>
          <a:p>
            <a:pPr algn="just"/>
            <a:endParaRPr lang="en-US" sz="2800" dirty="0" smtClean="0"/>
          </a:p>
          <a:p>
            <a:pPr algn="just"/>
            <a:r>
              <a:rPr lang="bn-BD" sz="2800" u="sng" dirty="0" smtClean="0"/>
              <a:t>শরীয়াতের পরিভাষায়</a:t>
            </a:r>
            <a:r>
              <a:rPr lang="en-US" sz="2800" u="sng" dirty="0" smtClean="0"/>
              <a:t>ঃ</a:t>
            </a:r>
            <a:r>
              <a:rPr lang="bn-BD" sz="2800" dirty="0" smtClean="0"/>
              <a:t> পরিষ্কার পানি দ্বারা এক বিশেষ পদ্ধতিতে মুখমন্ডল, হাত ও পা ধৌত করা এবং মাথা মাসেহ্ করাকে অযু বলে।</a:t>
            </a:r>
            <a:endParaRPr lang="en-US" sz="2800" dirty="0" smtClean="0"/>
          </a:p>
          <a:p>
            <a:pPr algn="just"/>
            <a:endParaRPr lang="bn-BD" sz="2800" b="1" dirty="0" smtClean="0"/>
          </a:p>
          <a:p>
            <a:pPr algn="just"/>
            <a:r>
              <a:rPr lang="bn-BD" sz="2800" dirty="0" smtClean="0"/>
              <a:t>ইসলামের বিধান অনুসারে, </a:t>
            </a:r>
            <a:r>
              <a:rPr lang="bn-BD" sz="2800" b="1" dirty="0" smtClean="0"/>
              <a:t>অযু</a:t>
            </a:r>
            <a:r>
              <a:rPr lang="bn-BD" sz="2800" dirty="0" smtClean="0"/>
              <a:t> হল দেহের অঙ্গ-প্রতঙ্গ ধৌত করার মাধ্যমে পবিত্রতা অর্জনের একটি পন্থা। মুসলমানেরা নামাজের পূর্বে অযু করে নেয়। পবিত্র কোরানে আছে -</a:t>
            </a:r>
            <a:r>
              <a:rPr lang="bn-BD" sz="2800" i="1" dirty="0" smtClean="0"/>
              <a:t>“নিশ্চয়ই আল্লাহ্‌ তওবাকারীকে ভালবাসেন এবং যাহারা পবিত্র থাকে তহাদিগকেও ভালবাসেন।"</a:t>
            </a:r>
            <a:r>
              <a:rPr lang="bn-BD" sz="2800" dirty="0" smtClean="0"/>
              <a:t> । কোরান শরীফ পড়তে ও স্পর্শ করতেও অযু করতে হয়।</a:t>
            </a:r>
            <a:endParaRPr lang="en-US" sz="2800" dirty="0" smtClean="0"/>
          </a:p>
          <a:p>
            <a:pPr algn="just"/>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382000" cy="480131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nSpc>
                <a:spcPct val="150000"/>
              </a:lnSpc>
            </a:pPr>
            <a:r>
              <a:rPr lang="bn-BD" sz="3600" dirty="0" smtClean="0"/>
              <a:t>ওযুর ফরজ ৪টি</a:t>
            </a:r>
          </a:p>
          <a:p>
            <a:pPr>
              <a:lnSpc>
                <a:spcPct val="150000"/>
              </a:lnSpc>
            </a:pPr>
            <a:r>
              <a:rPr lang="bn-BD" sz="3600" dirty="0" smtClean="0"/>
              <a:t>১। সমস্ত মোখ ভাল ভাবে ধৌত করা।</a:t>
            </a:r>
          </a:p>
          <a:p>
            <a:pPr>
              <a:lnSpc>
                <a:spcPct val="150000"/>
              </a:lnSpc>
            </a:pPr>
            <a:r>
              <a:rPr lang="bn-BD" sz="3600" dirty="0" smtClean="0"/>
              <a:t>২। হাতের কনুই সহ ভাল ভাবে ধৌত করা।</a:t>
            </a:r>
          </a:p>
          <a:p>
            <a:pPr>
              <a:lnSpc>
                <a:spcPct val="150000"/>
              </a:lnSpc>
            </a:pPr>
            <a:r>
              <a:rPr lang="bn-BD" sz="3600" dirty="0" smtClean="0"/>
              <a:t>৩। মাথা চার ভাগের এক ভাগ মাসেহ্ করা।</a:t>
            </a:r>
          </a:p>
          <a:p>
            <a:pPr>
              <a:lnSpc>
                <a:spcPct val="150000"/>
              </a:lnSpc>
            </a:pPr>
            <a:r>
              <a:rPr lang="bn-BD" sz="3600" dirty="0" smtClean="0"/>
              <a:t>৪। দুই পায়ের টাকনু সহ ধৌত করা।</a:t>
            </a:r>
          </a:p>
          <a:p>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621</TotalTime>
  <Words>658</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PAIR</dc:creator>
  <cp:lastModifiedBy>PAIR</cp:lastModifiedBy>
  <cp:revision>77</cp:revision>
  <dcterms:created xsi:type="dcterms:W3CDTF">2006-08-16T00:00:00Z</dcterms:created>
  <dcterms:modified xsi:type="dcterms:W3CDTF">2021-01-19T13:14:05Z</dcterms:modified>
</cp:coreProperties>
</file>