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292" r:id="rId10"/>
    <p:sldId id="293" r:id="rId11"/>
    <p:sldId id="281" r:id="rId12"/>
    <p:sldId id="264" r:id="rId13"/>
    <p:sldId id="265" r:id="rId14"/>
    <p:sldId id="267" r:id="rId15"/>
    <p:sldId id="279" r:id="rId16"/>
    <p:sldId id="271" r:id="rId17"/>
    <p:sldId id="276" r:id="rId18"/>
    <p:sldId id="291" r:id="rId19"/>
    <p:sldId id="299" r:id="rId20"/>
    <p:sldId id="278" r:id="rId21"/>
    <p:sldId id="277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217"/>
    <a:srgbClr val="C2290A"/>
    <a:srgbClr val="D6DA46"/>
    <a:srgbClr val="DFF12F"/>
    <a:srgbClr val="1DE35A"/>
    <a:srgbClr val="F33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65C225-63B7-4812-8B24-43FA08BC7E3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1DC987-AEEB-4086-9BF3-9B8EF4BBB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0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14CC-244C-4F25-A6DC-505678F13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7CA5-0962-4DF4-B515-201B5ADAB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FB35-800C-4039-967C-635D3075F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48CD5-B6B0-4C1B-8D89-B9970D6AF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6515-F8F8-4FD8-86D1-41B5BD518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2EAA-65A8-4EDD-BE13-E4BC0AEEF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D98A-4054-4CD9-B8D5-1CF268AF6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380A-A032-44AE-BF6C-31D82E2C9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1E113-E7B2-4CBA-9EAC-A7E47B894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CB888-676C-430A-B167-E27D0C126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1CC26-4C6A-4706-A994-DBF1C1B9C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CF09ED3-0497-4708-84DF-7A313F3E1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15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3400" y="5105400"/>
            <a:ext cx="8001000" cy="10985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6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66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AB164-C409-45A4-AF8A-5CF99DFB0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" name="Picture 4" descr="k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k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62200" y="457200"/>
            <a:ext cx="3810000" cy="590550"/>
          </a:xfrm>
          <a:prstGeom prst="rect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কর্মরত কুলি-মজুর</a:t>
            </a:r>
            <a:endParaRPr lang="en-US" sz="36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8" name="Picture 10" descr="Picture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295400"/>
            <a:ext cx="38814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3429000" cy="140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কুলি-মজুর</a:t>
            </a:r>
            <a:r>
              <a:rPr lang="bn-BD" sz="5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32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k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67200"/>
            <a:ext cx="327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810000" y="685800"/>
            <a:ext cx="4953000" cy="5302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দেখিনু সে দিন রেলে,</a:t>
            </a: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ফেলে-</a:t>
            </a: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চোখ ফেটে এলো জল ,</a:t>
            </a: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 ?</a:t>
            </a:r>
          </a:p>
          <a:p>
            <a:pPr algn="ctr"/>
            <a:endParaRPr lang="bn-BD" sz="2000" b="1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যে দধীচিদের হাড় দিয়ে ঐ বাস্প-শকট চলে ,</a:t>
            </a: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বাবু সাব এসে চড়িল তাহাতে , কুলিরা পড়িল তলে ।</a:t>
            </a:r>
          </a:p>
          <a:p>
            <a:pPr algn="ctr"/>
            <a:endParaRPr lang="bn-BD" sz="2000" b="1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বেতন দিয়াছ ? – চুপ রো মিথ্যাবাদীর দল ।</a:t>
            </a: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 ?</a:t>
            </a:r>
          </a:p>
          <a:p>
            <a:pPr algn="ctr"/>
            <a:endParaRPr lang="bn-BD" sz="2000" b="1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রাজপথে তব চলিছে মোটর , সাগরে জাহাজ চলে </a:t>
            </a: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রেলপথে চলে বাস্প শকট , দেশ ছেয়ে গেল করে ,</a:t>
            </a:r>
          </a:p>
          <a:p>
            <a:pPr algn="ctr"/>
            <a:endParaRPr lang="bn-BD" sz="2000" b="1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বলতো এসব কাহাদের দান , তোমার অট্রালিকা</a:t>
            </a:r>
          </a:p>
          <a:p>
            <a:pPr algn="ctr"/>
            <a:r>
              <a:rPr lang="bn-BD" sz="2000" b="1">
                <a:latin typeface="NikoshBAN" pitchFamily="2" charset="0"/>
                <a:cs typeface="NikoshBAN" pitchFamily="2" charset="0"/>
              </a:rPr>
              <a:t>কার খুনে রাঙা ? – ঠুলি খুলে দেখ , প্রতি ইটে আছে লিখা ।</a:t>
            </a:r>
          </a:p>
          <a:p>
            <a:pPr algn="ctr"/>
            <a:endParaRPr lang="bn-BD" sz="2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4BACC6"/>
              </a:solidFill>
              <a:cs typeface="Vrinda" pitchFamily="2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5791200"/>
            <a:ext cx="7735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bn-BD" sz="3600">
                <a:latin typeface="NikoshBAN" pitchFamily="2" charset="0"/>
                <a:cs typeface="NikoshBAN" pitchFamily="2" charset="0"/>
              </a:rPr>
              <a:t>কুলি বলে এক বাবু সা’ব তারে ঠেলে দিলে নিচে ফেলে-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060" name="Rounded Rectangle 2"/>
          <p:cNvSpPr>
            <a:spLocks noChangeArrowheads="1"/>
          </p:cNvSpPr>
          <p:nvPr/>
        </p:nvSpPr>
        <p:spPr bwMode="auto">
          <a:xfrm>
            <a:off x="381000" y="381000"/>
            <a:ext cx="2590800" cy="685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000">
                <a:latin typeface="NikoshBAN" pitchFamily="2" charset="0"/>
                <a:cs typeface="NikoshBAN" pitchFamily="2" charset="0"/>
              </a:rPr>
              <a:t>পাঠ বিশ্লেষণ:</a:t>
            </a:r>
            <a:r>
              <a:rPr lang="bn-BD" sz="2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14600" y="2743200"/>
            <a:ext cx="419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bn-BD" sz="3600">
                <a:latin typeface="NikoshBAN" pitchFamily="2" charset="0"/>
                <a:cs typeface="NikoshBAN" pitchFamily="2" charset="0"/>
              </a:rPr>
              <a:t>দেখিনু সে দিন রেলে,</a:t>
            </a:r>
          </a:p>
          <a:p>
            <a:pPr algn="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429000"/>
            <a:ext cx="4038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LAB_3_User\Pictures\vlcsnap-2015-02-02-15h16m29s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4349" y="568982"/>
            <a:ext cx="3116179" cy="1967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5486400"/>
            <a:ext cx="8070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bn-BD" sz="4400">
                <a:latin typeface="NikoshBAN" pitchFamily="2" charset="0"/>
                <a:cs typeface="NikoshBAN" pitchFamily="2" charset="0"/>
              </a:rPr>
              <a:t>এমনি করে কি জগৎ জুড়িয়া মার খাবে দুর্বল?</a:t>
            </a:r>
          </a:p>
        </p:txBody>
      </p:sp>
      <p:pic>
        <p:nvPicPr>
          <p:cNvPr id="4098" name="Picture 2" descr="C:\Users\User\Desktop\Sagorika Power point\Image-2\ghoom_1309616718_1-crying-woman.jpg"/>
          <p:cNvPicPr>
            <a:picLocks noChangeAspect="1" noChangeArrowheads="1"/>
          </p:cNvPicPr>
          <p:nvPr/>
        </p:nvPicPr>
        <p:blipFill>
          <a:blip r:embed="rId2"/>
          <a:srcRect b="5769"/>
          <a:stretch>
            <a:fillRect/>
          </a:stretch>
        </p:blipFill>
        <p:spPr bwMode="auto">
          <a:xfrm>
            <a:off x="2514600" y="457200"/>
            <a:ext cx="3990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LAB_3_User\Pictures\vlcsnap-2015-02-02-15h20m29s1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2329" y="3414840"/>
            <a:ext cx="3750792" cy="1893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133600" y="2667000"/>
            <a:ext cx="4718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bn-BD" sz="4400">
                <a:latin typeface="NikoshBAN" pitchFamily="2" charset="0"/>
                <a:cs typeface="NikoshBAN" pitchFamily="2" charset="0"/>
              </a:rPr>
              <a:t>চোখ ফেটে এলো জল,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54864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বাবু সাব এসে চড়িল তাহাতে, কুলিরা পড়িল তলে।</a:t>
            </a:r>
          </a:p>
        </p:txBody>
      </p:sp>
      <p:pic>
        <p:nvPicPr>
          <p:cNvPr id="6" name="Picture 2" descr="C:\Users\User\Desktop\Sagorika Power point\Image-2\untitled-13_49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04800"/>
            <a:ext cx="403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Sagorika Power point\Image-2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3528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447800" y="25908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54864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কত পাই দিয়ে কুলিদের, তুই কত ক্রোর পেলি বল?</a:t>
            </a:r>
          </a:p>
        </p:txBody>
      </p:sp>
      <p:pic>
        <p:nvPicPr>
          <p:cNvPr id="5123" name="Picture 3" descr="C:\Users\User\Desktop\Sagorika Power point\Image-2\image_160_21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505200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Sagorika Power point\Image-2\bc1da5802edfece2c7bd87d39c9c022a-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57200"/>
            <a:ext cx="3454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Desktop\Sagorika Power point\Image-2\5546899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581400"/>
            <a:ext cx="334327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295400" y="27432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বেতন দিয়াছ?-চুপ রও যত মিথ্যাবাদীর দল!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545465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রেলপথে চলে বাষ্প-শকট,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দেশ ছেয়ে গেল কলে।</a:t>
            </a:r>
          </a:p>
        </p:txBody>
      </p:sp>
      <p:pic>
        <p:nvPicPr>
          <p:cNvPr id="6147" name="Picture 3" descr="C:\Users\User\Desktop\Sagorika Power point\Image-2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Sagorika Power point\Image-2\garmentswork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76600"/>
            <a:ext cx="3962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D:\image bangla 8\Image- Kuli\img_4071_7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10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/>
          </a:blip>
          <a:stretch>
            <a:fillRect/>
          </a:stretch>
        </p:blipFill>
        <p:spPr bwMode="auto">
          <a:xfrm>
            <a:off x="774700" y="3354424"/>
            <a:ext cx="3121572" cy="1700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762000" y="2438400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600">
                <a:latin typeface="NikoshBAN" pitchFamily="2" charset="0"/>
                <a:cs typeface="NikoshBAN" pitchFamily="2" charset="0"/>
              </a:rPr>
              <a:t>রাজপথে তবু চলিছে মটর, সাগরে জাহাজ চলে,</a:t>
            </a:r>
          </a:p>
          <a:p>
            <a:pPr algn="ctr"/>
            <a:endParaRPr lang="bn-BD" sz="36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00088" y="560705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কার খুনে রাঙা?-ঠুলি খুলে দেখ, প্রতি ইটে আছে লিখা।</a:t>
            </a:r>
          </a:p>
        </p:txBody>
      </p:sp>
      <p:pic>
        <p:nvPicPr>
          <p:cNvPr id="9219" name="Picture 3" descr="C:\Users\User\Desktop\Sagorika Power point\Image-2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352800"/>
            <a:ext cx="346233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s3.amazonaws.com/somewherein/assets/images/thumbs/Unique_soulz_1307172157_1-afa15e0477b239bccff8bada702c0f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352800"/>
            <a:ext cx="3281363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/>
          </a:blip>
          <a:stretch>
            <a:fillRect/>
          </a:stretch>
        </p:blipFill>
        <p:spPr bwMode="auto">
          <a:xfrm>
            <a:off x="2835275" y="393839"/>
            <a:ext cx="3121572" cy="2165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219200" y="259080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বল তো এসব কাহাদের দান! তোমার অট্টালিকা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47800" y="558165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ঐ পথ ঐ জাহাজ শকট অট্টালিকার মানে!</a:t>
            </a:r>
          </a:p>
        </p:txBody>
      </p:sp>
      <p:pic>
        <p:nvPicPr>
          <p:cNvPr id="8194" name="Picture 2" descr="C:\Users\User\Desktop\Sagorika Power point\Image-2\image_87246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"/>
            <a:ext cx="39052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User\Desktop\Sagorika Power point\Image-2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05200"/>
            <a:ext cx="3063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C:\Users\Cambrian College\Desktop\extra\project 1\upekkhit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81400"/>
            <a:ext cx="3249613" cy="18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143000" y="25146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তুমি জান নাকো কিন্তু পথের প্রতি ধূলিকণা জানে,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62200" y="533400"/>
            <a:ext cx="4267200" cy="1219200"/>
          </a:xfrm>
          <a:prstGeom prst="rect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54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শিক্ষার্থীর আবৃতি</a:t>
            </a:r>
            <a:endParaRPr lang="en-US" sz="54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397" name="Picture 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09800"/>
            <a:ext cx="40386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905000" y="304800"/>
            <a:ext cx="5410200" cy="129540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60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7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5" name="Picture 3" descr="61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963721" y="1844133"/>
            <a:ext cx="45719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1844133"/>
            <a:ext cx="7467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IN" sz="1600" dirty="0">
                <a:latin typeface="Calibri" pitchFamily="34" charset="0"/>
                <a:cs typeface="Vrinda" pitchFamily="2" charset="0"/>
              </a:rPr>
              <a:t>             </a:t>
            </a:r>
            <a:endParaRPr lang="bn-BD" sz="1600" dirty="0">
              <a:latin typeface="Calibri" pitchFamily="34" charset="0"/>
              <a:cs typeface="Vrinda" pitchFamily="2" charset="0"/>
            </a:endParaRPr>
          </a:p>
          <a:p>
            <a:pPr algn="ctr"/>
            <a:r>
              <a:rPr lang="bn-IN" sz="2000" dirty="0">
                <a:latin typeface="Calibri" pitchFamily="34" charset="0"/>
                <a:cs typeface="Vrinda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জাহাঙ্গীর আলম</a:t>
            </a:r>
          </a:p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সহকারী প্রধান  শিক্ষক</a:t>
            </a:r>
          </a:p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দুর্গাপুর উচ্চ বিদ্যালয়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আদিতমারী , লালমনিরহাট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E-mail: jahangir</a:t>
            </a:r>
            <a:r>
              <a:rPr lang="bn-BD" sz="24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7385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@gmail.com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887F9-F859-4984-A176-CF2489FDC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9" y="2078754"/>
            <a:ext cx="1877121" cy="2241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000000"/>
              </a:solidFill>
              <a:cs typeface="Vrinda" pitchFamily="2" charset="0"/>
            </a:endParaRPr>
          </a:p>
        </p:txBody>
      </p:sp>
      <p:pic>
        <p:nvPicPr>
          <p:cNvPr id="2050" name="Picture 2" descr="C:\Users\User\Desktop\Sagorika Power point\Image-2\14172338274641-367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2954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User\Desktop\Sagorika Power point\Image-2\sanchitanindya_1354553371_4-543038_10151248539948270_185995326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6670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466850"/>
            <a:ext cx="1687513" cy="66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অট্টালিকা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762250"/>
            <a:ext cx="1755775" cy="66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বাষ্প-শকট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466850"/>
            <a:ext cx="4092575" cy="66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প্রাসাদ/ সুউচ্চ দালান বা ইমারত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747963"/>
            <a:ext cx="3594100" cy="6048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বাষ্প দ্বারা চালিত গাড়ি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esktop\Sagorika Power point\Image-2\image_159223_1.rajshahi-sonali-bank-robbery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038600"/>
            <a:ext cx="205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3962400"/>
            <a:ext cx="1111250" cy="66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শাবল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5750" y="4133850"/>
            <a:ext cx="4737100" cy="66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লোহার তৈরি মাটি খোঁড়ার হাতিয়ার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263" y="5562600"/>
            <a:ext cx="1062037" cy="66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ক্রোর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0538" y="5410200"/>
            <a:ext cx="3081337" cy="914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১,০০,০০,০০০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8863" y="5562600"/>
            <a:ext cx="1101725" cy="666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514600" y="304800"/>
            <a:ext cx="4038600" cy="685800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0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150" y="566738"/>
            <a:ext cx="5473700" cy="1035050"/>
          </a:xfrm>
          <a:prstGeom prst="rect">
            <a:avLst/>
          </a:prstGeom>
          <a:solidFill>
            <a:srgbClr val="9933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6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2971800"/>
            <a:ext cx="77724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তোমার এলাকার একজন </a:t>
            </a:r>
            <a:r>
              <a:rPr lang="bn-BD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কুলির জীবন নিয়ে </a:t>
            </a:r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একটি     </a:t>
            </a:r>
            <a:r>
              <a:rPr lang="bn-BD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রচনা লিখে</a:t>
            </a:r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আনবে</a:t>
            </a:r>
            <a:r>
              <a:rPr lang="bn-BD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0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057400" y="762000"/>
            <a:ext cx="4800600" cy="936625"/>
          </a:xfrm>
          <a:prstGeom prst="rect">
            <a:avLst/>
          </a:prstGeom>
          <a:solidFill>
            <a:srgbClr val="80008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2895600"/>
            <a:ext cx="77724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শ্রমিকদের প্রতি আমাদের কী করনীয় বলে তুমি মনে কর।</a:t>
            </a:r>
            <a:endParaRPr lang="en-US" sz="32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2667000" y="457200"/>
            <a:ext cx="3810000" cy="7620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4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2057400"/>
            <a:ext cx="7467600" cy="2867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>
                <a:latin typeface="NikoshBAN" pitchFamily="2" charset="0"/>
                <a:cs typeface="NikoshBAN" pitchFamily="2" charset="0"/>
              </a:rPr>
              <a:t>১। শাবল শব্দের অর্থ 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কী?</a:t>
            </a:r>
          </a:p>
          <a:p>
            <a:r>
              <a:rPr lang="bn-BD" sz="3600">
                <a:latin typeface="NikoshBAN" pitchFamily="2" charset="0"/>
                <a:cs typeface="NikoshBAN" pitchFamily="2" charset="0"/>
              </a:rPr>
              <a:t>২। ছোটদের জন্য লেখা নজরুলের নাটকের নাম কী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>
                <a:latin typeface="NikoshBAN" pitchFamily="2" charset="0"/>
                <a:cs typeface="NikoshBAN" pitchFamily="2" charset="0"/>
              </a:rPr>
              <a:t>৩। কুলি-মজুর কবিতায় কবি কাদের জয়গান করেছেন?</a:t>
            </a:r>
            <a:endParaRPr lang="en-US" sz="3600">
              <a:latin typeface="NikoshBAN" pitchFamily="2" charset="0"/>
              <a:cs typeface="NikoshBAN" pitchFamily="2" charset="0"/>
            </a:endParaRPr>
          </a:p>
          <a:p>
            <a:r>
              <a:rPr lang="en-US" sz="360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কুলি-মজুর কবিতাটি কার লেখা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bn-BD" b="1">
              <a:cs typeface="Vrinda" pitchFamily="2" charset="0"/>
            </a:endParaRPr>
          </a:p>
          <a:p>
            <a:pPr algn="ctr"/>
            <a:endParaRPr lang="en-US" sz="3600" b="1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1831975" y="460375"/>
            <a:ext cx="5102225" cy="796925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pic>
        <p:nvPicPr>
          <p:cNvPr id="11" name="Picture 10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011" y="1605338"/>
            <a:ext cx="3723865" cy="250660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4495800"/>
            <a:ext cx="7772400" cy="1157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তোমার পরিচিত বিভিন্ন শ্রেণি পেশার মানুষের একটি তালিকা </a:t>
            </a:r>
          </a:p>
          <a:p>
            <a:r>
              <a:rPr lang="bn-BD" sz="32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তৈরি করবে ।</a:t>
            </a:r>
            <a:endParaRPr lang="en-US" sz="32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5025189"/>
            <a:ext cx="9010650" cy="140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Picture19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D7321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381000"/>
            <a:ext cx="4191000" cy="1241425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95400" y="2133600"/>
            <a:ext cx="6705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৭ম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 শিরোনামঃ কুলি-মজুর (কবিতা)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অধ্যায়ঃ ৪র্থ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৫০মি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: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3101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k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358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620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k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5240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8862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906463" y="3182938"/>
            <a:ext cx="7026275" cy="1944687"/>
          </a:xfrm>
          <a:prstGeom prst="roundRect">
            <a:avLst>
              <a:gd name="adj" fmla="val 50000"/>
            </a:avLst>
          </a:prstGeom>
          <a:solidFill>
            <a:srgbClr val="F33B5A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5400">
                <a:latin typeface="NikoshBAN" pitchFamily="2" charset="0"/>
                <a:cs typeface="NikoshBAN" pitchFamily="2" charset="0"/>
              </a:rPr>
              <a:t>কুলি-মজুর </a:t>
            </a:r>
            <a:r>
              <a:rPr lang="bn-BD" sz="2800" b="1">
                <a:latin typeface="NikoshBAN" pitchFamily="2" charset="0"/>
                <a:cs typeface="NikoshBAN" pitchFamily="2" charset="0"/>
              </a:rPr>
              <a:t>(কবিতা)</a:t>
            </a:r>
          </a:p>
          <a:p>
            <a:pPr algn="ctr">
              <a:defRPr/>
            </a:pPr>
            <a:r>
              <a:rPr lang="bn-BD" sz="280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BD" sz="32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32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bn-BD" sz="280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bn-BD" sz="360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>
              <a:cs typeface="Vrinda" pitchFamily="2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914400" y="762000"/>
            <a:ext cx="7315200" cy="838200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33CCCC"/>
          </a:solidFill>
          <a:ln w="952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2895600"/>
            <a:ext cx="6934200" cy="298543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কুলি-মজুরদের অবদান 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কবিতাটি সুন্দর ভাবে পাঠ করতে পারবে ।</a:t>
            </a:r>
          </a:p>
          <a:p>
            <a:pPr marL="342900" indent="-342900">
              <a:buFontTx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>
              <a:buFontTx/>
              <a:buAutoNum type="arabicPeriod"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19812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4400" u="sng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sz="4400" u="sng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415307"/>
            <a:ext cx="8229600" cy="707522"/>
          </a:xfr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60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nip Diagonal Corner Rectangle 3"/>
          <p:cNvSpPr>
            <a:spLocks noChangeArrowheads="1"/>
          </p:cNvSpPr>
          <p:nvPr/>
        </p:nvSpPr>
        <p:spPr bwMode="auto">
          <a:xfrm>
            <a:off x="5295900" y="2667000"/>
            <a:ext cx="3697288" cy="685800"/>
          </a:xfrm>
          <a:custGeom>
            <a:avLst/>
            <a:gdLst>
              <a:gd name="T0" fmla="*/ 3697534 w 3697534"/>
              <a:gd name="T1" fmla="*/ 342900 h 685800"/>
              <a:gd name="T2" fmla="*/ 1848767 w 3697534"/>
              <a:gd name="T3" fmla="*/ 685800 h 685800"/>
              <a:gd name="T4" fmla="*/ 0 w 3697534"/>
              <a:gd name="T5" fmla="*/ 342900 h 685800"/>
              <a:gd name="T6" fmla="*/ 1848767 w 3697534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7151 w 3697534"/>
              <a:gd name="T13" fmla="*/ 57151 h 685800"/>
              <a:gd name="T14" fmla="*/ 3640383 w 3697534"/>
              <a:gd name="T15" fmla="*/ 628649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685800">
                <a:moveTo>
                  <a:pt x="0" y="0"/>
                </a:moveTo>
                <a:lnTo>
                  <a:pt x="3583232" y="0"/>
                </a:lnTo>
                <a:lnTo>
                  <a:pt x="3697534" y="114302"/>
                </a:lnTo>
                <a:lnTo>
                  <a:pt x="3697534" y="685800"/>
                </a:lnTo>
                <a:lnTo>
                  <a:pt x="114302" y="685800"/>
                </a:lnTo>
                <a:lnTo>
                  <a:pt x="0" y="571498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আসানসোলের চুরুলিয়া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Diagonal Corner Rectangle 4"/>
          <p:cNvSpPr>
            <a:spLocks noChangeArrowheads="1"/>
          </p:cNvSpPr>
          <p:nvPr/>
        </p:nvSpPr>
        <p:spPr bwMode="auto">
          <a:xfrm>
            <a:off x="5308600" y="5867400"/>
            <a:ext cx="3697288" cy="685800"/>
          </a:xfrm>
          <a:custGeom>
            <a:avLst/>
            <a:gdLst>
              <a:gd name="T0" fmla="*/ 3697534 w 3697534"/>
              <a:gd name="T1" fmla="*/ 342901 h 685801"/>
              <a:gd name="T2" fmla="*/ 1848767 w 3697534"/>
              <a:gd name="T3" fmla="*/ 685801 h 685801"/>
              <a:gd name="T4" fmla="*/ 0 w 3697534"/>
              <a:gd name="T5" fmla="*/ 342901 h 685801"/>
              <a:gd name="T6" fmla="*/ 1848767 w 3697534"/>
              <a:gd name="T7" fmla="*/ 0 h 68580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7151 w 3697534"/>
              <a:gd name="T13" fmla="*/ 57151 h 685801"/>
              <a:gd name="T14" fmla="*/ 3640383 w 3697534"/>
              <a:gd name="T15" fmla="*/ 628650 h 685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685801">
                <a:moveTo>
                  <a:pt x="0" y="0"/>
                </a:moveTo>
                <a:lnTo>
                  <a:pt x="3583232" y="0"/>
                </a:lnTo>
                <a:lnTo>
                  <a:pt x="3697534" y="114302"/>
                </a:lnTo>
                <a:lnTo>
                  <a:pt x="3697534" y="685801"/>
                </a:lnTo>
                <a:lnTo>
                  <a:pt x="114302" y="685801"/>
                </a:lnTo>
                <a:lnTo>
                  <a:pt x="0" y="571499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২৯ আগস্ট ১৯৭৬খ্রি: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Diagonal Corner Rectangle 5"/>
          <p:cNvSpPr>
            <a:spLocks noChangeArrowheads="1"/>
          </p:cNvSpPr>
          <p:nvPr/>
        </p:nvSpPr>
        <p:spPr bwMode="auto">
          <a:xfrm>
            <a:off x="5308600" y="3543300"/>
            <a:ext cx="3697288" cy="1141413"/>
          </a:xfrm>
          <a:custGeom>
            <a:avLst/>
            <a:gdLst>
              <a:gd name="T0" fmla="*/ 3697534 w 3697534"/>
              <a:gd name="T1" fmla="*/ 570932 h 1141863"/>
              <a:gd name="T2" fmla="*/ 1848767 w 3697534"/>
              <a:gd name="T3" fmla="*/ 1141863 h 1141863"/>
              <a:gd name="T4" fmla="*/ 0 w 3697534"/>
              <a:gd name="T5" fmla="*/ 570932 h 1141863"/>
              <a:gd name="T6" fmla="*/ 1848767 w 3697534"/>
              <a:gd name="T7" fmla="*/ 0 h 11418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5157 w 3697534"/>
              <a:gd name="T13" fmla="*/ 95157 h 1141863"/>
              <a:gd name="T14" fmla="*/ 3602377 w 3697534"/>
              <a:gd name="T15" fmla="*/ 1046706 h 11418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1141863">
                <a:moveTo>
                  <a:pt x="0" y="0"/>
                </a:moveTo>
                <a:lnTo>
                  <a:pt x="3507220" y="0"/>
                </a:lnTo>
                <a:lnTo>
                  <a:pt x="3697534" y="190314"/>
                </a:lnTo>
                <a:lnTo>
                  <a:pt x="3697534" y="1141863"/>
                </a:lnTo>
                <a:lnTo>
                  <a:pt x="190314" y="1141863"/>
                </a:lnTo>
                <a:lnTo>
                  <a:pt x="0" y="951549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ঝিঙেফুল, সঞ্চয়ন, পুতুলের বিয়ে ইত্যাদি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>
            <a:spLocks noChangeArrowheads="1"/>
          </p:cNvSpPr>
          <p:nvPr/>
        </p:nvSpPr>
        <p:spPr bwMode="auto">
          <a:xfrm>
            <a:off x="457200" y="1676400"/>
            <a:ext cx="1947863" cy="685800"/>
          </a:xfrm>
          <a:prstGeom prst="homePlate">
            <a:avLst>
              <a:gd name="adj" fmla="val 34070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জন্ম-</a:t>
            </a:r>
            <a:endParaRPr lang="en-US" sz="48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8" name="Pentagon 7"/>
          <p:cNvSpPr>
            <a:spLocks noChangeArrowheads="1"/>
          </p:cNvSpPr>
          <p:nvPr/>
        </p:nvSpPr>
        <p:spPr bwMode="auto">
          <a:xfrm>
            <a:off x="533400" y="2590800"/>
            <a:ext cx="1947863" cy="685800"/>
          </a:xfrm>
          <a:prstGeom prst="homePlate">
            <a:avLst>
              <a:gd name="adj" fmla="val 36069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জন্মস্থান-</a:t>
            </a:r>
            <a:endParaRPr lang="en-US" sz="4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9" name="Pentagon 8"/>
          <p:cNvSpPr>
            <a:spLocks noChangeArrowheads="1"/>
          </p:cNvSpPr>
          <p:nvPr/>
        </p:nvSpPr>
        <p:spPr bwMode="auto">
          <a:xfrm>
            <a:off x="381000" y="3581400"/>
            <a:ext cx="1947863" cy="990600"/>
          </a:xfrm>
          <a:prstGeom prst="homePlate">
            <a:avLst>
              <a:gd name="adj" fmla="val 32081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 রচনা - </a:t>
            </a:r>
          </a:p>
        </p:txBody>
      </p:sp>
      <p:sp>
        <p:nvSpPr>
          <p:cNvPr id="10" name="Pentagon 9"/>
          <p:cNvSpPr>
            <a:spLocks noChangeArrowheads="1"/>
          </p:cNvSpPr>
          <p:nvPr/>
        </p:nvSpPr>
        <p:spPr bwMode="auto">
          <a:xfrm>
            <a:off x="381000" y="5791200"/>
            <a:ext cx="1947863" cy="685800"/>
          </a:xfrm>
          <a:prstGeom prst="homePlate">
            <a:avLst>
              <a:gd name="adj" fmla="val 38054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4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 -</a:t>
            </a:r>
            <a:endParaRPr lang="en-US" sz="4400">
              <a:solidFill>
                <a:srgbClr val="002060"/>
              </a:solidFill>
            </a:endParaRPr>
          </a:p>
        </p:txBody>
      </p:sp>
      <p:sp>
        <p:nvSpPr>
          <p:cNvPr id="11" name="Snip Diagonal Corner Rectangle 10"/>
          <p:cNvSpPr>
            <a:spLocks noChangeArrowheads="1"/>
          </p:cNvSpPr>
          <p:nvPr/>
        </p:nvSpPr>
        <p:spPr bwMode="auto">
          <a:xfrm>
            <a:off x="5294313" y="1601788"/>
            <a:ext cx="3697287" cy="838200"/>
          </a:xfrm>
          <a:custGeom>
            <a:avLst/>
            <a:gdLst>
              <a:gd name="T0" fmla="*/ 3697534 w 3697534"/>
              <a:gd name="T1" fmla="*/ 419100 h 838200"/>
              <a:gd name="T2" fmla="*/ 1848767 w 3697534"/>
              <a:gd name="T3" fmla="*/ 838200 h 838200"/>
              <a:gd name="T4" fmla="*/ 0 w 3697534"/>
              <a:gd name="T5" fmla="*/ 419100 h 838200"/>
              <a:gd name="T6" fmla="*/ 1848767 w 3697534"/>
              <a:gd name="T7" fmla="*/ 0 h 838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9851 w 3697534"/>
              <a:gd name="T13" fmla="*/ 69851 h 838200"/>
              <a:gd name="T14" fmla="*/ 3627683 w 3697534"/>
              <a:gd name="T15" fmla="*/ 768349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838200">
                <a:moveTo>
                  <a:pt x="0" y="0"/>
                </a:moveTo>
                <a:lnTo>
                  <a:pt x="3557831" y="0"/>
                </a:lnTo>
                <a:lnTo>
                  <a:pt x="3697534" y="139703"/>
                </a:lnTo>
                <a:lnTo>
                  <a:pt x="3697534" y="838200"/>
                </a:lnTo>
                <a:lnTo>
                  <a:pt x="139703" y="838200"/>
                </a:lnTo>
                <a:lnTo>
                  <a:pt x="0" y="698497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২৪ মে ১৮৯৯ খ্রি: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oel-1612i3\Desktop\uyuiyui\Image- Kuli\artworks-000080610799-3jsnb0-t500x500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151493" y="2254099"/>
            <a:ext cx="2678734" cy="3100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3" name="Snip Diagonal Corner Rectangle 12"/>
          <p:cNvSpPr>
            <a:spLocks noChangeArrowheads="1"/>
          </p:cNvSpPr>
          <p:nvPr/>
        </p:nvSpPr>
        <p:spPr bwMode="auto">
          <a:xfrm>
            <a:off x="5310188" y="4929188"/>
            <a:ext cx="3697287" cy="685800"/>
          </a:xfrm>
          <a:custGeom>
            <a:avLst/>
            <a:gdLst>
              <a:gd name="T0" fmla="*/ 3697534 w 3697534"/>
              <a:gd name="T1" fmla="*/ 342901 h 685801"/>
              <a:gd name="T2" fmla="*/ 1848767 w 3697534"/>
              <a:gd name="T3" fmla="*/ 685801 h 685801"/>
              <a:gd name="T4" fmla="*/ 0 w 3697534"/>
              <a:gd name="T5" fmla="*/ 342901 h 685801"/>
              <a:gd name="T6" fmla="*/ 1848767 w 3697534"/>
              <a:gd name="T7" fmla="*/ 0 h 685801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7151 w 3697534"/>
              <a:gd name="T13" fmla="*/ 57151 h 685801"/>
              <a:gd name="T14" fmla="*/ 3640383 w 3697534"/>
              <a:gd name="T15" fmla="*/ 628650 h 685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7534" h="685801">
                <a:moveTo>
                  <a:pt x="0" y="0"/>
                </a:moveTo>
                <a:lnTo>
                  <a:pt x="3583232" y="0"/>
                </a:lnTo>
                <a:lnTo>
                  <a:pt x="3697534" y="114302"/>
                </a:lnTo>
                <a:lnTo>
                  <a:pt x="3697534" y="685801"/>
                </a:lnTo>
                <a:lnTo>
                  <a:pt x="114302" y="685801"/>
                </a:lnTo>
                <a:lnTo>
                  <a:pt x="0" y="571499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 ও বিদ্রোহী কবি</a:t>
            </a:r>
            <a:endParaRPr lang="en-US" sz="3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>
            <a:spLocks noChangeArrowheads="1"/>
          </p:cNvSpPr>
          <p:nvPr/>
        </p:nvSpPr>
        <p:spPr bwMode="auto">
          <a:xfrm>
            <a:off x="381000" y="4876800"/>
            <a:ext cx="1949450" cy="685800"/>
          </a:xfrm>
          <a:prstGeom prst="homePlate">
            <a:avLst>
              <a:gd name="adj" fmla="val 38085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উপাধি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97" name="AutoShape 20"/>
          <p:cNvSpPr>
            <a:spLocks noChangeArrowheads="1"/>
          </p:cNvSpPr>
          <p:nvPr/>
        </p:nvSpPr>
        <p:spPr bwMode="auto">
          <a:xfrm>
            <a:off x="4343400" y="19050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AutoShape 23"/>
          <p:cNvSpPr>
            <a:spLocks noChangeArrowheads="1"/>
          </p:cNvSpPr>
          <p:nvPr/>
        </p:nvSpPr>
        <p:spPr bwMode="auto">
          <a:xfrm>
            <a:off x="4876800" y="28194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AutoShape 24"/>
          <p:cNvSpPr>
            <a:spLocks noChangeArrowheads="1"/>
          </p:cNvSpPr>
          <p:nvPr/>
        </p:nvSpPr>
        <p:spPr bwMode="auto">
          <a:xfrm>
            <a:off x="4953000" y="36576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AutoShape 25"/>
          <p:cNvSpPr>
            <a:spLocks noChangeArrowheads="1"/>
          </p:cNvSpPr>
          <p:nvPr/>
        </p:nvSpPr>
        <p:spPr bwMode="auto">
          <a:xfrm>
            <a:off x="4876800" y="4267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AutoShape 26"/>
          <p:cNvSpPr>
            <a:spLocks noChangeArrowheads="1"/>
          </p:cNvSpPr>
          <p:nvPr/>
        </p:nvSpPr>
        <p:spPr bwMode="auto">
          <a:xfrm>
            <a:off x="4572000" y="51054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AutoShape 27"/>
          <p:cNvSpPr>
            <a:spLocks noChangeArrowheads="1"/>
          </p:cNvSpPr>
          <p:nvPr/>
        </p:nvSpPr>
        <p:spPr bwMode="auto">
          <a:xfrm>
            <a:off x="4495800" y="60198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Pentagon 6"/>
          <p:cNvSpPr>
            <a:spLocks noChangeArrowheads="1"/>
          </p:cNvSpPr>
          <p:nvPr/>
        </p:nvSpPr>
        <p:spPr bwMode="auto">
          <a:xfrm>
            <a:off x="1981200" y="5410200"/>
            <a:ext cx="3200400" cy="685800"/>
          </a:xfrm>
          <a:prstGeom prst="homePlate">
            <a:avLst>
              <a:gd name="adj" fmla="val 55978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2400" b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24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905000" y="4648200"/>
            <a:ext cx="518160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n-BD" sz="3600" b="1">
                <a:latin typeface="NikoshBAN" pitchFamily="2" charset="0"/>
                <a:cs typeface="NikoshBAN" pitchFamily="2" charset="0"/>
              </a:rPr>
              <a:t> অডিও এর মাধ্যমে কবিতাটি শুনি।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0421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077509"/>
              </p:ext>
            </p:extLst>
          </p:nvPr>
        </p:nvGraphicFramePr>
        <p:xfrm>
          <a:off x="3657600" y="2681287"/>
          <a:ext cx="1066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681287"/>
                        <a:ext cx="1066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0" y="838200"/>
            <a:ext cx="3810000" cy="590550"/>
          </a:xfrm>
          <a:prstGeom prst="rect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কুলি-মজুর </a:t>
            </a:r>
            <a:r>
              <a:rPr lang="bn-BD" sz="24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(কবিতা)</a:t>
            </a:r>
            <a:endParaRPr lang="en-US" sz="24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28600">
            <a:solidFill>
              <a:srgbClr val="C2290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 w="1524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3074" name="Picture 2" descr="D:\image bangla 8\may\0,,2504019_4,00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12574" y="3787462"/>
            <a:ext cx="3890221" cy="2313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988" name="Picture 2" descr="http://dhakareport24.com/assets/images/news_images/2014/02/07/image_14532.jpg"/>
          <p:cNvPicPr>
            <a:picLocks noChangeAspect="1" noChangeArrowheads="1"/>
          </p:cNvPicPr>
          <p:nvPr/>
        </p:nvPicPr>
        <p:blipFill>
          <a:blip r:embed="rId3"/>
          <a:srcRect b="4024"/>
          <a:stretch>
            <a:fillRect/>
          </a:stretch>
        </p:blipFill>
        <p:spPr bwMode="auto">
          <a:xfrm>
            <a:off x="457200" y="1368425"/>
            <a:ext cx="37560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62200" y="457200"/>
            <a:ext cx="3810000" cy="590550"/>
          </a:xfrm>
          <a:prstGeom prst="rect">
            <a:avLst/>
          </a:prstGeom>
          <a:solidFill>
            <a:schemeClr val="hlink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360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কর্মরত কুলি-মজুর</a:t>
            </a:r>
            <a:endParaRPr lang="en-US" sz="360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716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Picture1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57600"/>
            <a:ext cx="35052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486</Words>
  <Application>Microsoft Office PowerPoint</Application>
  <PresentationFormat>On-screen Show (4:3)</PresentationFormat>
  <Paragraphs>108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</vt:lpstr>
      <vt:lpstr>NikoshBAN</vt:lpstr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কবি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DOEL</cp:lastModifiedBy>
  <cp:revision>75</cp:revision>
  <dcterms:created xsi:type="dcterms:W3CDTF">2015-05-05T06:43:27Z</dcterms:created>
  <dcterms:modified xsi:type="dcterms:W3CDTF">2021-01-19T14:49:22Z</dcterms:modified>
</cp:coreProperties>
</file>