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F1A2-2E4A-3D4D-9D33-6D4E5A7DA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DCEA2-30A0-334A-ABBE-08ECDD6A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D9D14-CCFC-C541-B9B1-CF955FF8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D551F-0AC6-F54B-B118-698F029A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D0113-FD93-AC49-9655-87B8C1F3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3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653F-0206-314A-AA9E-E09FB2A7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9F2B1-3AB0-9541-9908-E4A3DA53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B112D-3C08-1E42-8544-8AA5B195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ADEF4-4CDE-F847-98A4-55779902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A23E-A9C1-1A4C-87FC-E30E2A01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89EAE-0455-B14C-8685-74715110E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527DA-BD35-CD40-953D-8E2531228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8A58-36E0-254C-A250-C0249675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F0DEF-1EC3-854B-A63C-EBB4DAC9C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C3CBC-A235-734F-8EDC-A2E56027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F3DA-9665-9443-B723-1C25B9D6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2363F-964B-FC4B-B83B-60B3D0E6F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D5655-D027-7147-8F69-B4DB318D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55A77-ED3C-254C-A02E-01905C26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C714C-C4EF-2242-A0B2-9FA86967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3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F944-DC19-E346-8319-9F4496D3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A87D1-8344-AD44-8FB0-F4BCA59D2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B0C94-3E0E-B443-8434-C2A2B9C3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AB996-574A-D547-A1A1-C6EF8D59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3063F-EF01-764B-AACD-1F549209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0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7B09-2C93-D245-BAF9-9C0EDC59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BD40-8DB4-FE42-8A63-A52C59F61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8AD12-B231-ED43-ADAC-7EF7D1AA2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D62C1-C825-2B4C-859F-6EBB1EFF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95D11-AAD4-1648-B88B-40A70917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0926B-961C-5143-9D4A-B9D5C4AD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67DF-125A-204D-B461-F39BF342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80E93-284C-374D-8DFF-761089E67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02D5C-30E0-EC42-944B-BD8CCDD05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28B9B-561E-7747-A9DC-0FB3CB51E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F2375-69B0-8B4E-AA99-E4AEA20CF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BE2A6-3446-3C41-8B70-6EFF7DEC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F5898-742A-F946-B3E3-44D3F67F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933038-33A7-DF40-8565-2B9B3A8C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1728-0C47-BA44-8102-F2030235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B17BF-0999-1F42-99F7-45CE8090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CB3E7-5136-0642-ABC9-CB121411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CAF82-1D8B-0D43-8C5C-A81C028B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D23A2-CC06-AC46-80A6-AA1AEB1E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D12D4-7E88-CA44-A327-10FF911E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A9F0F-280C-3E42-862F-225AA85B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5F81-CC0A-F448-93B1-7E8781EA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4F602-938C-204D-828E-400C6F290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8D269-ADCC-BB49-9CE7-3DE3876F7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B11D2-941A-284D-BC09-018109F0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36A2E-507C-F742-B241-526A2CAC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F97D-6D9C-2C42-A130-C0B4D800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8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F733-454E-9340-B9A1-164D193F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5ADFC2-D4BF-5344-B673-E95DD0C91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90716-7BC3-E349-88A7-5453A8EC6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21EF1-DE1A-5649-942E-53DED04C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35825-A133-6F42-8D58-8EAFDB2F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FE832-EC85-9B4F-99DB-70024049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4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8A6D2-EAC0-A046-B432-26CB31C1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3C48E-039F-6147-A2BD-11B988D3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D0E91-1EE0-7748-951B-9CE0264CB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42075-B49C-4343-A96A-1CA746C4A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2551-E2A7-F741-8111-D448E11C0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8846-AA88-B64F-995A-48DCBDC1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2140-C8E2-BA49-B36B-2FF13C5BC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5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08A9-28C0-CB41-842E-B8902A4E4C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F37A9-F869-6E4A-9834-908BBEF637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8CA159-77F1-4043-A47A-24FA6874C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563541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1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EB4B-8E38-D94E-B52D-A126ACB9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পেশার ধারণা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03D35-7D19-F446-8BF5-58C3EC191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শব্দটি ফারসি ভাষা থেকে বাংলা ভাষায় নেওয়া হয়েছে। </a:t>
            </a:r>
          </a:p>
          <a:p>
            <a:pPr marL="0" indent="0">
              <a:buNone/>
            </a:pPr>
            <a:r>
              <a:rPr lang="en-US"/>
              <a:t>পেশার ইংরেজি প্রতিশব্দ হলো Profession যা ল্যাটিন শব্দ থেকে এসেছে। </a:t>
            </a:r>
          </a:p>
          <a:p>
            <a:pPr marL="0" indent="0">
              <a:buNone/>
            </a:pPr>
            <a:r>
              <a:rPr lang="en-US"/>
              <a:t>এর অর্থ হলো  to make a public declaration. এ দৃষ্টিতে পেশাদার তারাই , যারা নিজেদেরকে নির্দিষ্ট বিষয় সম্পর্কে বিশেষভাবে অবহিত বলে দাবি করে এবং সমাজে বিশেষ অবস্থান লাভ করে।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5887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18A2-9F68-EF4A-8BE5-6ADB1F2E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মনীষিদের মতে পেশা, সমাজকর্ম অভিধানের মতে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8AD6CC2-7EE6-D24B-99BF-CBAED1AD0C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1858169"/>
            <a:ext cx="2990850" cy="42862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E2267-3759-7D4A-9DE4-7955AAA5BE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হলো এমন একদল মানবগোষ্টি যারা নির্দিষ্ট সামাজিক চাহিদা ও প্রয়োজন পূরণে অভিন্ন সাধারণ মূল্যবোধ , ব্যবস্থা, দক্ষতা,  কৌশল,  জ্ঞান ও বিশ্বাসের অনুশীলন করে । </a:t>
            </a:r>
          </a:p>
          <a:p>
            <a:pPr marL="0" indent="0">
              <a:buNone/>
            </a:pP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93065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622C-DEBD-6242-8E3B-2304F9BB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Oxford Advance Learners Dictionary এর মতে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CFEE2-FD4D-E345-BDBD-11A037A66A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হলো এক প্রকার কাজ, যার জন্য বিশেষ প্রশিক্ষণের প্রয়োজনীয়তা রয়েছে,  যার জন্য উচ্চ শিক্ষার প্রয়োজন রয়েছে।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A9FBF48-2117-A84B-A455-8C4A75E583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1737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6C74E-A0BE-0240-AC34-3C32E58E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মার্কিন সমাজবিজ্ঞানী উইলবার্ট ই মোর এর মতে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CD44-5D64-824A-85E6-BF2DA16F59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হলো একটি সার্বক্ষণিক কর্ম, সেবাদানে প্রতিশ্রুতিবদ্ধ সহযোগীদের নিয়ে আলাদা পরিচিতি ,  বিশেষায়িত জ্ঞান ও প্রশিক্ষ,  সেবামুখিতা ও দায়িত্ব পালনের মাধ্যমে স্বাতন্ত্র্যবোধ।    ,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936E8A4-71E8-6E44-AC0A-14F3DEDA3A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36" y="1825625"/>
            <a:ext cx="3631527" cy="4351338"/>
          </a:xfrm>
        </p:spPr>
      </p:pic>
    </p:spTree>
    <p:extLst>
      <p:ext uri="{BB962C8B-B14F-4D97-AF65-F5344CB8AC3E}">
        <p14:creationId xmlns:p14="http://schemas.microsoft.com/office/powerpoint/2010/main" val="186720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CD48-8932-0143-9822-A7313374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উপরোক্ত আলোচনা শেষে বলা যায় -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D8E3-3B99-324D-8FCF-FF6CFDC3CF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বলতে এমন সব বৃত্তিকে বোঝানো হয় যেগুলো বিশেষ জ্ঞান এবং পেশাগত নৈপুণ্য ও দক্ষতাভিত্তিক হয়ে থাকে । প্রত্যেক পেশাই৷ জনকল্যাণমুখী এবং সমাজস্বীকৃত ।    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43FDE70-FD0B-5449-B2B8-4D075D0B57D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312" y="1964532"/>
            <a:ext cx="2619375" cy="2908300"/>
          </a:xfrm>
        </p:spPr>
      </p:pic>
    </p:spTree>
    <p:extLst>
      <p:ext uri="{BB962C8B-B14F-4D97-AF65-F5344CB8AC3E}">
        <p14:creationId xmlns:p14="http://schemas.microsoft.com/office/powerpoint/2010/main" val="1463033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6FA4-E3E5-6744-A39F-CC8576A1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93" y="37584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পেশা ও বৃত্তির সম্পর্ক </a:t>
            </a:r>
            <a:br>
              <a:rPr lang="en-US"/>
            </a:br>
            <a:r>
              <a:rPr lang="en-US"/>
              <a:t>পেশা ও বৃত্তি শব্দ দুটি একে অপরের সাথে গভীরভাবে সম্পর্কযুক্ত। </a:t>
            </a:r>
            <a:br>
              <a:rPr lang="en-US"/>
            </a:br>
            <a:r>
              <a:rPr lang="en-US"/>
              <a:t>আধুনিককালে এই দুটি প্রত্যয়ের পার্থক্য দেখা গেলেও মানবসভ্যতার প্রাচীন ও মধ্যসময়ে  পেশা ও বৃত্তি এ দুইয়ের মধ্যে তেমন পার্থক্য  দেখা যেতো না। জীবিকানির্বাহের ক্ষেত্রে উভয়ের সম্পর্ক অত্যন্ত  ঘনিষ্ঠ । </a:t>
            </a:r>
            <a:br>
              <a:rPr lang="en-US"/>
            </a:br>
            <a:r>
              <a:rPr lang="en-US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045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AA8B-72E3-5A43-9E41-DD1E2978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30261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এছাড়াও উভয়ের মধ্যে আরও যেসব সম্পর্ক আছে তা নিম্নরূপ </a:t>
            </a:r>
            <a:br>
              <a:rPr lang="en-US"/>
            </a:br>
            <a:r>
              <a:rPr lang="en-US"/>
              <a:t>১) উয়ভয়েই সেবাকার্য করে।</a:t>
            </a:r>
            <a:br>
              <a:rPr lang="en-US"/>
            </a:br>
            <a:r>
              <a:rPr lang="en-US"/>
              <a:t>২) শ্রম নির্ভর </a:t>
            </a:r>
            <a:br>
              <a:rPr lang="en-US"/>
            </a:br>
            <a:r>
              <a:rPr lang="en-US"/>
              <a:t>৩)  দায়িত্ব পালন </a:t>
            </a:r>
            <a:br>
              <a:rPr lang="en-US" sz="1800" kern="120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</a:br>
            <a:r>
              <a:rPr lang="en-US"/>
              <a:t>করে</a:t>
            </a:r>
            <a:br>
              <a:rPr lang="en-US"/>
            </a:br>
            <a:r>
              <a:rPr lang="en-US"/>
              <a:t>৫) পরিচিতি আছে</a:t>
            </a:r>
            <a:br>
              <a:rPr lang="en-US"/>
            </a:br>
            <a:r>
              <a:rPr lang="en-US"/>
              <a:t>৬) সামাজিক সমস্যা সমাধান করে। </a:t>
            </a:r>
            <a:br>
              <a:rPr lang="en-US"/>
            </a:br>
            <a:r>
              <a:rPr lang="en-US"/>
              <a:t>   </a:t>
            </a:r>
            <a:br>
              <a:rPr lang="en-US"/>
            </a:b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08244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2C68-B073-0E47-86FC-1C63D525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পেশা ও বৃত্তির পার্থক্য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B9731-CA73-924D-BC1D-199B5C85B0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পেশা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AAFA1-793D-BC48-9F36-A0EAEAE9A9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/>
              <a:t>সুসংগঠিত প্রাতিষ্ঠানিক  জ্ঞানের প্রয়োজন হয়।।   </a:t>
            </a:r>
          </a:p>
          <a:p>
            <a:pPr marL="514350" indent="-514350">
              <a:buAutoNum type="arabicParenR"/>
            </a:pPr>
            <a:r>
              <a:rPr lang="en-US"/>
              <a:t>পরিবর্তনযোগ্য নয় ।</a:t>
            </a:r>
          </a:p>
          <a:p>
            <a:pPr marL="514350" indent="-514350">
              <a:buAutoNum type="arabicParenR"/>
            </a:pPr>
            <a:r>
              <a:rPr lang="en-US"/>
              <a:t>নিপুণ কৌশলসমৃদ্ধ বুদ্ধিদীপ্ত কাজ। </a:t>
            </a:r>
          </a:p>
          <a:p>
            <a:pPr marL="514350" indent="-514350">
              <a:buAutoNum type="arabicParenR"/>
            </a:pPr>
            <a:r>
              <a:rPr lang="en-US"/>
              <a:t>মানদন্ড ও নীতিমালা আছে। </a:t>
            </a:r>
          </a:p>
          <a:p>
            <a:pPr marL="514350" indent="-514350">
              <a:buAutoNum type="arabicParenR"/>
            </a:pPr>
            <a:r>
              <a:rPr lang="en-US"/>
              <a:t>সামাজিক স্বীকৃতি  প্রয়োজন। </a:t>
            </a:r>
          </a:p>
          <a:p>
            <a:pPr marL="514350" indent="-514350">
              <a:buAutoNum type="arabicParenR"/>
            </a:pPr>
            <a:r>
              <a:rPr lang="en-US"/>
              <a:t>দায়িত্বে সচেষ্ট  থাকতে বাধ্য। </a:t>
            </a:r>
          </a:p>
          <a:p>
            <a:pPr marL="514350" indent="-514350">
              <a:buAutoNum type="arabicParenR"/>
            </a:pPr>
            <a:r>
              <a:rPr lang="en-US"/>
              <a:t>সেবা ও   জনকল্যাণমুখী । </a:t>
            </a:r>
          </a:p>
          <a:p>
            <a:pPr marL="514350" indent="-514350">
              <a:buAutoNum type="arabicParenR"/>
            </a:pPr>
            <a:r>
              <a:rPr lang="en-US"/>
              <a:t>জবাবদিহিতা আছে।      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6B0828-A8DC-624D-82E5-2CB000502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বৃত্তি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440728-0C34-A647-9B1C-C49A86C42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2505075"/>
            <a:ext cx="5160961" cy="36845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/>
              <a:t>প্রাতিষ্ঠানিক জ্ঞানের প্রয়োজন হয় না। </a:t>
            </a:r>
          </a:p>
          <a:p>
            <a:pPr marL="514350" indent="-514350">
              <a:buAutoNum type="arabicParenR"/>
            </a:pPr>
            <a:r>
              <a:rPr lang="en-US"/>
              <a:t>পরিবর্তনযোগ্য।  </a:t>
            </a:r>
          </a:p>
          <a:p>
            <a:pPr marL="514350" indent="-514350">
              <a:buAutoNum type="arabicParenR"/>
            </a:pPr>
            <a:r>
              <a:rPr lang="en-US"/>
              <a:t>শ্রম নির্ভর ।  </a:t>
            </a:r>
          </a:p>
          <a:p>
            <a:pPr marL="514350" indent="-514350">
              <a:buAutoNum type="arabicParenR"/>
            </a:pPr>
            <a:r>
              <a:rPr lang="en-US"/>
              <a:t>মূল্যবোধ ও নীতিমালা নেই। </a:t>
            </a:r>
          </a:p>
          <a:p>
            <a:pPr marL="514350" indent="-514350">
              <a:buAutoNum type="arabicParenR"/>
            </a:pPr>
            <a:r>
              <a:rPr lang="en-US"/>
              <a:t>সামাজিক স্বীকৃতির প্রয়োজন নেই। </a:t>
            </a:r>
          </a:p>
          <a:p>
            <a:pPr marL="514350" indent="-514350">
              <a:buAutoNum type="arabicParenR"/>
            </a:pPr>
            <a:r>
              <a:rPr lang="en-US"/>
              <a:t>তেমন কোনো দায়িত্বের প্রয়োজন নেই ।। </a:t>
            </a:r>
          </a:p>
          <a:p>
            <a:pPr marL="514350" indent="-514350">
              <a:buAutoNum type="arabicParenR"/>
            </a:pPr>
            <a:r>
              <a:rPr lang="en-US"/>
              <a:t> জনসেবামূলক নাও হতে পারে । </a:t>
            </a:r>
          </a:p>
          <a:p>
            <a:pPr marL="514350" indent="-514350">
              <a:buAutoNum type="arabicParenR"/>
            </a:pPr>
            <a:r>
              <a:rPr lang="en-US"/>
              <a:t>জবাবদিহিতা  নেই ।   </a:t>
            </a:r>
          </a:p>
        </p:txBody>
      </p:sp>
    </p:spTree>
    <p:extLst>
      <p:ext uri="{BB962C8B-B14F-4D97-AF65-F5344CB8AC3E}">
        <p14:creationId xmlns:p14="http://schemas.microsoft.com/office/powerpoint/2010/main" val="145331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BEDD-DB07-9A46-BF8B-137CB83B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মনে রাখতে হবে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33CA-1773-0A47-A181-BF7C3E5A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ও বৃত্তির মধ্যে  উপর্যুক্ত পার্থক্য পরিলক্ষিত হলেও একথা সন্দেহাতীতভাবে বলা যায় যে, পেশাও একটি বৃত্তি। তবে সকল পেশা বৃত্তি হলেও সকল বৃত্তি পেশা নয়।  বর্তমান বাস্তবে দুটিই চলমান রয়েছে। </a:t>
            </a:r>
          </a:p>
          <a:p>
            <a:pPr marL="0" indent="0">
              <a:buNone/>
            </a:pPr>
            <a:r>
              <a:rPr lang="en-US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755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4902-C7B7-E34A-AF46-B3C731F1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852C-816A-D448-B23C-9738C39F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পেশা ও বৃত্তির মূল সাদৃশ্য হলো , উভয়েই –</a:t>
            </a:r>
          </a:p>
          <a:p>
            <a:pPr marL="0" indent="0">
              <a:buNone/>
            </a:pPr>
            <a:r>
              <a:rPr lang="en-US"/>
              <a:t>ক) জীবিকা অর্জনের পন্থা</a:t>
            </a:r>
          </a:p>
          <a:p>
            <a:pPr marL="0" indent="0">
              <a:buNone/>
            </a:pPr>
            <a:r>
              <a:rPr lang="en-US"/>
              <a:t>খ) নীতি ও মূল্যবোধ মেনে চলে</a:t>
            </a:r>
          </a:p>
          <a:p>
            <a:pPr marL="0" indent="0">
              <a:buNone/>
            </a:pPr>
            <a:r>
              <a:rPr lang="en-US"/>
              <a:t>গ) দায়িত্ব ও জবাবিহিতার আওতাধীন</a:t>
            </a:r>
          </a:p>
          <a:p>
            <a:pPr marL="0" indent="0">
              <a:buNone/>
            </a:pPr>
            <a:r>
              <a:rPr lang="en-US"/>
              <a:t>ঘ) বিশেষ জ্ঞান ও নৈপুণ্য সম্পন্ন  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3000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F446-9F01-B44D-B189-EF239F17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শিক্ষক পরিচিতি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668C1-081F-2246-BA37-13FA1235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এ এস এম রবিউল ইসলাম </a:t>
            </a:r>
          </a:p>
          <a:p>
            <a:pPr marL="0" indent="0">
              <a:buNone/>
            </a:pPr>
            <a:r>
              <a:rPr lang="en-US"/>
              <a:t>প্রভাষক </a:t>
            </a:r>
          </a:p>
          <a:p>
            <a:pPr marL="0" indent="0">
              <a:buNone/>
            </a:pPr>
            <a:r>
              <a:rPr lang="en-US"/>
              <a:t>সমাজকর্ম   </a:t>
            </a:r>
          </a:p>
          <a:p>
            <a:pPr marL="0" indent="0">
              <a:buNone/>
            </a:pPr>
            <a:r>
              <a:rPr lang="en-US"/>
              <a:t>আদিতমারী সরকারি কলেজ </a:t>
            </a:r>
          </a:p>
          <a:p>
            <a:pPr marL="0" indent="0">
              <a:buNone/>
            </a:pPr>
            <a:r>
              <a:rPr lang="en-US"/>
              <a:t>আাদিতমারী,  লালমনিরহাট । </a:t>
            </a:r>
          </a:p>
          <a:p>
            <a:pPr marL="0" indent="0">
              <a:buNone/>
            </a:pPr>
            <a:r>
              <a:rPr lang="en-US"/>
              <a:t>ইমেইলঃ  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 com     </a:t>
            </a:r>
          </a:p>
        </p:txBody>
      </p:sp>
    </p:spTree>
    <p:extLst>
      <p:ext uri="{BB962C8B-B14F-4D97-AF65-F5344CB8AC3E}">
        <p14:creationId xmlns:p14="http://schemas.microsoft.com/office/powerpoint/2010/main" val="2899025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9E58-F172-7C41-A4B1-C051076D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F6332-1429-4A40-8C8E-1CCFAF44A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 ও বৃত্তির সাদৃশ্য ও  বৈসাদৃশ্যগুলো ছকাকারে লেখ। </a:t>
            </a:r>
          </a:p>
          <a:p>
            <a:pPr marL="0" indent="0">
              <a:buNone/>
            </a:pPr>
            <a:r>
              <a:rPr lang="en-US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385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D8C-79C1-064A-9F9E-7AB50F77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ধন্যবাদ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4B35-0E4F-6F40-A39C-EA6C091F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কনটেন্ট দেখার জন্য আন্তরিক ধন্যবাদ।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4EA402-0242-D143-BED3-15EFC38EC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176" y="681037"/>
            <a:ext cx="4101621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2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2E46-3546-C642-A68A-12E87A8B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C6D6-8563-7447-8961-F7A719EC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 ও দ্বাদশ</a:t>
            </a:r>
          </a:p>
          <a:p>
            <a:pPr marL="0" indent="0">
              <a:buNone/>
            </a:pPr>
            <a:r>
              <a:rPr lang="en-US"/>
              <a:t>বিষয়ঃ সমাজকর্ম</a:t>
            </a:r>
          </a:p>
          <a:p>
            <a:pPr marL="0" indent="0">
              <a:buNone/>
            </a:pPr>
            <a:r>
              <a:rPr lang="en-US"/>
              <a:t>অধ্যায়ঃ তৃতীয়</a:t>
            </a:r>
          </a:p>
          <a:p>
            <a:pPr marL="0" indent="0">
              <a:buNone/>
            </a:pPr>
            <a:r>
              <a:rPr lang="en-US"/>
              <a:t>সমাজকর্মের মূল্যবোধ ও নীতিমালা</a:t>
            </a:r>
          </a:p>
          <a:p>
            <a:pPr marL="0" indent="0">
              <a:buNone/>
            </a:pPr>
            <a:r>
              <a:rPr lang="en-US"/>
              <a:t>Values and Principles of Social Work</a:t>
            </a:r>
          </a:p>
          <a:p>
            <a:pPr marL="0" indent="0">
              <a:buNone/>
            </a:pPr>
            <a:r>
              <a:rPr lang="en-US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2597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5184E-E037-5A41-8DEA-EC70D1B0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আজকের পাঠ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EEB82-372A-4C4D-8A9F-7CC7852B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পেশার ধারণা </a:t>
            </a:r>
          </a:p>
          <a:p>
            <a:pPr marL="0" indent="0">
              <a:buNone/>
            </a:pPr>
            <a:r>
              <a:rPr lang="en-US"/>
              <a:t>পেশা ও বৃত্তির সম্পর্ক </a:t>
            </a:r>
          </a:p>
          <a:p>
            <a:pPr marL="0" indent="0">
              <a:buNone/>
            </a:pPr>
            <a:r>
              <a:rPr lang="en-US"/>
              <a:t>পেশা ও বৃত্তির পার্থক্য </a:t>
            </a:r>
          </a:p>
          <a:p>
            <a:pPr marL="0" indent="0">
              <a:buNone/>
            </a:pP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4268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FCAA-1690-144F-845D-1D0B7EBD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ক্লাসের সময়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C346C-01E2-A543-AD61-05836A85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794" y="32297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৪৫ মিনিট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6B62BF-0A00-1B44-AD94-D020C4E72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16" y="1452562"/>
            <a:ext cx="4918471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2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8EEB-1E45-E94A-B49B-0633B746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শিখনফল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2B1D-9398-ED47-84BD-1D9F029E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পেশার ধারণা ব্যাখ্যা করতে পারবে । </a:t>
            </a:r>
          </a:p>
          <a:p>
            <a:pPr marL="0" indent="0">
              <a:buNone/>
            </a:pPr>
            <a:r>
              <a:rPr lang="en-US"/>
              <a:t>পেশা ও বৃত্তির সম্পর্ক  ব্যাখ্যা করতে পারবে ।   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4647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49AE-409E-3A48-80C9-E0D8290C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চিত্র দেখে চিন্তা করি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3380274-6848-2443-B4DE-15919F1DC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7486"/>
            <a:ext cx="2716806" cy="1836561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0C414A4-2813-F14E-8799-6E14E26F3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80445" y="2103433"/>
            <a:ext cx="2645109" cy="170061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DD0576B-654C-5042-8044-970215C98A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993" y="2031109"/>
            <a:ext cx="2060835" cy="1845259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74990B5-6F13-9E4E-8509-39B979547F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284" y="2105409"/>
            <a:ext cx="2325516" cy="183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5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0BFD-EE29-FA4F-9E2F-CDA699CC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বর্তমান বিশ্বে সমাজকর্ম একটি পেশা।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EB93A37-3702-2947-B835-6DF8D5C60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59" y="2109390"/>
            <a:ext cx="7277100" cy="3819525"/>
          </a:xfrm>
        </p:spPr>
      </p:pic>
    </p:spTree>
    <p:extLst>
      <p:ext uri="{BB962C8B-B14F-4D97-AF65-F5344CB8AC3E}">
        <p14:creationId xmlns:p14="http://schemas.microsoft.com/office/powerpoint/2010/main" val="307936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268D-5A21-4B46-94BF-38579A65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9" y="3115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/>
              <a:t>সমাজজীবনের প্রত্যেক পেশার ক্ষেত্রেই পেশাগত অনুশীলনে কিছু মূল্যবোধ অনুসরণ করা হয়। মূল্যবোধ হলো সেসব নীতিমালা বা আচরণিক মানদণ্ড যার মাধ্যমে কোন বিষয়ের  যৌক্তিকতা নির্ধারণ করা হয়।</a:t>
            </a:r>
            <a:r>
              <a:rPr lang="en-US"/>
              <a:t>         </a:t>
            </a:r>
            <a:br>
              <a:rPr lang="en-US"/>
            </a:br>
            <a:r>
              <a:rPr lang="en-US"/>
              <a:t>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864712-0292-A94B-9D1C-3A42390FB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71" y="2399903"/>
            <a:ext cx="6667500" cy="3810000"/>
          </a:xfrm>
        </p:spPr>
      </p:pic>
    </p:spTree>
    <p:extLst>
      <p:ext uri="{BB962C8B-B14F-4D97-AF65-F5344CB8AC3E}">
        <p14:creationId xmlns:p14="http://schemas.microsoft.com/office/powerpoint/2010/main" val="275722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স্বাগত </vt:lpstr>
      <vt:lpstr>শিক্ষক পরিচিতি  </vt:lpstr>
      <vt:lpstr>পাঠ পরিচিতি </vt:lpstr>
      <vt:lpstr>আজকের পাঠ  </vt:lpstr>
      <vt:lpstr>ক্লাসের সময় </vt:lpstr>
      <vt:lpstr>শিখনফল  </vt:lpstr>
      <vt:lpstr>চিত্র দেখে চিন্তা করি   </vt:lpstr>
      <vt:lpstr>বর্তমান বিশ্বে সমাজকর্ম একটি পেশা।    </vt:lpstr>
      <vt:lpstr>সমাজজীবনের প্রত্যেক পেশার ক্ষেত্রেই পেশাগত অনুশীলনে কিছু মূল্যবোধ অনুসরণ করা হয়। মূল্যবোধ হলো সেসব নীতিমালা বা আচরণিক মানদণ্ড যার মাধ্যমে কোন বিষয়ের  যৌক্তিকতা নির্ধারণ করা হয়।               </vt:lpstr>
      <vt:lpstr>পেশার ধারণা </vt:lpstr>
      <vt:lpstr>মনীষিদের মতে পেশা, সমাজকর্ম অভিধানের মতে </vt:lpstr>
      <vt:lpstr>Oxford Advance Learners Dictionary এর মতে   </vt:lpstr>
      <vt:lpstr>মার্কিন সমাজবিজ্ঞানী উইলবার্ট ই মোর এর মতে  </vt:lpstr>
      <vt:lpstr>উপরোক্ত আলোচনা শেষে বলা যায় -  </vt:lpstr>
      <vt:lpstr>পেশা ও বৃত্তির সম্পর্ক  পেশা ও বৃত্তি শব্দ দুটি একে অপরের সাথে গভীরভাবে সম্পর্কযুক্ত।  আধুনিককালে এই দুটি প্রত্যয়ের পার্থক্য দেখা গেলেও মানবসভ্যতার প্রাচীন ও মধ্যসময়ে  পেশা ও বৃত্তি এ দুইয়ের মধ্যে তেমন পার্থক্য  দেখা যেতো না। জীবিকানির্বাহের ক্ষেত্রে উভয়ের সম্পর্ক অত্যন্ত  ঘনিষ্ঠ ।                     </vt:lpstr>
      <vt:lpstr>এছাড়াও উভয়ের মধ্যে আরও যেসব সম্পর্ক আছে তা নিম্নরূপ  ১) উয়ভয়েই সেবাকার্য করে। ২) শ্রম নির্ভর  ৩)  দায়িত্ব পালন  করে ৫) পরিচিতি আছে ৬) সামাজিক সমস্যা সমাধান করে।            </vt:lpstr>
      <vt:lpstr>পেশা ও বৃত্তির পার্থক্য   </vt:lpstr>
      <vt:lpstr>মনে রাখতে হবে </vt:lpstr>
      <vt:lpstr>মূল্যায়ন </vt:lpstr>
      <vt:lpstr>দলীয় কাজ  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3</cp:revision>
  <dcterms:created xsi:type="dcterms:W3CDTF">2021-01-19T01:10:03Z</dcterms:created>
  <dcterms:modified xsi:type="dcterms:W3CDTF">2021-01-19T03:55:17Z</dcterms:modified>
</cp:coreProperties>
</file>