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75" r:id="rId4"/>
    <p:sldId id="277" r:id="rId5"/>
    <p:sldId id="276" r:id="rId6"/>
    <p:sldId id="278" r:id="rId7"/>
    <p:sldId id="279" r:id="rId8"/>
    <p:sldId id="283" r:id="rId9"/>
    <p:sldId id="281" r:id="rId10"/>
    <p:sldId id="282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3FE27-3684-462A-9EF7-C380308E3F1B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6CAB7-D8C5-4D46-8519-A772749D94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8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CAB7-D8C5-4D46-8519-A772749D94D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CAB7-D8C5-4D46-8519-A772749D94D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72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CAB7-D8C5-4D46-8519-A772749D94D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0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CAB7-D8C5-4D46-8519-A772749D94D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58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ea typeface="MS PMincho" panose="02020600040205080304" pitchFamily="18" charset="-128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CAB7-D8C5-4D46-8519-A772749D94D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4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4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2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1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4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1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5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1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1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9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9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77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2410" y="4267200"/>
            <a:ext cx="4419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762000"/>
            <a:ext cx="4343400" cy="307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1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33400"/>
            <a:ext cx="8229600" cy="11079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" y="4876800"/>
                <a:ext cx="8420100" cy="1951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4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% 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হার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মুনাফায়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 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কোন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টাকার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 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2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বছরের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সরল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মুনাফা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</m:oMath>
                  </m:oMathPara>
                </a14:m>
                <a:endParaRPr lang="en-US" sz="4000" b="0" i="1" dirty="0" smtClean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ও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চক্রবৃদ্ধি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মুনাফার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পার্থক্য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 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1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টাকা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হলে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, 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মূলধন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কত</m:t>
                      </m:r>
                      <m:r>
                        <a:rPr lang="en-US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? </m:t>
                      </m:r>
                    </m:oMath>
                  </m:oMathPara>
                </a14:m>
                <a:endParaRPr lang="en-US" sz="4000" b="0" dirty="0" smtClean="0">
                  <a:solidFill>
                    <a:srgbClr val="002060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76800"/>
                <a:ext cx="8420100" cy="19513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41471"/>
            <a:ext cx="3276600" cy="205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7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107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107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09799" y="3962400"/>
            <a:ext cx="6513909" cy="2514600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3600" dirty="0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600" dirty="0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চক্রবৃদ্ধি</a:t>
            </a:r>
            <a:r>
              <a:rPr lang="en-US" sz="3600" dirty="0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600" dirty="0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চক্রবৃদ্ধি</a:t>
            </a:r>
            <a:r>
              <a:rPr lang="en-US" sz="3600" dirty="0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মুনাফার</a:t>
            </a:r>
            <a:r>
              <a:rPr lang="en-US" sz="3600" dirty="0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সুত্রটি</a:t>
            </a:r>
            <a:r>
              <a:rPr lang="en-US" sz="3600" dirty="0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>
              <a:solidFill>
                <a:srgbClr val="7030A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8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609600"/>
            <a:ext cx="8669936" cy="1658198"/>
          </a:xfrm>
          <a:solidFill>
            <a:srgbClr val="002060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39437" y="5105400"/>
                <a:ext cx="8382000" cy="1295400"/>
              </a:xfrm>
              <a:solidFill>
                <a:schemeClr val="accent2">
                  <a:lumMod val="75000"/>
                </a:schemeClr>
              </a:solidFill>
              <a:ln w="38100">
                <a:solidFill>
                  <a:srgbClr val="00B050"/>
                </a:solidFill>
              </a:ln>
            </p:spPr>
            <p:txBody>
              <a:bodyPr>
                <a:normAutofit fontScale="25000" lnSpcReduction="20000"/>
              </a:bodyPr>
              <a:lstStyle/>
              <a:p>
                <a:endParaRPr lang="bn-BD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14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144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শতকরাবার্ষিক</a:t>
                </a:r>
                <a14:m>
                  <m:oMath xmlns:m="http://schemas.openxmlformats.org/officeDocument/2006/math">
                    <m:r>
                      <a:rPr lang="en-US" sz="1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  <m:r>
                      <a:rPr lang="en-US" sz="1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1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টাকা</m:t>
                    </m:r>
                    <m:r>
                      <a:rPr lang="en-US" sz="1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1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হার</m:t>
                    </m:r>
                    <m:r>
                      <a:rPr lang="en-US" sz="1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1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মুনাফায়</m:t>
                    </m:r>
                    <m:r>
                      <a:rPr lang="en-US" sz="1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1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কত</m:t>
                    </m:r>
                    <m:r>
                      <a:rPr lang="en-US" sz="1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1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টাকা</m:t>
                    </m:r>
                    <m:r>
                      <a:rPr lang="en-US" sz="1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1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13</m:t>
                    </m:r>
                    <m:r>
                      <a:rPr lang="en-US" sz="1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en-US" sz="14400" b="0" i="1" dirty="0" smtClean="0">
                  <a:solidFill>
                    <a:srgbClr val="002060"/>
                  </a:solidFill>
                  <a:latin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বছরে</m:t>
                    </m:r>
                    <m:r>
                      <a:rPr lang="en-US" sz="1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1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সবৃদ্ধিমূল</m:t>
                    </m:r>
                    <m:r>
                      <a:rPr lang="en-US" sz="1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14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990</m:t>
                    </m:r>
                  </m:oMath>
                </a14:m>
                <a:r>
                  <a:rPr lang="en-US" sz="14400" b="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14400" b="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14400" b="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14400" b="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14400" b="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</a:p>
              <a:p>
                <a:endParaRPr lang="en-US" sz="4400" b="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9437" y="5105400"/>
                <a:ext cx="8382000" cy="1295400"/>
              </a:xfrm>
              <a:blipFill>
                <a:blip r:embed="rId2"/>
                <a:stretch>
                  <a:fillRect b="-31193"/>
                </a:stretch>
              </a:blipFill>
              <a:ln w="381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81852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29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38200" y="609600"/>
            <a:ext cx="7772400" cy="264687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043989"/>
            <a:ext cx="4724400" cy="241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10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927" y="0"/>
            <a:ext cx="9144000" cy="6934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733336"/>
            <a:ext cx="5257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2971800"/>
            <a:ext cx="472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কাজী</a:t>
            </a:r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মোঃ</a:t>
            </a:r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শাহানুর</a:t>
            </a:r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আলম</a:t>
            </a:r>
            <a:endParaRPr lang="en-US" sz="4400" dirty="0" smtClean="0">
              <a:solidFill>
                <a:srgbClr val="002060"/>
              </a:solidFill>
              <a:latin typeface="Nikosh ban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Nikosh ban"/>
              </a:rPr>
              <a:t>সহঃ</a:t>
            </a:r>
            <a:r>
              <a:rPr lang="en-US" sz="36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 ban"/>
              </a:rPr>
              <a:t>শিক্ষক</a:t>
            </a:r>
            <a:endParaRPr lang="en-US" sz="3600" dirty="0" smtClean="0">
              <a:solidFill>
                <a:srgbClr val="7030A0"/>
              </a:solidFill>
              <a:latin typeface="Nikosh ban"/>
            </a:endParaRPr>
          </a:p>
          <a:p>
            <a:r>
              <a:rPr lang="en-US" sz="4000" dirty="0" err="1" smtClean="0">
                <a:latin typeface="Nikosh ban"/>
              </a:rPr>
              <a:t>পলিটেকনিক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উচ্চ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বিদ্যালয়</a:t>
            </a:r>
            <a:endParaRPr lang="en-US" sz="4000" dirty="0" smtClean="0">
              <a:latin typeface="Nikosh ban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রংপুর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সিটি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রংপুর</a:t>
            </a:r>
            <a:r>
              <a:rPr lang="en-US" sz="4400" dirty="0" smtClean="0">
                <a:latin typeface="Nikosh ban"/>
              </a:rPr>
              <a:t>।</a:t>
            </a:r>
            <a:endParaRPr lang="en-US" sz="4400" dirty="0">
              <a:latin typeface="Nikosh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571" y="3168566"/>
            <a:ext cx="1593657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25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345" y="0"/>
            <a:ext cx="9144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71600" y="685800"/>
            <a:ext cx="5541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2666999"/>
            <a:ext cx="4724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৯ম</a:t>
            </a:r>
          </a:p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48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৩য়</a:t>
            </a:r>
            <a:endParaRPr lang="en-US" sz="48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71929"/>
            <a:ext cx="2590800" cy="329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25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381000"/>
            <a:ext cx="89154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8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209800"/>
            <a:ext cx="883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………</a:t>
            </a:r>
          </a:p>
          <a:p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চক্রবৃদ্ধি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চক্রবৃদ্ধি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38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-152400" y="-51556"/>
            <a:ext cx="9296400" cy="6781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4" y="1752600"/>
            <a:ext cx="4091066" cy="4562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52600"/>
            <a:ext cx="4648200" cy="45624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sp>
        <p:nvSpPr>
          <p:cNvPr id="6" name="TextBox 5"/>
          <p:cNvSpPr txBox="1"/>
          <p:nvPr/>
        </p:nvSpPr>
        <p:spPr>
          <a:xfrm flipH="1">
            <a:off x="2407919" y="697881"/>
            <a:ext cx="39166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0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98" y="228600"/>
            <a:ext cx="91440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বিনিয়োগ</a:t>
            </a:r>
            <a:r>
              <a:rPr lang="en-US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en-US" sz="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8501885" cy="464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99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57200"/>
            <a:ext cx="79248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বিনিয়োগ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81000" y="1447800"/>
                <a:ext cx="8534400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I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n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সময়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</a:t>
                </a:r>
                <a:endPara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n =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নির্দিষ্ট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সংখ্যক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সময়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P =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মূলধনের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পরিমাণ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r =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সময়ে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মূলধনের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</a:t>
                </a:r>
                <a:endPara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A = n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সময়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সহ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মূলধন</a:t>
                </a:r>
                <a:endPara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6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সরল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মুনাফার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ক্ষেত্রে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 I = </a:t>
                </a:r>
                <a:r>
                  <a:rPr lang="en-US" sz="36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Pnr</a:t>
                </a:r>
                <a:endParaRPr lang="en-US" sz="36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A =P(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1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𝑛𝑟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) </m:t>
                    </m:r>
                  </m:oMath>
                </a14:m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447800"/>
                <a:ext cx="8534400" cy="5324535"/>
              </a:xfrm>
              <a:prstGeom prst="rect">
                <a:avLst/>
              </a:prstGeom>
              <a:blipFill>
                <a:blip r:embed="rId2"/>
                <a:stretch>
                  <a:fillRect l="-2214" t="-2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998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9960" y="152400"/>
                <a:ext cx="8931640" cy="156966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একই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হার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মুনাফায়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300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টাকার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4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বছরের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সরল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মুনাফা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ও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400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en-US" sz="3200" b="0" i="1" dirty="0" smtClean="0">
                  <a:latin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3200" b="0" dirty="0" smtClean="0">
                    <a:cs typeface="NikoshBAN" panose="02000000000000000000" pitchFamily="2" charset="0"/>
                  </a:rPr>
                  <a:t> টাকার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বছরের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সরল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মুনাফা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একত্রে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128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টাকা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হলে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,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শতকরা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মুনাফার</m:t>
                    </m:r>
                  </m:oMath>
                </a14:m>
                <a:r>
                  <a:rPr lang="en-US" sz="3200" b="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হার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?</a:t>
                </a:r>
                <a:endParaRPr lang="en-US" sz="3200" b="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0" y="152400"/>
                <a:ext cx="8931640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1564" t="-3422" b="-10646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4300" y="1945488"/>
                <a:ext cx="8877300" cy="4338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দেওয়া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আছে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, P =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00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টাকা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            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দেওয়া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আছে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,  </m:t>
                    </m:r>
                  </m:oMath>
                </a14:m>
                <a:endParaRPr lang="en-US" sz="2800" b="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b="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n =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4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বছর</m:t>
                    </m:r>
                  </m:oMath>
                </a14:m>
                <a:r>
                  <a:rPr lang="en-US" sz="2800" b="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P =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400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টাকা</m:t>
                    </m:r>
                  </m:oMath>
                </a14:m>
                <a:endParaRPr lang="en-US" sz="2800" b="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b="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      n=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বছর</m:t>
                    </m:r>
                  </m:oMath>
                </a14:m>
                <a:endParaRPr lang="en-US" sz="2800" b="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300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𝑟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</a:t>
                </a:r>
                <a:endParaRPr lang="en-US" sz="2800" b="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b="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=  </a:t>
                </a:r>
                <a:r>
                  <a:rPr lang="en-US" sz="2800" b="0" dirty="0" smtClean="0">
                    <a:cs typeface="NikoshBAN" panose="02000000000000000000" pitchFamily="2" charset="0"/>
                  </a:rPr>
                  <a:t>12r</a:t>
                </a:r>
                <a:r>
                  <a:rPr lang="en-US" sz="2800" b="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I = </a:t>
                </a:r>
                <a:r>
                  <a:rPr lang="en-US" sz="2800" b="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Pnr</a:t>
                </a:r>
                <a:endParaRPr lang="en-US" sz="2800" b="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        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400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𝑟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</a:t>
                </a:r>
              </a:p>
              <a:p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                   =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20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𝑟</m:t>
                    </m:r>
                  </m:oMath>
                </a14:m>
                <a:endPara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</a:t>
                </a:r>
              </a:p>
              <a:p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প্রশ্নমতে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800" dirty="0" smtClean="0">
                    <a:latin typeface="+mj-lt"/>
                    <a:cs typeface="NikoshBAN" panose="02000000000000000000" pitchFamily="2" charset="0"/>
                  </a:rPr>
                  <a:t>12r+20r=128     </a:t>
                </a:r>
                <a:r>
                  <a:rPr lang="en-US" sz="2800" dirty="0" err="1" smtClean="0">
                    <a:latin typeface="+mj-lt"/>
                    <a:cs typeface="NikoshBAN" panose="02000000000000000000" pitchFamily="2" charset="0"/>
                  </a:rPr>
                  <a:t>বা</a:t>
                </a:r>
                <a:r>
                  <a:rPr lang="en-US" sz="2800" dirty="0" smtClean="0">
                    <a:latin typeface="+mj-lt"/>
                    <a:cs typeface="NikoshBAN" panose="02000000000000000000" pitchFamily="2" charset="0"/>
                  </a:rPr>
                  <a:t>, r = 4 ,</a:t>
                </a:r>
                <a:r>
                  <a:rPr lang="en-US" sz="2800" dirty="0" err="1" smtClean="0">
                    <a:latin typeface="+mj-lt"/>
                    <a:cs typeface="NikoshBAN" panose="02000000000000000000" pitchFamily="2" charset="0"/>
                  </a:rPr>
                  <a:t>মুনাফার</a:t>
                </a:r>
                <a:r>
                  <a:rPr lang="en-US" sz="2800" dirty="0" smtClean="0">
                    <a:latin typeface="+mj-lt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+mj-lt"/>
                    <a:cs typeface="NikoshBAN" panose="02000000000000000000" pitchFamily="2" charset="0"/>
                  </a:rPr>
                  <a:t>হার</a:t>
                </a:r>
                <a:r>
                  <a:rPr lang="en-US" sz="2800" dirty="0" smtClean="0">
                    <a:latin typeface="+mj-lt"/>
                    <a:cs typeface="NikoshBAN" panose="02000000000000000000" pitchFamily="2" charset="0"/>
                  </a:rPr>
                  <a:t> =4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%</m:t>
                    </m:r>
                  </m:oMath>
                </a14:m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" y="1945488"/>
                <a:ext cx="8877300" cy="4338624"/>
              </a:xfrm>
              <a:prstGeom prst="rect">
                <a:avLst/>
              </a:prstGeom>
              <a:blipFill rotWithShape="0">
                <a:blip r:embed="rId4"/>
                <a:stretch>
                  <a:fillRect l="-1442" t="-1124" b="-30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253345" y="2646218"/>
            <a:ext cx="26347" cy="299258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12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57200"/>
            <a:ext cx="9144000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90500" y="4953000"/>
                <a:ext cx="8763000" cy="1446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4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%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সরল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মুনাফায়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 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5000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টাকার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 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5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বছরের</m:t>
                      </m:r>
                    </m:oMath>
                  </m:oMathPara>
                </a14:m>
                <a:endParaRPr lang="en-US" sz="4400" b="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4953000"/>
                <a:ext cx="8763000" cy="1446550"/>
              </a:xfrm>
              <a:prstGeom prst="rect">
                <a:avLst/>
              </a:prstGeom>
              <a:blipFill>
                <a:blip r:embed="rId2"/>
                <a:stretch>
                  <a:fillRect b="-20165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33600"/>
            <a:ext cx="3276600" cy="235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36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755</TotalTime>
  <Words>268</Words>
  <Application>Microsoft Office PowerPoint</Application>
  <PresentationFormat>On-screen Show (4:3)</PresentationFormat>
  <Paragraphs>65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MS PMincho</vt:lpstr>
      <vt:lpstr>Arial</vt:lpstr>
      <vt:lpstr>Calibri</vt:lpstr>
      <vt:lpstr>Calibri Light</vt:lpstr>
      <vt:lpstr>Cambria Math</vt:lpstr>
      <vt:lpstr>Nikosh ban</vt:lpstr>
      <vt:lpstr>NikoshBAN</vt:lpstr>
      <vt:lpstr>Metropolitan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মূল্যায়ন</vt:lpstr>
      <vt:lpstr>     বাড়ির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My PC</cp:lastModifiedBy>
  <cp:revision>151</cp:revision>
  <dcterms:created xsi:type="dcterms:W3CDTF">2006-08-16T00:00:00Z</dcterms:created>
  <dcterms:modified xsi:type="dcterms:W3CDTF">2021-01-19T16:29:38Z</dcterms:modified>
</cp:coreProperties>
</file>