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1" r:id="rId3"/>
    <p:sldId id="258" r:id="rId4"/>
    <p:sldId id="259" r:id="rId5"/>
    <p:sldId id="260" r:id="rId6"/>
    <p:sldId id="262" r:id="rId7"/>
    <p:sldId id="263" r:id="rId8"/>
    <p:sldId id="267" r:id="rId9"/>
    <p:sldId id="266" r:id="rId10"/>
    <p:sldId id="268" r:id="rId11"/>
    <p:sldId id="261" r:id="rId12"/>
    <p:sldId id="265" r:id="rId13"/>
    <p:sldId id="269" r:id="rId14"/>
    <p:sldId id="270" r:id="rId15"/>
    <p:sldId id="271" r:id="rId16"/>
    <p:sldId id="272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/ElZXeBvHapCreuS5dGlkw==" hashData="QEWiNYjT606JjdUx3s+xrhD08twYW9oI32XxTU0OkZNMVOrzFtx/JSAXVU97O4nnvQo+QJrXN45wkmYIOcQjY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DC0B3-8E42-47C3-99B9-D212C48CA528}" type="datetimeFigureOut">
              <a:rPr lang="en-SG" smtClean="0"/>
              <a:t>2/1/2021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249BE-66DB-49E5-BF16-F7EF3F753D8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0862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249BE-66DB-49E5-BF16-F7EF3F753D8F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0100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2D5D7-AEBD-4A1C-B20F-5F29F0DD8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48214D-25AC-47FA-9D09-AC8AA818D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BF753-3255-4A1B-B65B-CFBBA546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54BFEF-F32F-4054-8367-40663CDC5519}" type="datetimeFigureOut">
              <a:rPr lang="en-SG" smtClean="0"/>
              <a:t>2/1/2021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54941-7C15-4BAB-9E0F-C3A09011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335D0-5AAA-4252-9E12-88BDA64C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8324E-233B-478C-9826-CA01D18002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6793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70D-B5A0-4F15-9ECD-333BDAD8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F5E03-9DFE-42C2-936F-521DF58CA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771B2-8882-4F37-B5DD-675EF4A24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54BFEF-F32F-4054-8367-40663CDC5519}" type="datetimeFigureOut">
              <a:rPr lang="en-SG" smtClean="0"/>
              <a:t>2/1/2021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68328-EEEE-4F75-9C12-464B61FE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83935-43D2-4E3E-AF92-3B532B77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8324E-233B-478C-9826-CA01D18002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9671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CD5AA1-16C8-4389-A2A4-4A5BF2527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DA120-10BC-4DEE-B039-3BDE1A6D2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8EE74-51E0-4CAE-9D9B-2E85EF53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54BFEF-F32F-4054-8367-40663CDC5519}" type="datetimeFigureOut">
              <a:rPr lang="en-SG" smtClean="0"/>
              <a:t>2/1/2021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1C5EE-2484-48A5-A7E1-D7C00A508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E9EB0-B60D-45E2-9945-C720DD93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8324E-233B-478C-9826-CA01D18002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5994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AD913-738E-41AA-9747-7C950791C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358B2-1069-4D72-B254-1C014E921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EBCC7-1EA1-49BA-86A9-BFDB6BCA0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54BFEF-F32F-4054-8367-40663CDC5519}" type="datetimeFigureOut">
              <a:rPr lang="en-SG" smtClean="0"/>
              <a:t>2/1/2021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EA179-DB0A-4458-98D5-0D04D86F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CE111-23FC-427E-8F49-716E170E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8324E-233B-478C-9826-CA01D18002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295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E9888-129B-454F-A9F2-C2008289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E9CF6-6763-495D-9B31-72431A642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413A5-559A-4F83-A089-B645CF407E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54BFEF-F32F-4054-8367-40663CDC5519}" type="datetimeFigureOut">
              <a:rPr lang="en-SG" smtClean="0"/>
              <a:t>2/1/2021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DCD40-8E8A-4F78-99E0-18DC99FC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0B9ED-BE46-48A9-BD38-42344084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8324E-233B-478C-9826-CA01D18002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4928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78ECF-0C62-405F-BF28-D7B1A8456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5EF88-A873-4747-9091-64C79AC22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D8A45-5964-4EFD-AE33-C74C6CADD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C21B2-092D-442B-AE7C-94FF8F38BC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54BFEF-F32F-4054-8367-40663CDC5519}" type="datetimeFigureOut">
              <a:rPr lang="en-SG" smtClean="0"/>
              <a:t>2/1/2021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6339A-3D8D-4A52-8BD0-C746D6698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6871F-AC5E-4E27-8A0F-9C9FFBFC4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8324E-233B-478C-9826-CA01D18002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80663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97526-6359-40B4-A19E-81D42232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17C2D-2637-4BC3-BB02-F4460574A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A2AA4-4D41-4794-B579-E43AC42C6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42A4-7139-44C8-B9CD-AB9F493E2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C90A27-0FFE-4E3F-BC5D-DD8FDEAAB8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C017DE-3ECB-4A2A-B81A-468E9AF3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54BFEF-F32F-4054-8367-40663CDC5519}" type="datetimeFigureOut">
              <a:rPr lang="en-SG" smtClean="0"/>
              <a:t>2/1/2021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FAC14-DFCA-494F-BF13-484EDC15C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175712-B822-4BB8-B8DC-C5FA75C7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8324E-233B-478C-9826-CA01D18002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5692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3B98C-F8B8-4752-AC4B-6D395799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38691-CC01-494A-B947-2CB6651A59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54BFEF-F32F-4054-8367-40663CDC5519}" type="datetimeFigureOut">
              <a:rPr lang="en-SG" smtClean="0"/>
              <a:t>2/1/2021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66F1C2-2C4D-4101-B465-5040E7CA1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F64F3-B13A-4CFD-88C0-51A5019E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8324E-233B-478C-9826-CA01D18002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0991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F5E94B-DE4F-4548-BF3A-6B5056698A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54BFEF-F32F-4054-8367-40663CDC5519}" type="datetimeFigureOut">
              <a:rPr lang="en-SG" smtClean="0"/>
              <a:t>2/1/2021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01D9A6-228A-4551-B6CB-B0EB1B5C4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7B5BC-DE82-4537-8BAA-F9D507AD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8324E-233B-478C-9826-CA01D18002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1926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0E8B1-CFA3-4CA6-B911-F3A78ECCC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4B33C-ED67-4997-A853-765F41F79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DAF5A-8D00-4F94-BCFE-1A07ECDCA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DCCCF-E81F-4F22-85DC-133B7E3456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54BFEF-F32F-4054-8367-40663CDC5519}" type="datetimeFigureOut">
              <a:rPr lang="en-SG" smtClean="0"/>
              <a:t>2/1/2021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9FF98-C384-49E3-98FC-E02380F1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1763E-6273-4A73-BBAF-567FE6211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8324E-233B-478C-9826-CA01D18002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9582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35388-8963-468D-8012-C67EE1B68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27D976-E720-4BA0-9475-D87AAD6E5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2BBAA-F22A-4CE3-8977-BE351BA2D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88174-8A50-44E7-814D-2BA10E08C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54BFEF-F32F-4054-8367-40663CDC5519}" type="datetimeFigureOut">
              <a:rPr lang="en-SG" smtClean="0"/>
              <a:t>2/1/2021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00723D-9BD3-4308-8A70-685968934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0D498-1C43-4516-B9EB-FFCF48E1C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38324E-233B-478C-9826-CA01D180020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8649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6B0E422D-931F-44D5-89CC-37B9E0E056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596"/>
            </a:avLst>
          </a:prstGeom>
          <a:gradFill>
            <a:gsLst>
              <a:gs pos="50000">
                <a:srgbClr val="002060"/>
              </a:gs>
              <a:gs pos="25000">
                <a:srgbClr val="00B0F0"/>
              </a:gs>
              <a:gs pos="75000">
                <a:srgbClr val="7030A0"/>
              </a:gs>
              <a:gs pos="100000">
                <a:srgbClr val="00B05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8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3.png"/><Relationship Id="rId5" Type="http://schemas.openxmlformats.org/officeDocument/2006/relationships/image" Target="../media/image11.jpeg"/><Relationship Id="rId10" Type="http://schemas.openxmlformats.org/officeDocument/2006/relationships/image" Target="../media/image22.png"/><Relationship Id="rId4" Type="http://schemas.openxmlformats.org/officeDocument/2006/relationships/image" Target="../media/image14.gif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4.gif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1.jpe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4.gif"/><Relationship Id="rId10" Type="http://schemas.openxmlformats.org/officeDocument/2006/relationships/image" Target="../media/image15.jp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F14368-AD71-40F4-AE3D-F036E1BA09A6}"/>
              </a:ext>
            </a:extLst>
          </p:cNvPr>
          <p:cNvSpPr/>
          <p:nvPr/>
        </p:nvSpPr>
        <p:spPr>
          <a:xfrm>
            <a:off x="1041279" y="243729"/>
            <a:ext cx="98578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মিল্লাহির রা</a:t>
            </a:r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bn-BD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মানির রাহিম</a:t>
            </a:r>
            <a:endParaRPr lang="en-US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D5C125FC-0D1A-4E4C-BBEC-B47BCE1741B2}"/>
              </a:ext>
            </a:extLst>
          </p:cNvPr>
          <p:cNvSpPr txBox="1"/>
          <p:nvPr/>
        </p:nvSpPr>
        <p:spPr>
          <a:xfrm>
            <a:off x="2145882" y="5233082"/>
            <a:ext cx="7495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গণিত ক্লা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bn-BD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সবাইকে স্বাগতম 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pic>
        <p:nvPicPr>
          <p:cNvPr id="10" name="Picture 9" descr="Cube.png">
            <a:extLst>
              <a:ext uri="{FF2B5EF4-FFF2-40B4-BE49-F238E27FC236}">
                <a16:creationId xmlns:a16="http://schemas.microsoft.com/office/drawing/2014/main" id="{D8AE654E-66EF-4237-ADC8-4DEE9B240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631" y="2069686"/>
            <a:ext cx="2494861" cy="244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0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3A1EA37-E906-4D28-8C10-1698C43BA2EC}"/>
              </a:ext>
            </a:extLst>
          </p:cNvPr>
          <p:cNvSpPr/>
          <p:nvPr/>
        </p:nvSpPr>
        <p:spPr>
          <a:xfrm>
            <a:off x="4969682" y="187123"/>
            <a:ext cx="5565965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9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A3E444-C99B-45BB-AA48-A4D8B26B36B1}"/>
              </a:ext>
            </a:extLst>
          </p:cNvPr>
          <p:cNvSpPr txBox="1"/>
          <p:nvPr/>
        </p:nvSpPr>
        <p:spPr>
          <a:xfrm>
            <a:off x="168811" y="4977154"/>
            <a:ext cx="6365194" cy="107721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1963" indent="-461963">
              <a:buBlip>
                <a:blip r:embed="rId4"/>
              </a:buBlip>
            </a:pP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ঘনকটির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বর্গমিটার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হলে,কর্ণের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C75D11-7CE0-4BDB-A786-36B5017B1BC0}"/>
              </a:ext>
            </a:extLst>
          </p:cNvPr>
          <p:cNvSpPr/>
          <p:nvPr/>
        </p:nvSpPr>
        <p:spPr>
          <a:xfrm>
            <a:off x="7722876" y="6019253"/>
            <a:ext cx="3657600" cy="571235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4" name="Picture 23" descr="Cube.png">
            <a:extLst>
              <a:ext uri="{FF2B5EF4-FFF2-40B4-BE49-F238E27FC236}">
                <a16:creationId xmlns:a16="http://schemas.microsoft.com/office/drawing/2014/main" id="{38D0248A-1227-47CD-869E-464BF0C1E3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8216" y="1546106"/>
            <a:ext cx="3172946" cy="311008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4F3935A-3280-4AE9-B369-3A58C0DE304A}"/>
              </a:ext>
            </a:extLst>
          </p:cNvPr>
          <p:cNvGrpSpPr/>
          <p:nvPr/>
        </p:nvGrpSpPr>
        <p:grpSpPr>
          <a:xfrm>
            <a:off x="6446521" y="1363222"/>
            <a:ext cx="5722692" cy="4663759"/>
            <a:chOff x="6386733" y="1363222"/>
            <a:chExt cx="5691039" cy="466375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CECA81B-D99D-46D1-A4C9-F13919AB12AA}"/>
                </a:ext>
              </a:extLst>
            </p:cNvPr>
            <p:cNvGrpSpPr/>
            <p:nvPr/>
          </p:nvGrpSpPr>
          <p:grpSpPr>
            <a:xfrm>
              <a:off x="6386733" y="1363222"/>
              <a:ext cx="5691039" cy="4663759"/>
              <a:chOff x="6939772" y="3022662"/>
              <a:chExt cx="4602065" cy="2980324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8119B1A-99A4-4F20-AAD3-35ABE8BC2977}"/>
                  </a:ext>
                </a:extLst>
              </p:cNvPr>
              <p:cNvGrpSpPr/>
              <p:nvPr/>
            </p:nvGrpSpPr>
            <p:grpSpPr>
              <a:xfrm>
                <a:off x="6939772" y="4018445"/>
                <a:ext cx="4602065" cy="1936785"/>
                <a:chOff x="6654516" y="3742607"/>
                <a:chExt cx="4602065" cy="193678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A79ABCF8-38E9-4443-8AF0-62EC00E40E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54516" y="3742607"/>
                      <a:ext cx="4355520" cy="4082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2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প্রশ্নমতে</a:t>
                      </a:r>
                      <a:r>
                        <a:rPr lang="en-US" sz="32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,</a:t>
                      </a:r>
                      <a:r>
                        <a:rPr lang="en-US" sz="28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6 </a:t>
                      </a:r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b="1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a14:m>
                      <a:r>
                        <a:rPr lang="en-US" sz="28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= 96</a:t>
                      </a:r>
                    </a:p>
                  </p:txBody>
                </p:sp>
              </mc:Choice>
              <mc:Fallback xmlns=""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A79ABCF8-38E9-4443-8AF0-62EC00E40E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54516" y="3742607"/>
                      <a:ext cx="4355520" cy="4082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3153" t="-16190" b="-2761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9E405134-E8A2-42E0-9340-B2A4D38FB3B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02078" y="4048725"/>
                      <a:ext cx="2772403" cy="30760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r>
                        <a:rPr lang="en-US" sz="2800" b="1" dirty="0" err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</a:t>
                      </a:r>
                      <a:r>
                        <a:rPr lang="en-US" sz="28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b="1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a14:m>
                      <a:r>
                        <a:rPr lang="en-US" sz="28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16</a:t>
                      </a:r>
                    </a:p>
                  </p:txBody>
                </p:sp>
              </mc:Choice>
              <mc:Fallback xmlns="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9E405134-E8A2-42E0-9340-B2A4D38FB3B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02078" y="4048725"/>
                      <a:ext cx="2772403" cy="30760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6537" t="-25316" b="-430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1610A43B-91F5-4A32-BDFB-DEA28804BBD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721381" y="4323922"/>
                      <a:ext cx="2088930" cy="30080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a14:m>
                      <a:r>
                        <a:rPr lang="en-US" sz="28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4</a:t>
                      </a:r>
                    </a:p>
                  </p:txBody>
                </p:sp>
              </mc:Choice>
              <mc:Fallback xmlns="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1610A43B-91F5-4A32-BDFB-DEA28804BBD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21381" y="4323922"/>
                      <a:ext cx="2088930" cy="300803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t="-24359" b="-4230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7C5A7B26-EFC1-46C3-A82A-E840F1BD11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01061" y="4691040"/>
                      <a:ext cx="4355520" cy="9883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bn-IN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</m:oMath>
                      </a14:m>
                      <a:r>
                        <a:rPr lang="bn-IN" sz="28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bn-IN" sz="32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ঘনকটির কর্ণের দৈর্ঘ্য </a:t>
                      </a:r>
                      <a14:m>
                        <m:oMath xmlns:m="http://schemas.openxmlformats.org/officeDocument/2006/math"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800" b="1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rad>
                          <m:r>
                            <a:rPr lang="en-US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bn-IN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oMath>
                      </a14:m>
                      <a:endParaRPr lang="bn-IN" sz="28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r>
                        <a:rPr lang="bn-IN" sz="28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                          </a:t>
                      </a:r>
                      <a14:m>
                        <m:oMath xmlns:m="http://schemas.openxmlformats.org/officeDocument/2006/math"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bn-IN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bn-IN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bn-IN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𝟗𝟐𝟖</m:t>
                          </m:r>
                          <m:r>
                            <a:rPr lang="bn-IN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a14:m>
                      <a:r>
                        <a:rPr lang="en-US" sz="32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মিটার</a:t>
                      </a:r>
                    </a:p>
                    <a:p>
                      <a:endParaRPr lang="en-US" sz="28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7C5A7B26-EFC1-46C3-A82A-E840F1BD119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01061" y="4691040"/>
                      <a:ext cx="4355520" cy="98835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4279" t="-8696" r="-10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42616986-031E-4ED2-A2DF-55AB25B16CC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52557" y="5308807"/>
                      <a:ext cx="4349870" cy="343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 </m:t>
                          </m:r>
                        </m:oMath>
                      </a14:m>
                      <a:r>
                        <a:rPr lang="en-US" sz="32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নির্ণেয় </a:t>
                      </a:r>
                      <a:r>
                        <a:rPr lang="bn-IN" sz="32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কর্ণের দৈর্ঘ্য </a:t>
                      </a:r>
                      <a14:m>
                        <m:oMath xmlns:m="http://schemas.openxmlformats.org/officeDocument/2006/math">
                          <m:r>
                            <a:rPr lang="bn-IN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bn-IN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bn-IN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𝟗𝟐𝟖</m:t>
                          </m:r>
                          <m:r>
                            <a:rPr lang="bn-IN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a14:m>
                      <a:r>
                        <a:rPr lang="en-US" sz="32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মিটার</a:t>
                      </a:r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42616986-031E-4ED2-A2DF-55AB25B16CC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52557" y="5308807"/>
                      <a:ext cx="4349870" cy="343775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t="-24719" b="-4157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A6EA330-59F2-426C-8229-E3BD76D09F59}"/>
                  </a:ext>
                </a:extLst>
              </p:cNvPr>
              <p:cNvSpPr/>
              <p:nvPr/>
            </p:nvSpPr>
            <p:spPr>
              <a:xfrm>
                <a:off x="6952593" y="3022662"/>
                <a:ext cx="4589244" cy="298032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04EB805-2CE9-4821-9DCD-0543EE491B2C}"/>
                    </a:ext>
                  </a:extLst>
                </p:cNvPr>
                <p:cNvSpPr txBox="1"/>
                <p:nvPr/>
              </p:nvSpPr>
              <p:spPr>
                <a:xfrm>
                  <a:off x="6570177" y="1571499"/>
                  <a:ext cx="5224254" cy="14773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3200" b="1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ea typeface="Cambria Math" panose="02040503050406030204" pitchFamily="18" charset="0"/>
                      <a:cs typeface="NikoshBAN" panose="02000000000000000000" pitchFamily="2" charset="0"/>
                    </a:rPr>
                    <a:t>ধরি</a:t>
                  </a:r>
                  <a:r>
                    <a:rPr lang="en-US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ea typeface="Cambria Math" panose="02040503050406030204" pitchFamily="18" charset="0"/>
                      <a:cs typeface="NikoshBAN" panose="02000000000000000000" pitchFamily="2" charset="0"/>
                    </a:rPr>
                    <a:t> , </a:t>
                  </a:r>
                  <a:r>
                    <a:rPr lang="en-US" sz="3200" b="1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ea typeface="Cambria Math" panose="02040503050406030204" pitchFamily="18" charset="0"/>
                      <a:cs typeface="NikoshBAN" panose="02000000000000000000" pitchFamily="2" charset="0"/>
                    </a:rPr>
                    <a:t>ঘনকটির</a:t>
                  </a:r>
                  <a:r>
                    <a:rPr lang="en-US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ea typeface="Cambria Math" panose="02040503050406030204" pitchFamily="18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ea typeface="Cambria Math" panose="02040503050406030204" pitchFamily="18" charset="0"/>
                      <a:cs typeface="NikoshBAN" panose="02000000000000000000" pitchFamily="2" charset="0"/>
                    </a:rPr>
                    <a:t>ধার</a:t>
                  </a:r>
                  <a:r>
                    <a:rPr lang="en-US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ea typeface="Cambria Math" panose="02040503050406030204" pitchFamily="18" charset="0"/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</m:oMath>
                  </a14:m>
                  <a:endPara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bn-IN" sz="28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</m:oMath>
                  </a14:m>
                  <a:r>
                    <a:rPr lang="bn-IN" sz="28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এর সম্পূর্ণ </a:t>
                  </a:r>
                  <a:r>
                    <a:rPr lang="en-US" sz="3200" b="1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পৃষ্ঠের</a:t>
                  </a:r>
                  <a:r>
                    <a:rPr lang="en-US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b="1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ক্ষেত্রফল</a:t>
                  </a:r>
                  <a:r>
                    <a:rPr lang="en-US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m:t>6 </m:t>
                      </m:r>
                      <m:sSup>
                        <m:sSupPr>
                          <m:ctrlPr>
                            <a:rPr lang="en-US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   </m:t>
                      </m:r>
                    </m:oMath>
                  </a14:m>
                  <a:endPara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  <a:p>
                  <a:r>
                    <a:rPr lang="en-US" sz="3200" b="1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এবং</a:t>
                  </a:r>
                  <a:r>
                    <a:rPr lang="en-US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কর্ণের</a:t>
                  </a:r>
                  <a:r>
                    <a:rPr lang="en-US" sz="32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b="1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দৈর্ঘ্য</a:t>
                  </a:r>
                  <a:r>
                    <a:rPr lang="en-US" sz="32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en-US" sz="28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</m:oMath>
                  </a14:m>
                  <a:endParaRPr lang="bn-IN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04EB805-2CE9-4821-9DCD-0543EE491B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0177" y="1571499"/>
                  <a:ext cx="5224254" cy="1477328"/>
                </a:xfrm>
                <a:prstGeom prst="rect">
                  <a:avLst/>
                </a:prstGeom>
                <a:blipFill>
                  <a:blip r:embed="rId12"/>
                  <a:stretch>
                    <a:fillRect l="-4988" t="-9091" b="-18182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8E34B54-7113-4C04-8F57-12A11E0212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815" y="183924"/>
            <a:ext cx="1766886" cy="147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2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1E60A6C-0881-4373-816D-B606BBA411C8}"/>
              </a:ext>
            </a:extLst>
          </p:cNvPr>
          <p:cNvSpPr txBox="1"/>
          <p:nvPr/>
        </p:nvSpPr>
        <p:spPr>
          <a:xfrm>
            <a:off x="2504050" y="175455"/>
            <a:ext cx="562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en-SG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7A7AD131-36DD-44A0-A028-194C3B81A8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404112"/>
              </p:ext>
            </p:extLst>
          </p:nvPr>
        </p:nvGraphicFramePr>
        <p:xfrm>
          <a:off x="3770313" y="3182938"/>
          <a:ext cx="46513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4650840" imgH="488520" progId="Package">
                  <p:embed/>
                </p:oleObj>
              </mc:Choice>
              <mc:Fallback>
                <p:oleObj name="Packager Shell Object" showAsIcon="1" r:id="rId4" imgW="46508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0313" y="3182938"/>
                        <a:ext cx="465137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464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34CAD81-E7C4-4454-B790-D212742487F5}"/>
              </a:ext>
            </a:extLst>
          </p:cNvPr>
          <p:cNvSpPr/>
          <p:nvPr/>
        </p:nvSpPr>
        <p:spPr>
          <a:xfrm>
            <a:off x="3386038" y="2142295"/>
            <a:ext cx="1752600" cy="1752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55293E1-4AA5-45C6-93AC-1829E158E0AA}"/>
              </a:ext>
            </a:extLst>
          </p:cNvPr>
          <p:cNvSpPr/>
          <p:nvPr/>
        </p:nvSpPr>
        <p:spPr>
          <a:xfrm>
            <a:off x="3352800" y="1602545"/>
            <a:ext cx="600075" cy="2286000"/>
          </a:xfrm>
          <a:custGeom>
            <a:avLst/>
            <a:gdLst>
              <a:gd name="connsiteX0" fmla="*/ 0 w 1031358"/>
              <a:gd name="connsiteY0" fmla="*/ 531628 h 2286000"/>
              <a:gd name="connsiteX1" fmla="*/ 10633 w 1031358"/>
              <a:gd name="connsiteY1" fmla="*/ 2286000 h 2286000"/>
              <a:gd name="connsiteX2" fmla="*/ 1031358 w 1031358"/>
              <a:gd name="connsiteY2" fmla="*/ 1743739 h 2286000"/>
              <a:gd name="connsiteX3" fmla="*/ 1031358 w 1031358"/>
              <a:gd name="connsiteY3" fmla="*/ 0 h 2286000"/>
              <a:gd name="connsiteX4" fmla="*/ 0 w 1031358"/>
              <a:gd name="connsiteY4" fmla="*/ 53162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358" h="2286000">
                <a:moveTo>
                  <a:pt x="0" y="531628"/>
                </a:moveTo>
                <a:cubicBezTo>
                  <a:pt x="3544" y="1116419"/>
                  <a:pt x="7089" y="1701209"/>
                  <a:pt x="10633" y="2286000"/>
                </a:cubicBezTo>
                <a:lnTo>
                  <a:pt x="1031358" y="1743739"/>
                </a:lnTo>
                <a:lnTo>
                  <a:pt x="1031358" y="0"/>
                </a:lnTo>
                <a:lnTo>
                  <a:pt x="0" y="531628"/>
                </a:lnTo>
                <a:close/>
              </a:path>
            </a:pathLst>
          </a:custGeom>
          <a:solidFill>
            <a:srgbClr val="00B050">
              <a:alpha val="86000"/>
            </a:srgb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2CA864C8-8DF4-43F2-86D6-059B0622983F}"/>
              </a:ext>
            </a:extLst>
          </p:cNvPr>
          <p:cNvSpPr/>
          <p:nvPr/>
        </p:nvSpPr>
        <p:spPr>
          <a:xfrm>
            <a:off x="3390190" y="3348001"/>
            <a:ext cx="2343150" cy="520700"/>
          </a:xfrm>
          <a:custGeom>
            <a:avLst/>
            <a:gdLst>
              <a:gd name="connsiteX0" fmla="*/ 1063256 w 4221125"/>
              <a:gd name="connsiteY0" fmla="*/ 0 h 520995"/>
              <a:gd name="connsiteX1" fmla="*/ 0 w 4221125"/>
              <a:gd name="connsiteY1" fmla="*/ 520995 h 520995"/>
              <a:gd name="connsiteX2" fmla="*/ 3189767 w 4221125"/>
              <a:gd name="connsiteY2" fmla="*/ 520995 h 520995"/>
              <a:gd name="connsiteX3" fmla="*/ 4221125 w 4221125"/>
              <a:gd name="connsiteY3" fmla="*/ 10632 h 520995"/>
              <a:gd name="connsiteX4" fmla="*/ 1063256 w 4221125"/>
              <a:gd name="connsiteY4" fmla="*/ 0 h 52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1125" h="520995">
                <a:moveTo>
                  <a:pt x="1063256" y="0"/>
                </a:moveTo>
                <a:lnTo>
                  <a:pt x="0" y="520995"/>
                </a:lnTo>
                <a:lnTo>
                  <a:pt x="3189767" y="520995"/>
                </a:lnTo>
                <a:lnTo>
                  <a:pt x="4221125" y="10632"/>
                </a:lnTo>
                <a:lnTo>
                  <a:pt x="1063256" y="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D862E6F6-E060-4C5A-88F3-780D148E4934}"/>
              </a:ext>
            </a:extLst>
          </p:cNvPr>
          <p:cNvSpPr/>
          <p:nvPr/>
        </p:nvSpPr>
        <p:spPr>
          <a:xfrm>
            <a:off x="5138638" y="1602545"/>
            <a:ext cx="574676" cy="2292350"/>
          </a:xfrm>
          <a:custGeom>
            <a:avLst/>
            <a:gdLst>
              <a:gd name="connsiteX0" fmla="*/ 0 w 1031358"/>
              <a:gd name="connsiteY0" fmla="*/ 531628 h 2286000"/>
              <a:gd name="connsiteX1" fmla="*/ 10633 w 1031358"/>
              <a:gd name="connsiteY1" fmla="*/ 2286000 h 2286000"/>
              <a:gd name="connsiteX2" fmla="*/ 1031358 w 1031358"/>
              <a:gd name="connsiteY2" fmla="*/ 1743739 h 2286000"/>
              <a:gd name="connsiteX3" fmla="*/ 1031358 w 1031358"/>
              <a:gd name="connsiteY3" fmla="*/ 0 h 2286000"/>
              <a:gd name="connsiteX4" fmla="*/ 0 w 1031358"/>
              <a:gd name="connsiteY4" fmla="*/ 531628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358" h="2286000">
                <a:moveTo>
                  <a:pt x="0" y="531628"/>
                </a:moveTo>
                <a:cubicBezTo>
                  <a:pt x="3544" y="1116419"/>
                  <a:pt x="7089" y="1701209"/>
                  <a:pt x="10633" y="2286000"/>
                </a:cubicBezTo>
                <a:lnTo>
                  <a:pt x="1031358" y="1743739"/>
                </a:lnTo>
                <a:lnTo>
                  <a:pt x="1031358" y="0"/>
                </a:lnTo>
                <a:lnTo>
                  <a:pt x="0" y="531628"/>
                </a:lnTo>
                <a:close/>
              </a:path>
            </a:pathLst>
          </a:custGeom>
          <a:solidFill>
            <a:srgbClr val="66FFFF">
              <a:alpha val="52000"/>
            </a:srgb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A6A14CD-5293-4990-AA78-BAEEA021A2B8}"/>
              </a:ext>
            </a:extLst>
          </p:cNvPr>
          <p:cNvSpPr/>
          <p:nvPr/>
        </p:nvSpPr>
        <p:spPr>
          <a:xfrm>
            <a:off x="3351114" y="1611451"/>
            <a:ext cx="2362200" cy="520700"/>
          </a:xfrm>
          <a:custGeom>
            <a:avLst/>
            <a:gdLst>
              <a:gd name="connsiteX0" fmla="*/ 1063256 w 4221125"/>
              <a:gd name="connsiteY0" fmla="*/ 0 h 520995"/>
              <a:gd name="connsiteX1" fmla="*/ 0 w 4221125"/>
              <a:gd name="connsiteY1" fmla="*/ 520995 h 520995"/>
              <a:gd name="connsiteX2" fmla="*/ 3189767 w 4221125"/>
              <a:gd name="connsiteY2" fmla="*/ 520995 h 520995"/>
              <a:gd name="connsiteX3" fmla="*/ 4221125 w 4221125"/>
              <a:gd name="connsiteY3" fmla="*/ 10632 h 520995"/>
              <a:gd name="connsiteX4" fmla="*/ 1063256 w 4221125"/>
              <a:gd name="connsiteY4" fmla="*/ 0 h 52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1125" h="520995">
                <a:moveTo>
                  <a:pt x="1063256" y="0"/>
                </a:moveTo>
                <a:lnTo>
                  <a:pt x="0" y="520995"/>
                </a:lnTo>
                <a:lnTo>
                  <a:pt x="3189767" y="520995"/>
                </a:lnTo>
                <a:lnTo>
                  <a:pt x="4221125" y="10632"/>
                </a:lnTo>
                <a:lnTo>
                  <a:pt x="1063256" y="0"/>
                </a:lnTo>
                <a:close/>
              </a:path>
            </a:pathLst>
          </a:custGeom>
          <a:solidFill>
            <a:srgbClr val="C00000">
              <a:alpha val="72000"/>
            </a:srgb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3" name="Group 27">
            <a:extLst>
              <a:ext uri="{FF2B5EF4-FFF2-40B4-BE49-F238E27FC236}">
                <a16:creationId xmlns:a16="http://schemas.microsoft.com/office/drawing/2014/main" id="{BECC1190-2509-4FAD-B241-4441B62B705A}"/>
              </a:ext>
            </a:extLst>
          </p:cNvPr>
          <p:cNvGrpSpPr>
            <a:grpSpLocks/>
          </p:cNvGrpSpPr>
          <p:nvPr/>
        </p:nvGrpSpPr>
        <p:grpSpPr bwMode="auto">
          <a:xfrm>
            <a:off x="5586387" y="3717094"/>
            <a:ext cx="1639794" cy="523220"/>
            <a:chOff x="6019800" y="4114800"/>
            <a:chExt cx="1639282" cy="522566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F505BF8-FBD1-4FF1-93A1-CA6C004DB335}"/>
                </a:ext>
              </a:extLst>
            </p:cNvPr>
            <p:cNvCxnSpPr/>
            <p:nvPr/>
          </p:nvCxnSpPr>
          <p:spPr>
            <a:xfrm rot="10800000">
              <a:off x="6019800" y="4151267"/>
              <a:ext cx="609410" cy="229899"/>
            </a:xfrm>
            <a:prstGeom prst="straightConnector1">
              <a:avLst/>
            </a:prstGeom>
            <a:grpFill/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A5A9CB-B193-4F47-A972-FB4B1D313614}"/>
                </a:ext>
              </a:extLst>
            </p:cNvPr>
            <p:cNvSpPr txBox="1"/>
            <p:nvPr/>
          </p:nvSpPr>
          <p:spPr>
            <a:xfrm>
              <a:off x="6553034" y="4114800"/>
              <a:ext cx="1106048" cy="5225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প্রস্থ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25">
            <a:extLst>
              <a:ext uri="{FF2B5EF4-FFF2-40B4-BE49-F238E27FC236}">
                <a16:creationId xmlns:a16="http://schemas.microsoft.com/office/drawing/2014/main" id="{E0DBD549-356D-4FE6-806A-FEE10AF1729C}"/>
              </a:ext>
            </a:extLst>
          </p:cNvPr>
          <p:cNvGrpSpPr>
            <a:grpSpLocks/>
          </p:cNvGrpSpPr>
          <p:nvPr/>
        </p:nvGrpSpPr>
        <p:grpSpPr bwMode="auto">
          <a:xfrm>
            <a:off x="6012497" y="2135945"/>
            <a:ext cx="1760761" cy="523220"/>
            <a:chOff x="6172200" y="2438401"/>
            <a:chExt cx="1760272" cy="522566"/>
          </a:xfrm>
          <a:solidFill>
            <a:srgbClr val="00B050"/>
          </a:solidFill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FD374D9-F8CB-4A39-A533-5191CEE243C4}"/>
                </a:ext>
              </a:extLst>
            </p:cNvPr>
            <p:cNvSpPr txBox="1"/>
            <p:nvPr/>
          </p:nvSpPr>
          <p:spPr>
            <a:xfrm>
              <a:off x="6629272" y="2438401"/>
              <a:ext cx="1303200" cy="5225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উচ্চতা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7DB97CF-E592-414E-9942-E4194879C926}"/>
                </a:ext>
              </a:extLst>
            </p:cNvPr>
            <p:cNvCxnSpPr/>
            <p:nvPr/>
          </p:nvCxnSpPr>
          <p:spPr>
            <a:xfrm rot="10800000">
              <a:off x="6172200" y="2666714"/>
              <a:ext cx="468182" cy="1586"/>
            </a:xfrm>
            <a:prstGeom prst="straightConnector1">
              <a:avLst/>
            </a:prstGeom>
            <a:grpFill/>
            <a:ln w="571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23">
            <a:extLst>
              <a:ext uri="{FF2B5EF4-FFF2-40B4-BE49-F238E27FC236}">
                <a16:creationId xmlns:a16="http://schemas.microsoft.com/office/drawing/2014/main" id="{C0F23FA2-7561-49FC-8FE7-C72F780E4CC8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4117146"/>
            <a:ext cx="1242648" cy="980421"/>
            <a:chOff x="2743200" y="4571999"/>
            <a:chExt cx="1243111" cy="979766"/>
          </a:xfrm>
          <a:blipFill>
            <a:blip r:embed="rId4"/>
            <a:tile tx="0" ty="0" sx="100000" sy="100000" flip="none" algn="tl"/>
          </a:blipFill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37E538E-CB09-46F4-9810-A8DEE6640BA1}"/>
                </a:ext>
              </a:extLst>
            </p:cNvPr>
            <p:cNvCxnSpPr/>
            <p:nvPr/>
          </p:nvCxnSpPr>
          <p:spPr>
            <a:xfrm rot="16200000" flipV="1">
              <a:off x="3347707" y="4794888"/>
              <a:ext cx="456895" cy="11117"/>
            </a:xfrm>
            <a:prstGeom prst="straightConnector1">
              <a:avLst/>
            </a:prstGeom>
            <a:grpFill/>
            <a:ln w="571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4EFAFE5-2A1B-4B30-83A0-EC892B8EE3E8}"/>
                </a:ext>
              </a:extLst>
            </p:cNvPr>
            <p:cNvSpPr txBox="1"/>
            <p:nvPr/>
          </p:nvSpPr>
          <p:spPr>
            <a:xfrm>
              <a:off x="2743200" y="5028895"/>
              <a:ext cx="1243111" cy="522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দৈর্ঘ্য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a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C368C881-56C1-4AF6-919F-643A3C6EC5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65" y="1315330"/>
            <a:ext cx="2971800" cy="2881190"/>
          </a:xfrm>
          <a:prstGeom prst="rect">
            <a:avLst/>
          </a:prstGeom>
          <a:noFill/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1D83946-38FB-4F0A-A3BF-27CD150E8489}"/>
              </a:ext>
            </a:extLst>
          </p:cNvPr>
          <p:cNvCxnSpPr/>
          <p:nvPr/>
        </p:nvCxnSpPr>
        <p:spPr>
          <a:xfrm>
            <a:off x="3386038" y="4040945"/>
            <a:ext cx="1752600" cy="0"/>
          </a:xfrm>
          <a:prstGeom prst="straightConnector1">
            <a:avLst/>
          </a:prstGeom>
          <a:ln w="57150">
            <a:solidFill>
              <a:srgbClr val="035D1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A1DF2A1-DED4-4848-A13A-9DCD96D1091A}"/>
              </a:ext>
            </a:extLst>
          </p:cNvPr>
          <p:cNvCxnSpPr/>
          <p:nvPr/>
        </p:nvCxnSpPr>
        <p:spPr>
          <a:xfrm flipV="1">
            <a:off x="5891182" y="1611451"/>
            <a:ext cx="0" cy="1736550"/>
          </a:xfrm>
          <a:prstGeom prst="straightConnector1">
            <a:avLst/>
          </a:prstGeom>
          <a:ln w="5715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CC0744E-3F36-4C82-877C-AACFC2A1B23C}"/>
              </a:ext>
            </a:extLst>
          </p:cNvPr>
          <p:cNvCxnSpPr/>
          <p:nvPr/>
        </p:nvCxnSpPr>
        <p:spPr>
          <a:xfrm flipH="1">
            <a:off x="5257800" y="3348001"/>
            <a:ext cx="633382" cy="630703"/>
          </a:xfrm>
          <a:prstGeom prst="straightConnector1">
            <a:avLst/>
          </a:prstGeom>
          <a:ln w="571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416BAEC-2937-4E30-87CC-A6CF8604A25E}"/>
              </a:ext>
            </a:extLst>
          </p:cNvPr>
          <p:cNvSpPr/>
          <p:nvPr/>
        </p:nvSpPr>
        <p:spPr>
          <a:xfrm>
            <a:off x="2508739" y="5455920"/>
            <a:ext cx="7848600" cy="9144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Times New Roman" pitchFamily="18" charset="0"/>
                <a:cs typeface="NikoshBAN" pitchFamily="2" charset="0"/>
              </a:rPr>
              <a:t>ঘনকের </a:t>
            </a:r>
            <a:r>
              <a:rPr lang="en-US" sz="4000" b="1" dirty="0" err="1">
                <a:latin typeface="Times New Roman" pitchFamily="18" charset="0"/>
                <a:cs typeface="NikoshBAN" pitchFamily="2" charset="0"/>
              </a:rPr>
              <a:t>আয়তন</a:t>
            </a:r>
            <a:r>
              <a:rPr lang="bn-BD" sz="4000" b="1" dirty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4000" b="1" dirty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= a</a:t>
            </a:r>
            <a:r>
              <a:rPr lang="en-US" sz="40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IN" sz="4000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ঘনএকক</a:t>
            </a:r>
            <a:r>
              <a:rPr lang="bn-IN" sz="4000" b="1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568095F-F1B4-487F-97E2-4BA5B92FA712}"/>
              </a:ext>
            </a:extLst>
          </p:cNvPr>
          <p:cNvSpPr/>
          <p:nvPr/>
        </p:nvSpPr>
        <p:spPr>
          <a:xfrm>
            <a:off x="1181682" y="202885"/>
            <a:ext cx="9467557" cy="110799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ঘনকের</a:t>
            </a:r>
            <a:r>
              <a:rPr lang="en-US" sz="6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6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8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C148F2F-D952-4F1B-B3C7-1BB4D9BB3077}"/>
              </a:ext>
            </a:extLst>
          </p:cNvPr>
          <p:cNvSpPr txBox="1"/>
          <p:nvPr/>
        </p:nvSpPr>
        <p:spPr>
          <a:xfrm>
            <a:off x="1147197" y="192817"/>
            <a:ext cx="62919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11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SG" sz="11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B242B7-260B-44D6-A28C-57BEE4461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434" y="182839"/>
            <a:ext cx="3184412" cy="31844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F14939-46AA-416D-BA6A-20C47D778C78}"/>
                  </a:ext>
                </a:extLst>
              </p:cNvPr>
              <p:cNvSpPr txBox="1"/>
              <p:nvPr/>
            </p:nvSpPr>
            <p:spPr>
              <a:xfrm>
                <a:off x="168811" y="3552713"/>
                <a:ext cx="11843314" cy="1408975"/>
              </a:xfrm>
              <a:prstGeom prst="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61963" indent="-461963">
                  <a:buBlip>
                    <a:blip r:embed="rId5"/>
                  </a:buBlip>
                </a:pPr>
                <a:r>
                  <a:rPr lang="bn-IN" sz="4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4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ঘন</a:t>
                </a:r>
                <a:r>
                  <a:rPr lang="bn-IN" sz="4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কের</a:t>
                </a:r>
                <a:r>
                  <a:rPr lang="en-US" sz="4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পৃষ্ঠ</a:t>
                </a:r>
                <a:r>
                  <a:rPr lang="bn-IN" sz="4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তলের কর্ণের দৈর্ঘ্য </a:t>
                </a:r>
                <a14:m>
                  <m:oMath xmlns:m="http://schemas.openxmlformats.org/officeDocument/2006/math">
                    <m:r>
                      <a:rPr lang="bn-IN" sz="4000" b="1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𝟖</m:t>
                    </m:r>
                    <m:rad>
                      <m:radPr>
                        <m:degHide m:val="on"/>
                        <m:ctrlP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bn-IN" sz="4000" b="1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r>
                  <a:rPr lang="bn-IN" sz="4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সে. মি. হলে, এর </a:t>
                </a:r>
                <a:r>
                  <a:rPr lang="en-US" sz="40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কর্ণের</a:t>
                </a:r>
                <a:r>
                  <a:rPr lang="en-US" sz="4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4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ও আয়তন নির্ণয় </a:t>
                </a:r>
                <a:r>
                  <a:rPr lang="en-US" sz="4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</a:t>
                </a:r>
                <a:r>
                  <a:rPr lang="bn-IN" sz="4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</a:t>
                </a:r>
                <a:r>
                  <a:rPr lang="en-US" sz="4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4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AF14939-46AA-416D-BA6A-20C47D778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11" y="3552713"/>
                <a:ext cx="11843314" cy="1408975"/>
              </a:xfrm>
              <a:prstGeom prst="rect">
                <a:avLst/>
              </a:prstGeom>
              <a:blipFill>
                <a:blip r:embed="rId6"/>
                <a:stretch>
                  <a:fillRect t="-3896" b="-18182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29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AA33C1-331F-471B-A5F9-8AA8089D7AF6}"/>
              </a:ext>
            </a:extLst>
          </p:cNvPr>
          <p:cNvSpPr/>
          <p:nvPr/>
        </p:nvSpPr>
        <p:spPr>
          <a:xfrm>
            <a:off x="10215379" y="5938700"/>
            <a:ext cx="1834466" cy="71568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F9F3ED-41CE-440B-A5AB-4E11D88ACBE6}"/>
              </a:ext>
            </a:extLst>
          </p:cNvPr>
          <p:cNvGrpSpPr/>
          <p:nvPr/>
        </p:nvGrpSpPr>
        <p:grpSpPr>
          <a:xfrm>
            <a:off x="1128873" y="183924"/>
            <a:ext cx="9249568" cy="6423248"/>
            <a:chOff x="6386733" y="1363222"/>
            <a:chExt cx="5706893" cy="466375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FDA65EE-7219-4776-9CF2-EAB3AABD6812}"/>
                </a:ext>
              </a:extLst>
            </p:cNvPr>
            <p:cNvGrpSpPr/>
            <p:nvPr/>
          </p:nvGrpSpPr>
          <p:grpSpPr>
            <a:xfrm>
              <a:off x="6386733" y="1363222"/>
              <a:ext cx="5691039" cy="4663759"/>
              <a:chOff x="6939772" y="3022662"/>
              <a:chExt cx="4602065" cy="298032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D609BC07-44C5-4227-9AD6-6EDDBA606455}"/>
                  </a:ext>
                </a:extLst>
              </p:cNvPr>
              <p:cNvGrpSpPr/>
              <p:nvPr/>
            </p:nvGrpSpPr>
            <p:grpSpPr>
              <a:xfrm>
                <a:off x="6939772" y="4018445"/>
                <a:ext cx="4602065" cy="1568408"/>
                <a:chOff x="6654516" y="3742607"/>
                <a:chExt cx="4602065" cy="156840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56D81CED-C458-4B4E-8FF0-6DF3EB59B42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54516" y="3742607"/>
                      <a:ext cx="4355520" cy="2713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32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প্রশ্নমতে</a:t>
                      </a:r>
                      <a:r>
                        <a:rPr lang="en-US" sz="32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14:m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rad>
                          <m:r>
                            <a:rPr lang="en-US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=</m:t>
                          </m:r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2800" b="1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rad>
                        </m:oMath>
                      </a14:m>
                      <a:r>
                        <a:rPr lang="en-US" sz="28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56D81CED-C458-4B4E-8FF0-6DF3EB59B42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54516" y="3742607"/>
                      <a:ext cx="4355520" cy="27133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68" t="-14583" b="-3958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F1256069-7881-4C8F-AE6D-6244C57C8DE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94422" y="4028250"/>
                      <a:ext cx="2088930" cy="19992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a14:m>
                      <a:r>
                        <a:rPr lang="en-US" sz="28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8</a:t>
                      </a:r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F1256069-7881-4C8F-AE6D-6244C57C8DE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394422" y="4028250"/>
                      <a:ext cx="2088930" cy="19992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t="-26761" b="-563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68DF9100-E6AC-4063-B39E-8FD2D17027D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54516" y="4302743"/>
                      <a:ext cx="4355520" cy="68546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bn-IN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</m:oMath>
                      </a14:m>
                      <a:r>
                        <a:rPr lang="bn-IN" sz="28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:r>
                        <a:rPr lang="bn-IN" sz="32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ঘনকটির কর্ণের দৈর্ঘ্য </a:t>
                      </a:r>
                      <a14:m>
                        <m:oMath xmlns:m="http://schemas.openxmlformats.org/officeDocument/2006/math"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800" b="1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rad>
                          <m:r>
                            <a:rPr lang="en-US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oMath>
                      </a14:m>
                      <a:endParaRPr lang="bn-IN" sz="28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r>
                        <a:rPr lang="bn-IN" sz="28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                          </a:t>
                      </a:r>
                      <a14:m>
                        <m:oMath xmlns:m="http://schemas.openxmlformats.org/officeDocument/2006/math"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bn-IN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𝟖𝟓𝟔</m:t>
                          </m:r>
                          <m:r>
                            <a:rPr lang="bn-IN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a14:m>
                      <a:r>
                        <a:rPr lang="en-US" sz="3200" b="1" dirty="0" err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সে.মি</a:t>
                      </a:r>
                      <a:r>
                        <a:rPr lang="en-US" sz="32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.(</a:t>
                      </a:r>
                      <a:r>
                        <a:rPr lang="en-US" sz="3200" b="1" dirty="0" err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প্রায়</a:t>
                      </a:r>
                      <a:r>
                        <a:rPr lang="en-US" sz="32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  <a:p>
                      <a:r>
                        <a:rPr lang="en-US" sz="32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32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আয়তন</a:t>
                      </a:r>
                      <a:r>
                        <a:rPr lang="en-US" sz="32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sz="24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a14:m>
                      <a:r>
                        <a:rPr lang="en-US" sz="28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b="1" i="1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bn-IN" sz="2800" b="1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US" sz="2800" b="1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oMath>
                      </a14:m>
                      <a:r>
                        <a:rPr lang="en-US" sz="28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a14:m>
                      <a:r>
                        <a:rPr lang="en-US" sz="28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sz="2800" b="1" i="1" dirty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𝟓𝟏𝟐</m:t>
                          </m:r>
                        </m:oMath>
                      </a14:m>
                      <a:r>
                        <a:rPr lang="en-US" sz="32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ঘনসে</a:t>
                      </a:r>
                      <a:r>
                        <a:rPr lang="en-US" sz="3200" b="1" dirty="0" err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.মি</a:t>
                      </a:r>
                      <a:r>
                        <a:rPr lang="en-US" sz="32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</a:t>
                      </a:r>
                      <a:endParaRPr lang="en-US" sz="32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68DF9100-E6AC-4063-B39E-8FD2D17027D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54516" y="4302743"/>
                      <a:ext cx="4355520" cy="685466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584" t="-8642" b="-176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AEB5ECBA-1100-4C6B-A712-4156B36114C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67337" y="5082526"/>
                      <a:ext cx="4589244" cy="22848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∴ </m:t>
                          </m:r>
                        </m:oMath>
                      </a14:m>
                      <a:r>
                        <a:rPr lang="en-US" sz="32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নির্ণেয় </a:t>
                      </a:r>
                      <a:r>
                        <a:rPr lang="bn-IN" sz="32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কর্ণের দৈর্ঘ্য </a:t>
                      </a:r>
                      <a14:m>
                        <m:oMath xmlns:m="http://schemas.openxmlformats.org/officeDocument/2006/math">
                          <m:r>
                            <a:rPr lang="en-US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𝟏𝟑</m:t>
                          </m:r>
                          <m:r>
                            <a:rPr lang="bn-IN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𝟖𝟓𝟔</m:t>
                          </m:r>
                          <m:r>
                            <a:rPr lang="bn-IN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a14:m>
                      <a:r>
                        <a:rPr lang="en-US" sz="3200" b="1" dirty="0" err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সে.মি</a:t>
                      </a:r>
                      <a:r>
                        <a:rPr lang="en-US" sz="32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.(</a:t>
                      </a:r>
                      <a:r>
                        <a:rPr lang="en-US" sz="3200" b="1" dirty="0" err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প্রায়</a:t>
                      </a:r>
                      <a:r>
                        <a:rPr lang="en-US" sz="32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en-US" sz="3200" b="1" dirty="0" err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এবং</a:t>
                      </a:r>
                      <a:r>
                        <a:rPr lang="en-US" sz="32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আয়তন</a:t>
                      </a:r>
                      <a:r>
                        <a:rPr lang="en-US" sz="32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sz="2800" b="1" i="1" dirty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𝟓𝟏𝟐</m:t>
                          </m:r>
                        </m:oMath>
                      </a14:m>
                      <a:r>
                        <a:rPr lang="en-US" sz="3200" b="1" dirty="0" err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ঘনসে.মি</a:t>
                      </a:r>
                      <a:r>
                        <a:rPr lang="en-US" sz="3200" b="1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. </a:t>
                      </a:r>
                    </a:p>
                  </p:txBody>
                </p:sp>
              </mc:Choice>
              <mc:Fallback xmlns="">
                <p:sp>
                  <p:nvSpPr>
                    <p:cNvPr id="18" name="TextBox 17">
                      <a:extLst>
                        <a:ext uri="{FF2B5EF4-FFF2-40B4-BE49-F238E27FC236}">
                          <a16:creationId xmlns:a16="http://schemas.microsoft.com/office/drawing/2014/main" id="{AEB5ECBA-1100-4C6B-A712-4156B36114C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67337" y="5082526"/>
                      <a:ext cx="4589244" cy="228489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t="-28395" r="-2850" b="-5432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SG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757A2F6-35BB-4692-8EC7-019C2E801811}"/>
                  </a:ext>
                </a:extLst>
              </p:cNvPr>
              <p:cNvSpPr/>
              <p:nvPr/>
            </p:nvSpPr>
            <p:spPr>
              <a:xfrm>
                <a:off x="6952593" y="3022662"/>
                <a:ext cx="4589244" cy="298032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3FDCF69-5C3B-4C05-9FC2-1B439A90A133}"/>
                    </a:ext>
                  </a:extLst>
                </p:cNvPr>
                <p:cNvSpPr txBox="1"/>
                <p:nvPr/>
              </p:nvSpPr>
              <p:spPr>
                <a:xfrm>
                  <a:off x="6570176" y="1571499"/>
                  <a:ext cx="5523450" cy="107265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ea typeface="Cambria Math" panose="02040503050406030204" pitchFamily="18" charset="0"/>
                      <a:cs typeface="NikoshBAN" panose="02000000000000000000" pitchFamily="2" charset="0"/>
                    </a:rPr>
                    <a:t>ধরি , </a:t>
                  </a:r>
                  <a:r>
                    <a:rPr lang="en-US" sz="3200" b="1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ea typeface="Cambria Math" panose="02040503050406030204" pitchFamily="18" charset="0"/>
                      <a:cs typeface="NikoshBAN" panose="02000000000000000000" pitchFamily="2" charset="0"/>
                    </a:rPr>
                    <a:t>ঘনকটির</a:t>
                  </a:r>
                  <a:r>
                    <a:rPr lang="en-US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ea typeface="Cambria Math" panose="02040503050406030204" pitchFamily="18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ea typeface="Cambria Math" panose="02040503050406030204" pitchFamily="18" charset="0"/>
                      <a:cs typeface="NikoshBAN" panose="02000000000000000000" pitchFamily="2" charset="0"/>
                    </a:rPr>
                    <a:t>ধার</a:t>
                  </a:r>
                  <a:r>
                    <a:rPr lang="en-US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ea typeface="Cambria Math" panose="02040503050406030204" pitchFamily="18" charset="0"/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</m:oMath>
                  </a14:m>
                  <a:endParaRPr lang="en-US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bn-IN" sz="28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</m:oMath>
                  </a14:m>
                  <a:r>
                    <a:rPr lang="bn-IN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ঘনকটির </a:t>
                  </a:r>
                  <a:r>
                    <a:rPr lang="en-US" sz="3200" b="1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পৃষ্ঠতলের</a:t>
                  </a:r>
                  <a:r>
                    <a:rPr lang="en-US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b="1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কর্ণের</a:t>
                  </a:r>
                  <a:r>
                    <a:rPr lang="en-US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b="1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দৈর্ঘ্য</a:t>
                  </a:r>
                  <a:r>
                    <a:rPr lang="en-US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en-US" sz="2800" b="1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32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,</a:t>
                  </a:r>
                </a:p>
                <a:p>
                  <a:r>
                    <a:rPr lang="en-US" sz="3200" b="1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কর্ণের</a:t>
                  </a:r>
                  <a:r>
                    <a:rPr lang="en-US" sz="32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b="1" dirty="0" err="1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দৈর্ঘ্য</a:t>
                  </a:r>
                  <a:r>
                    <a:rPr lang="en-US" sz="32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en-US" sz="28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2800" b="1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এবং</a:t>
                  </a:r>
                  <a:r>
                    <a:rPr lang="en-US" sz="28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b="1" dirty="0" err="1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আয়তন</a:t>
                  </a:r>
                  <a:r>
                    <a:rPr lang="en-US" sz="28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8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2800" b="1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bn-IN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43FDCF69-5C3B-4C05-9FC2-1B439A90A1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0176" y="1571499"/>
                  <a:ext cx="5523450" cy="1072651"/>
                </a:xfrm>
                <a:prstGeom prst="rect">
                  <a:avLst/>
                </a:prstGeom>
                <a:blipFill>
                  <a:blip r:embed="rId9"/>
                  <a:stretch>
                    <a:fillRect l="-2927" t="-8642" b="-17695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2327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AF56EF2-3219-4B70-8F7D-CB42242409B4}"/>
              </a:ext>
            </a:extLst>
          </p:cNvPr>
          <p:cNvSpPr/>
          <p:nvPr/>
        </p:nvSpPr>
        <p:spPr>
          <a:xfrm>
            <a:off x="3943751" y="381588"/>
            <a:ext cx="25908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2AAEC3-F1C4-498A-8CB0-AF0E15003FFA}"/>
              </a:ext>
            </a:extLst>
          </p:cNvPr>
          <p:cNvGrpSpPr/>
          <p:nvPr/>
        </p:nvGrpSpPr>
        <p:grpSpPr>
          <a:xfrm>
            <a:off x="587268" y="1727173"/>
            <a:ext cx="7086600" cy="707886"/>
            <a:chOff x="838200" y="1646420"/>
            <a:chExt cx="7086600" cy="707886"/>
          </a:xfrm>
        </p:grpSpPr>
        <p:pic>
          <p:nvPicPr>
            <p:cNvPr id="10" name="Picture 9" descr="help-153647_960_720.png">
              <a:extLst>
                <a:ext uri="{FF2B5EF4-FFF2-40B4-BE49-F238E27FC236}">
                  <a16:creationId xmlns:a16="http://schemas.microsoft.com/office/drawing/2014/main" id="{42DC67D5-4FD7-4FA1-9D95-0EC8D3F0B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1676400"/>
              <a:ext cx="457200" cy="4572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634098-A245-4C24-969B-822F9F7691F8}"/>
                </a:ext>
              </a:extLst>
            </p:cNvPr>
            <p:cNvSpPr txBox="1"/>
            <p:nvPr/>
          </p:nvSpPr>
          <p:spPr>
            <a:xfrm>
              <a:off x="1356610" y="1646420"/>
              <a:ext cx="65681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ঘনক</a:t>
              </a: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কাকে</a:t>
              </a: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85A77D-6CAE-4BF6-A9D1-F82E5FE5EF63}"/>
              </a:ext>
            </a:extLst>
          </p:cNvPr>
          <p:cNvGrpSpPr/>
          <p:nvPr/>
        </p:nvGrpSpPr>
        <p:grpSpPr>
          <a:xfrm>
            <a:off x="580678" y="2344095"/>
            <a:ext cx="10731598" cy="668212"/>
            <a:chOff x="838200" y="2362200"/>
            <a:chExt cx="7704736" cy="668212"/>
          </a:xfrm>
        </p:grpSpPr>
        <p:pic>
          <p:nvPicPr>
            <p:cNvPr id="13" name="Picture 12" descr="icon1.png">
              <a:extLst>
                <a:ext uri="{FF2B5EF4-FFF2-40B4-BE49-F238E27FC236}">
                  <a16:creationId xmlns:a16="http://schemas.microsoft.com/office/drawing/2014/main" id="{D39254AA-E9E0-4E16-94C1-087378C01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" y="2362200"/>
              <a:ext cx="328246" cy="47767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C37639-7FFA-4324-BE89-10787F71DE6C}"/>
                </a:ext>
              </a:extLst>
            </p:cNvPr>
            <p:cNvSpPr txBox="1"/>
            <p:nvPr/>
          </p:nvSpPr>
          <p:spPr>
            <a:xfrm>
              <a:off x="1160483" y="2384081"/>
              <a:ext cx="73824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3975" indent="-53975" algn="just"/>
              <a:r>
                <a:rPr lang="en-US" sz="3600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আয়তাকার</a:t>
              </a:r>
              <a:r>
                <a:rPr lang="bn-IN" sz="36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ঘনবস্তু</a:t>
              </a:r>
              <a:r>
                <a:rPr lang="bn-IN" sz="36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6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দৈর্ঘ্য, প্রস্থ ও উচ্চতা সমান হলে </a:t>
              </a:r>
              <a:r>
                <a:rPr lang="en-US" sz="3600" b="1" dirty="0" err="1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bn-IN" sz="36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কে ঘনক</a:t>
              </a:r>
              <a:r>
                <a:rPr lang="en-US" sz="36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ব</a:t>
              </a:r>
              <a:r>
                <a:rPr lang="bn-IN" sz="36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লা হয়</a:t>
              </a:r>
              <a:r>
                <a:rPr lang="en-US" sz="36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3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1CC30E-2C33-409D-9344-C7D5E33D0B07}"/>
              </a:ext>
            </a:extLst>
          </p:cNvPr>
          <p:cNvGrpSpPr/>
          <p:nvPr/>
        </p:nvGrpSpPr>
        <p:grpSpPr>
          <a:xfrm>
            <a:off x="580678" y="2981302"/>
            <a:ext cx="6615312" cy="656527"/>
            <a:chOff x="791980" y="3077980"/>
            <a:chExt cx="6615312" cy="656527"/>
          </a:xfrm>
        </p:grpSpPr>
        <p:pic>
          <p:nvPicPr>
            <p:cNvPr id="16" name="Picture 15" descr="help-153647_960_720.png">
              <a:extLst>
                <a:ext uri="{FF2B5EF4-FFF2-40B4-BE49-F238E27FC236}">
                  <a16:creationId xmlns:a16="http://schemas.microsoft.com/office/drawing/2014/main" id="{C1099353-497B-4D38-9328-3CC9BE6C1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80" y="3077980"/>
              <a:ext cx="503420" cy="50342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548EA0-AF9D-46DE-A1A3-B925091EB34C}"/>
                </a:ext>
              </a:extLst>
            </p:cNvPr>
            <p:cNvSpPr txBox="1"/>
            <p:nvPr/>
          </p:nvSpPr>
          <p:spPr>
            <a:xfrm>
              <a:off x="1262744" y="3088176"/>
              <a:ext cx="61445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ঘন</a:t>
              </a:r>
              <a:r>
                <a:rPr lang="bn-IN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কের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আয়তনের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সূত্র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D1CA8E-253B-4E9F-8FC1-0C0A5CB411D6}"/>
              </a:ext>
            </a:extLst>
          </p:cNvPr>
          <p:cNvGrpSpPr/>
          <p:nvPr/>
        </p:nvGrpSpPr>
        <p:grpSpPr>
          <a:xfrm>
            <a:off x="598827" y="3577003"/>
            <a:ext cx="10947198" cy="658898"/>
            <a:chOff x="838200" y="3787914"/>
            <a:chExt cx="10532396" cy="658898"/>
          </a:xfrm>
        </p:grpSpPr>
        <p:pic>
          <p:nvPicPr>
            <p:cNvPr id="19" name="Picture 18" descr="icon1.png">
              <a:extLst>
                <a:ext uri="{FF2B5EF4-FFF2-40B4-BE49-F238E27FC236}">
                  <a16:creationId xmlns:a16="http://schemas.microsoft.com/office/drawing/2014/main" id="{1F0CD438-EE75-474C-BE30-A9C372ABE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" y="3802904"/>
              <a:ext cx="457200" cy="4776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BA1115-1616-446A-BD1D-60D7BA0EBBE8}"/>
                    </a:ext>
                  </a:extLst>
                </p:cNvPr>
                <p:cNvSpPr txBox="1"/>
                <p:nvPr/>
              </p:nvSpPr>
              <p:spPr>
                <a:xfrm>
                  <a:off x="1295399" y="3787914"/>
                  <a:ext cx="10075197" cy="658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3600" b="1" dirty="0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b="1" dirty="0" err="1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ঘন</a:t>
                  </a:r>
                  <a:r>
                    <a:rPr lang="bn-IN" sz="3600" b="1" dirty="0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কের</a:t>
                  </a:r>
                  <a:r>
                    <a:rPr lang="en-US" sz="3600" b="1" dirty="0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b="1" dirty="0" err="1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আয়তন</a:t>
                  </a:r>
                  <a:r>
                    <a:rPr lang="en-US" sz="3600" b="1" dirty="0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600" b="1" i="0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ঘন</m:t>
                      </m:r>
                      <m:r>
                        <a:rPr lang="en-US" sz="3600" b="1" i="0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3600" b="1" i="0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একক</m:t>
                      </m:r>
                      <m:r>
                        <a:rPr lang="en-US" sz="3600" b="1" i="0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</m:oMath>
                  </a14:m>
                  <a:endParaRPr lang="en-US" sz="3600" b="1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BA1115-1616-446A-BD1D-60D7BA0EB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399" y="3787914"/>
                  <a:ext cx="10075197" cy="658898"/>
                </a:xfrm>
                <a:prstGeom prst="rect">
                  <a:avLst/>
                </a:prstGeom>
                <a:blipFill>
                  <a:blip r:embed="rId6"/>
                  <a:stretch>
                    <a:fillRect l="-1921" t="-12963" b="-40741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5A56F6-766E-49E9-9B9C-B5A2E2416385}"/>
              </a:ext>
            </a:extLst>
          </p:cNvPr>
          <p:cNvGrpSpPr/>
          <p:nvPr/>
        </p:nvGrpSpPr>
        <p:grpSpPr>
          <a:xfrm>
            <a:off x="587768" y="4057160"/>
            <a:ext cx="7635184" cy="646331"/>
            <a:chOff x="791980" y="4480797"/>
            <a:chExt cx="7635184" cy="646331"/>
          </a:xfrm>
        </p:grpSpPr>
        <p:pic>
          <p:nvPicPr>
            <p:cNvPr id="22" name="Picture 21" descr="help-153647_960_720.png">
              <a:extLst>
                <a:ext uri="{FF2B5EF4-FFF2-40B4-BE49-F238E27FC236}">
                  <a16:creationId xmlns:a16="http://schemas.microsoft.com/office/drawing/2014/main" id="{7BECCD1B-EC54-4A7F-A3E0-A71383F1C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80" y="4525780"/>
              <a:ext cx="503420" cy="50342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749784-E593-47D2-BE18-F08EB55A0057}"/>
                </a:ext>
              </a:extLst>
            </p:cNvPr>
            <p:cNvSpPr txBox="1"/>
            <p:nvPr/>
          </p:nvSpPr>
          <p:spPr>
            <a:xfrm>
              <a:off x="1325574" y="4480797"/>
              <a:ext cx="71015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ঘন</a:t>
              </a:r>
              <a:r>
                <a:rPr lang="bn-IN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কের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র্ণের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দৈর্ঘ</a:t>
              </a:r>
              <a:r>
                <a:rPr lang="as-IN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য</a:t>
              </a:r>
              <a:r>
                <a:rPr lang="as-IN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সূত্র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ী 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2F3B87-ABB0-48CB-ABF2-93B4B432249B}"/>
              </a:ext>
            </a:extLst>
          </p:cNvPr>
          <p:cNvGrpSpPr/>
          <p:nvPr/>
        </p:nvGrpSpPr>
        <p:grpSpPr>
          <a:xfrm>
            <a:off x="587361" y="5238207"/>
            <a:ext cx="9035814" cy="646331"/>
            <a:chOff x="791980" y="4495800"/>
            <a:chExt cx="7573716" cy="646331"/>
          </a:xfrm>
        </p:grpSpPr>
        <p:pic>
          <p:nvPicPr>
            <p:cNvPr id="25" name="Picture 24" descr="help-153647_960_720.png">
              <a:extLst>
                <a:ext uri="{FF2B5EF4-FFF2-40B4-BE49-F238E27FC236}">
                  <a16:creationId xmlns:a16="http://schemas.microsoft.com/office/drawing/2014/main" id="{DFEAB676-5FF3-4815-8F1B-60C552A61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1980" y="4525780"/>
              <a:ext cx="461310" cy="50342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C690DC-D077-469B-8FD3-E26339D45C96}"/>
                </a:ext>
              </a:extLst>
            </p:cNvPr>
            <p:cNvSpPr txBox="1"/>
            <p:nvPr/>
          </p:nvSpPr>
          <p:spPr>
            <a:xfrm>
              <a:off x="1264106" y="4495800"/>
              <a:ext cx="71015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ঘন</a:t>
              </a:r>
              <a:r>
                <a:rPr lang="bn-IN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কের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as-IN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as-IN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as-IN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as-IN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্ষেত্রফলের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সূত্র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36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B244E66-171C-4D99-84E7-FDDE598D294E}"/>
              </a:ext>
            </a:extLst>
          </p:cNvPr>
          <p:cNvGrpSpPr/>
          <p:nvPr/>
        </p:nvGrpSpPr>
        <p:grpSpPr>
          <a:xfrm>
            <a:off x="655880" y="5859417"/>
            <a:ext cx="9897464" cy="658898"/>
            <a:chOff x="889190" y="3744370"/>
            <a:chExt cx="9897464" cy="658898"/>
          </a:xfrm>
        </p:grpSpPr>
        <p:pic>
          <p:nvPicPr>
            <p:cNvPr id="28" name="Picture 27" descr="icon1.png">
              <a:extLst>
                <a:ext uri="{FF2B5EF4-FFF2-40B4-BE49-F238E27FC236}">
                  <a16:creationId xmlns:a16="http://schemas.microsoft.com/office/drawing/2014/main" id="{CD486FD0-45C8-4C65-8FE3-090BB5DFD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9190" y="3802903"/>
              <a:ext cx="481845" cy="50342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63F04A0-C16C-483A-B2AB-1DD3C234A7B5}"/>
                    </a:ext>
                  </a:extLst>
                </p:cNvPr>
                <p:cNvSpPr txBox="1"/>
                <p:nvPr/>
              </p:nvSpPr>
              <p:spPr>
                <a:xfrm>
                  <a:off x="1295400" y="3744370"/>
                  <a:ext cx="9491254" cy="6588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 </a:t>
                  </a:r>
                  <a:r>
                    <a:rPr lang="en-US" sz="3600" b="1" dirty="0" err="1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ঘন</a:t>
                  </a:r>
                  <a:r>
                    <a:rPr lang="bn-IN" sz="3600" b="1" dirty="0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কের</a:t>
                  </a:r>
                  <a:r>
                    <a:rPr lang="en-US" sz="3600" b="1" dirty="0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b="1" dirty="0" err="1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সমগ্রতলের</a:t>
                  </a:r>
                  <a:r>
                    <a:rPr lang="en-US" sz="3600" b="1" dirty="0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b="1" dirty="0" err="1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ক্ষেত্রফল</a:t>
                  </a:r>
                  <a:r>
                    <a:rPr lang="en-US" sz="3600" b="1" dirty="0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1" dirty="0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m:t>6 </m:t>
                      </m:r>
                      <m:sSup>
                        <m:sSupPr>
                          <m:ctrlPr>
                            <a:rPr lang="en-US" sz="3600" b="1" i="1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as-IN" sz="3600" b="1" dirty="0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</a:t>
                  </a:r>
                  <a:r>
                    <a:rPr lang="en-US" sz="3600" b="1" dirty="0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</a:t>
                  </a:r>
                  <a:r>
                    <a:rPr lang="as-IN" sz="3600" b="1" dirty="0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্</a:t>
                  </a:r>
                  <a:r>
                    <a:rPr lang="en-US" sz="3600" b="1" dirty="0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 </a:t>
                  </a:r>
                  <a:r>
                    <a:rPr lang="en-US" sz="3600" b="1" dirty="0" err="1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একক</a:t>
                  </a:r>
                  <a:r>
                    <a:rPr lang="en-US" sz="3600" b="1" dirty="0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।</a:t>
                  </a:r>
                  <a:endParaRPr lang="en-US" sz="3600" b="1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63F04A0-C16C-483A-B2AB-1DD3C234A7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5400" y="3744370"/>
                  <a:ext cx="9491254" cy="658898"/>
                </a:xfrm>
                <a:prstGeom prst="rect">
                  <a:avLst/>
                </a:prstGeom>
                <a:blipFill>
                  <a:blip r:embed="rId7"/>
                  <a:stretch>
                    <a:fillRect t="-12963" b="-40741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5BB1E575-AAB3-4781-B580-F8BDC35F86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20" y="184769"/>
            <a:ext cx="1921951" cy="192251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8DEE670-1BD0-4B88-A7D7-892DFDA45CD7}"/>
              </a:ext>
            </a:extLst>
          </p:cNvPr>
          <p:cNvGrpSpPr/>
          <p:nvPr/>
        </p:nvGrpSpPr>
        <p:grpSpPr>
          <a:xfrm>
            <a:off x="595918" y="4561315"/>
            <a:ext cx="6879955" cy="698589"/>
            <a:chOff x="595918" y="4561315"/>
            <a:chExt cx="6879955" cy="698589"/>
          </a:xfrm>
        </p:grpSpPr>
        <p:pic>
          <p:nvPicPr>
            <p:cNvPr id="31" name="Picture 30" descr="icon1.png">
              <a:extLst>
                <a:ext uri="{FF2B5EF4-FFF2-40B4-BE49-F238E27FC236}">
                  <a16:creationId xmlns:a16="http://schemas.microsoft.com/office/drawing/2014/main" id="{06427295-B3D9-4077-B2BE-DE406EDEA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9256" y="4671774"/>
              <a:ext cx="469868" cy="4776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018403D-6BBD-41D1-8C74-FC60A133BA51}"/>
                    </a:ext>
                  </a:extLst>
                </p:cNvPr>
                <p:cNvSpPr txBox="1"/>
                <p:nvPr/>
              </p:nvSpPr>
              <p:spPr>
                <a:xfrm>
                  <a:off x="595918" y="4561315"/>
                  <a:ext cx="6879955" cy="6985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bn-IN" sz="3600" b="1" dirty="0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     </a:t>
                  </a:r>
                  <a:r>
                    <a:rPr lang="en-US" sz="3600" b="1" dirty="0" err="1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ঘনকের</a:t>
                  </a:r>
                  <a:r>
                    <a:rPr lang="en-US" sz="3600" b="1" dirty="0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b="1" dirty="0" err="1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কর্ণের</a:t>
                  </a:r>
                  <a:r>
                    <a:rPr lang="en-US" sz="3600" b="1" dirty="0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600" b="1" dirty="0" err="1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দৈর্ঘ্য</a:t>
                  </a:r>
                  <a:r>
                    <a:rPr lang="en-US" sz="3600" b="1" dirty="0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3600" b="1" i="1">
                              <a:ln w="0"/>
                              <a:solidFill>
                                <a:srgbClr val="00B05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r>
                        <a:rPr lang="en-US" sz="3600" b="1" i="1" smtClean="0">
                          <a:ln w="0"/>
                          <a:solidFill>
                            <a:srgbClr val="00B05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𝒂</m:t>
                      </m:r>
                    </m:oMath>
                  </a14:m>
                  <a:r>
                    <a:rPr lang="en-US" sz="3600" b="1" dirty="0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  <a:r>
                    <a:rPr lang="en-US" sz="3600" b="1" dirty="0">
                      <a:ln w="0"/>
                      <a:solidFill>
                        <a:srgbClr val="00B05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একক</a:t>
                  </a:r>
                  <a:endParaRPr lang="en-SG" sz="36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8018403D-6BBD-41D1-8C74-FC60A133BA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918" y="4561315"/>
                  <a:ext cx="6879955" cy="698589"/>
                </a:xfrm>
                <a:prstGeom prst="rect">
                  <a:avLst/>
                </a:prstGeom>
                <a:blipFill>
                  <a:blip r:embed="rId9"/>
                  <a:stretch>
                    <a:fillRect l="-2926" t="-6957" b="-38261"/>
                  </a:stretch>
                </a:blipFill>
              </p:spPr>
              <p:txBody>
                <a:bodyPr/>
                <a:lstStyle/>
                <a:p>
                  <a:r>
                    <a:rPr lang="en-SG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0867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7B92FBA-6E3C-47DC-B34F-F68C1E5B464F}"/>
              </a:ext>
            </a:extLst>
          </p:cNvPr>
          <p:cNvSpPr txBox="1"/>
          <p:nvPr/>
        </p:nvSpPr>
        <p:spPr>
          <a:xfrm>
            <a:off x="1146976" y="190829"/>
            <a:ext cx="53671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11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SG" sz="11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49D5CF-E55F-4DF0-BAC6-080D10542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73" y="195502"/>
            <a:ext cx="3879838" cy="24714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42FD8C-A07A-486F-9DFD-BD42490D216A}"/>
              </a:ext>
            </a:extLst>
          </p:cNvPr>
          <p:cNvSpPr txBox="1"/>
          <p:nvPr/>
        </p:nvSpPr>
        <p:spPr>
          <a:xfrm>
            <a:off x="168811" y="3552713"/>
            <a:ext cx="11843314" cy="193899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1963" indent="-461963">
              <a:buBlip>
                <a:blip r:embed="rId5"/>
              </a:buBlip>
            </a:pP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তিনটি ধাতব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ঘন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কের ধার যথাক্রমে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3 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সে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.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4 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 5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সে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ঘনক তিনটিকে গলিয়ে একটি নতুন ঘনক তৈরি করা হলো। নতুন ঘনকের সম্পূর্ণ পৃষ্ঠের ক্ষেত্রফল ও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কর্ণের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নির্ণয় 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633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0111F3D-5BC0-42EB-9E22-A716C67E3688}"/>
              </a:ext>
            </a:extLst>
          </p:cNvPr>
          <p:cNvGrpSpPr/>
          <p:nvPr/>
        </p:nvGrpSpPr>
        <p:grpSpPr>
          <a:xfrm>
            <a:off x="3764280" y="1127389"/>
            <a:ext cx="5012786" cy="3984952"/>
            <a:chOff x="222956" y="758620"/>
            <a:chExt cx="8839200" cy="553669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CFC6FD1-E188-4EED-A518-7BD0DBF21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56" y="758620"/>
              <a:ext cx="8839200" cy="523875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0F92DF-F797-4E54-8155-0D79865190C0}"/>
                </a:ext>
              </a:extLst>
            </p:cNvPr>
            <p:cNvSpPr txBox="1"/>
            <p:nvPr/>
          </p:nvSpPr>
          <p:spPr>
            <a:xfrm rot="18818177">
              <a:off x="1684864" y="2095423"/>
              <a:ext cx="5250416" cy="3149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115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5116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865606-15EF-423B-BD01-B05D2D13F4FB}"/>
              </a:ext>
            </a:extLst>
          </p:cNvPr>
          <p:cNvSpPr txBox="1"/>
          <p:nvPr/>
        </p:nvSpPr>
        <p:spPr>
          <a:xfrm>
            <a:off x="0" y="6607172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Mohammad Mohidul Islam , Senior Teacher(Mathematics), </a:t>
            </a:r>
            <a:r>
              <a:rPr lang="en-SG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Jaforgonj</a:t>
            </a:r>
            <a:r>
              <a:rPr lang="en-S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High School, </a:t>
            </a:r>
            <a:r>
              <a:rPr lang="en-SG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Shibaloy,Manikgonj</a:t>
            </a:r>
            <a:r>
              <a:rPr lang="en-SG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Cell : 01711-936093 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EA74E9-63ED-4F29-97F3-00C7C090602D}"/>
              </a:ext>
            </a:extLst>
          </p:cNvPr>
          <p:cNvSpPr/>
          <p:nvPr/>
        </p:nvSpPr>
        <p:spPr>
          <a:xfrm>
            <a:off x="220932" y="3700883"/>
            <a:ext cx="5722668" cy="2816156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n-BD" sz="37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7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মহিদুল</a:t>
            </a:r>
            <a:r>
              <a:rPr lang="en-US" sz="375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bn-IN" sz="375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bn-IN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bn-IN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en-US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375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ণিত</a:t>
            </a:r>
            <a:endParaRPr lang="en-US" sz="3375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জাফরগঞ্জ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শিবালয়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মানিকগঞ্জ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spcBef>
                <a:spcPts val="600"/>
              </a:spcBef>
            </a:pPr>
            <a:r>
              <a:rPr lang="bn-IN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SG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০১৭১১-৯৩৬০৯৩</a:t>
            </a:r>
            <a:r>
              <a:rPr lang="bn-BD" sz="33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375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 : mohiduljhs@gmail.com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2B3D1B-29F4-4E2E-98A9-4E199F475EFB}"/>
              </a:ext>
            </a:extLst>
          </p:cNvPr>
          <p:cNvSpPr/>
          <p:nvPr/>
        </p:nvSpPr>
        <p:spPr>
          <a:xfrm>
            <a:off x="7308240" y="3848183"/>
            <a:ext cx="3836010" cy="2554545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: গণিত</a:t>
            </a:r>
          </a:p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ষোড়শ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০1/০1/২০২1খ্রি:</a:t>
            </a:r>
            <a:endParaRPr lang="bn-IN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736A30-948F-4625-8855-CBBA62DFD8CD}"/>
              </a:ext>
            </a:extLst>
          </p:cNvPr>
          <p:cNvSpPr/>
          <p:nvPr/>
        </p:nvSpPr>
        <p:spPr>
          <a:xfrm>
            <a:off x="4480889" y="171212"/>
            <a:ext cx="34387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9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1B58D2-E734-456D-B8FE-0B0D6CF1E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19" y="1262901"/>
            <a:ext cx="2092241" cy="23931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99AFFE-4996-43A8-B2AC-1EA8A58C7B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33" y="1405838"/>
            <a:ext cx="1891091" cy="1891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D1E470-975D-41BA-BE76-30944DBC5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9837">
            <a:off x="5771701" y="3759353"/>
            <a:ext cx="2148643" cy="18228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92B151-FDE7-4CAE-8B8B-F2B3B79118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795" y="980094"/>
            <a:ext cx="2219060" cy="286808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9C6C1D-959F-4B35-AC71-A999D47EEF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87" y="183924"/>
            <a:ext cx="954885" cy="949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DCF0FB-D050-4EF5-A682-05BB2D64E6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845" y="-2623"/>
            <a:ext cx="1370280" cy="136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C32E31B-FFC1-4E5F-AD28-0F4A3E946A72}"/>
              </a:ext>
            </a:extLst>
          </p:cNvPr>
          <p:cNvSpPr txBox="1"/>
          <p:nvPr/>
        </p:nvSpPr>
        <p:spPr>
          <a:xfrm>
            <a:off x="4274035" y="463609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খেলনা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32F1CC-4940-4CDD-AB4B-AEF0A023CC1A}"/>
              </a:ext>
            </a:extLst>
          </p:cNvPr>
          <p:cNvSpPr/>
          <p:nvPr/>
        </p:nvSpPr>
        <p:spPr>
          <a:xfrm>
            <a:off x="1349326" y="411050"/>
            <a:ext cx="5791200" cy="1015663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 anchor="ctr" anchorCtr="0">
            <a:spAutoFit/>
          </a:bodyPr>
          <a:lstStyle/>
          <a:p>
            <a:pPr algn="ctr"/>
            <a:r>
              <a:rPr lang="bn-IN" sz="6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 ছবিগুলো দেখি...</a:t>
            </a:r>
            <a:endParaRPr lang="en-US" sz="6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934E08-E64D-42F1-A8BB-A90D7D2C59BE}"/>
              </a:ext>
            </a:extLst>
          </p:cNvPr>
          <p:cNvSpPr txBox="1"/>
          <p:nvPr/>
        </p:nvSpPr>
        <p:spPr>
          <a:xfrm>
            <a:off x="1143000" y="4648200"/>
            <a:ext cx="163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বক্স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101A86-BA1A-454F-9693-994F1781CAF9}"/>
              </a:ext>
            </a:extLst>
          </p:cNvPr>
          <p:cNvSpPr txBox="1"/>
          <p:nvPr/>
        </p:nvSpPr>
        <p:spPr>
          <a:xfrm>
            <a:off x="8338165" y="459889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ছক্কা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Cube.png">
            <a:extLst>
              <a:ext uri="{FF2B5EF4-FFF2-40B4-BE49-F238E27FC236}">
                <a16:creationId xmlns:a16="http://schemas.microsoft.com/office/drawing/2014/main" id="{8879826D-54C1-4115-BAEC-5E0525F3EB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011" y="1769299"/>
            <a:ext cx="23622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pallra-box.psd.png">
            <a:extLst>
              <a:ext uri="{FF2B5EF4-FFF2-40B4-BE49-F238E27FC236}">
                <a16:creationId xmlns:a16="http://schemas.microsoft.com/office/drawing/2014/main" id="{7F4C4A9C-E150-41C1-A8A3-62499BDAF5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4" y="1485124"/>
            <a:ext cx="3529013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3EB629-0B49-42D2-AE47-D501A6BBCC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2" t="15703" r="13278" b="12297"/>
          <a:stretch/>
        </p:blipFill>
        <p:spPr>
          <a:xfrm>
            <a:off x="7524996" y="1635788"/>
            <a:ext cx="3657600" cy="274320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AF3344-FB22-4384-9453-E224975E78BB}"/>
              </a:ext>
            </a:extLst>
          </p:cNvPr>
          <p:cNvSpPr txBox="1"/>
          <p:nvPr/>
        </p:nvSpPr>
        <p:spPr>
          <a:xfrm>
            <a:off x="1432487" y="5688736"/>
            <a:ext cx="9349227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ঘনক 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(Cube)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9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20FF3AE-687E-4365-80E1-20DC2C018529}"/>
              </a:ext>
            </a:extLst>
          </p:cNvPr>
          <p:cNvSpPr/>
          <p:nvPr/>
        </p:nvSpPr>
        <p:spPr>
          <a:xfrm>
            <a:off x="173987" y="2534587"/>
            <a:ext cx="11838138" cy="264687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bn-IN" sz="1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239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563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FE6FD6-FDE6-483B-8083-4E652D0D56D3}"/>
              </a:ext>
            </a:extLst>
          </p:cNvPr>
          <p:cNvSpPr txBox="1"/>
          <p:nvPr/>
        </p:nvSpPr>
        <p:spPr>
          <a:xfrm>
            <a:off x="2963279" y="183924"/>
            <a:ext cx="626544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7295CD-5F02-400B-B10E-F0D39CBAC351}"/>
              </a:ext>
            </a:extLst>
          </p:cNvPr>
          <p:cNvSpPr txBox="1"/>
          <p:nvPr/>
        </p:nvSpPr>
        <p:spPr>
          <a:xfrm>
            <a:off x="198619" y="2137344"/>
            <a:ext cx="1182349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ঘন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ঘন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কর্ণের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ঘন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সমগ্রতলের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ঘ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নক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IN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27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604F3A7-2C64-4E2D-A855-E09B461E9BE2}"/>
              </a:ext>
            </a:extLst>
          </p:cNvPr>
          <p:cNvCxnSpPr/>
          <p:nvPr/>
        </p:nvCxnSpPr>
        <p:spPr>
          <a:xfrm>
            <a:off x="4715652" y="586264"/>
            <a:ext cx="1981200" cy="1588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bliqueBottom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1973CA4-559A-4129-80FE-849768C7E4AB}"/>
              </a:ext>
            </a:extLst>
          </p:cNvPr>
          <p:cNvCxnSpPr/>
          <p:nvPr/>
        </p:nvCxnSpPr>
        <p:spPr>
          <a:xfrm rot="5400000">
            <a:off x="3839352" y="776764"/>
            <a:ext cx="1066800" cy="685800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bliqueBottom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8068B4E-0959-4043-934B-1AC2A38B7C83}"/>
              </a:ext>
            </a:extLst>
          </p:cNvPr>
          <p:cNvCxnSpPr/>
          <p:nvPr/>
        </p:nvCxnSpPr>
        <p:spPr>
          <a:xfrm rot="5400000">
            <a:off x="3687746" y="1614170"/>
            <a:ext cx="2057400" cy="1588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bliqueBottom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903D9C0-9075-4188-995F-B5B55A394A9C}"/>
              </a:ext>
            </a:extLst>
          </p:cNvPr>
          <p:cNvCxnSpPr/>
          <p:nvPr/>
        </p:nvCxnSpPr>
        <p:spPr>
          <a:xfrm rot="5400000">
            <a:off x="5668946" y="1614170"/>
            <a:ext cx="2057400" cy="1588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bliqueBottom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F56B446-797A-4E0A-9CA6-2B894FB80D84}"/>
              </a:ext>
            </a:extLst>
          </p:cNvPr>
          <p:cNvCxnSpPr/>
          <p:nvPr/>
        </p:nvCxnSpPr>
        <p:spPr>
          <a:xfrm>
            <a:off x="4715652" y="2643664"/>
            <a:ext cx="1981200" cy="1588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bliqueBottomRight"/>
            <a:lightRig rig="threePt" dir="t"/>
          </a:scene3d>
          <a:sp3d>
            <a:bevelB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D54995D-F410-41E7-BA13-16E640976C4F}"/>
              </a:ext>
            </a:extLst>
          </p:cNvPr>
          <p:cNvCxnSpPr/>
          <p:nvPr/>
        </p:nvCxnSpPr>
        <p:spPr>
          <a:xfrm rot="5400000">
            <a:off x="5858652" y="814864"/>
            <a:ext cx="1066800" cy="609600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bliqueBottom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926CE9E-882B-43AF-9709-AF3F1195E870}"/>
              </a:ext>
            </a:extLst>
          </p:cNvPr>
          <p:cNvCxnSpPr/>
          <p:nvPr/>
        </p:nvCxnSpPr>
        <p:spPr>
          <a:xfrm>
            <a:off x="4029852" y="1653064"/>
            <a:ext cx="2057400" cy="1588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bliqueBottom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AA84B6C-97D6-4CE1-93FE-58033152AAE3}"/>
              </a:ext>
            </a:extLst>
          </p:cNvPr>
          <p:cNvCxnSpPr/>
          <p:nvPr/>
        </p:nvCxnSpPr>
        <p:spPr>
          <a:xfrm rot="5400000">
            <a:off x="5059346" y="2680970"/>
            <a:ext cx="2057400" cy="1588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bliqueBottom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39C16EC-9E47-4CBF-81E6-6E3A99893CE6}"/>
              </a:ext>
            </a:extLst>
          </p:cNvPr>
          <p:cNvCxnSpPr/>
          <p:nvPr/>
        </p:nvCxnSpPr>
        <p:spPr>
          <a:xfrm>
            <a:off x="4029852" y="3710464"/>
            <a:ext cx="2057400" cy="1588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bliqueBottomRight"/>
            <a:lightRig rig="threePt" dir="t"/>
          </a:scene3d>
          <a:sp3d>
            <a:bevelB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8CD5BE0-C147-4327-A4E0-6413D3D3FE04}"/>
              </a:ext>
            </a:extLst>
          </p:cNvPr>
          <p:cNvCxnSpPr/>
          <p:nvPr/>
        </p:nvCxnSpPr>
        <p:spPr>
          <a:xfrm rot="5400000">
            <a:off x="3001946" y="2680970"/>
            <a:ext cx="2057400" cy="1588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bliqueBottom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290074D-C175-48E3-865E-4FD2CF48F827}"/>
              </a:ext>
            </a:extLst>
          </p:cNvPr>
          <p:cNvCxnSpPr/>
          <p:nvPr/>
        </p:nvCxnSpPr>
        <p:spPr>
          <a:xfrm rot="5400000">
            <a:off x="5858652" y="2872264"/>
            <a:ext cx="1066800" cy="609600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bliqueBottomRight"/>
            <a:lightRig rig="threePt" dir="t"/>
          </a:scene3d>
          <a:sp3d>
            <a:bevelB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321EC4F-BA03-4C0F-A1BB-D01DA83677DA}"/>
              </a:ext>
            </a:extLst>
          </p:cNvPr>
          <p:cNvCxnSpPr/>
          <p:nvPr/>
        </p:nvCxnSpPr>
        <p:spPr>
          <a:xfrm rot="5400000">
            <a:off x="3839352" y="2834164"/>
            <a:ext cx="1066800" cy="685800"/>
          </a:xfrm>
          <a:prstGeom prst="line">
            <a:avLst/>
          </a:prstGeom>
          <a:ln w="76200">
            <a:solidFill>
              <a:schemeClr val="tx1"/>
            </a:solidFill>
          </a:ln>
          <a:scene3d>
            <a:camera prst="obliqueBottomRight"/>
            <a:lightRig rig="threePt" dir="t"/>
          </a:scene3d>
          <a:sp3d>
            <a:bevelB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BF941BF2-5C4F-4898-9779-E8293EF11407}"/>
              </a:ext>
            </a:extLst>
          </p:cNvPr>
          <p:cNvSpPr txBox="1"/>
          <p:nvPr/>
        </p:nvSpPr>
        <p:spPr>
          <a:xfrm>
            <a:off x="3561753" y="1935778"/>
            <a:ext cx="41229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49A19E1-AEF5-49C3-AD18-60BBD0CF3837}"/>
              </a:ext>
            </a:extLst>
          </p:cNvPr>
          <p:cNvSpPr txBox="1"/>
          <p:nvPr/>
        </p:nvSpPr>
        <p:spPr>
          <a:xfrm>
            <a:off x="4487050" y="2657265"/>
            <a:ext cx="60960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B88E934-5D89-499D-BE08-C4B986BBBD77}"/>
              </a:ext>
            </a:extLst>
          </p:cNvPr>
          <p:cNvSpPr txBox="1"/>
          <p:nvPr/>
        </p:nvSpPr>
        <p:spPr>
          <a:xfrm>
            <a:off x="4741333" y="3516197"/>
            <a:ext cx="412292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4DEC86A-6975-4B89-8F05-0BBA46C26EF1}"/>
              </a:ext>
            </a:extLst>
          </p:cNvPr>
          <p:cNvCxnSpPr/>
          <p:nvPr/>
        </p:nvCxnSpPr>
        <p:spPr>
          <a:xfrm>
            <a:off x="4017362" y="3712964"/>
            <a:ext cx="2057400" cy="1588"/>
          </a:xfrm>
          <a:prstGeom prst="line">
            <a:avLst/>
          </a:prstGeom>
          <a:ln w="76200">
            <a:solidFill>
              <a:srgbClr val="0070C0"/>
            </a:solidFill>
          </a:ln>
          <a:scene3d>
            <a:camera prst="obliqueBottomRight"/>
            <a:lightRig rig="threePt" dir="t"/>
          </a:scene3d>
          <a:sp3d>
            <a:bevelB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77E0B64-B6B1-4F0E-A540-ADFE87518664}"/>
              </a:ext>
            </a:extLst>
          </p:cNvPr>
          <p:cNvCxnSpPr>
            <a:cxnSpLocks/>
          </p:cNvCxnSpPr>
          <p:nvPr/>
        </p:nvCxnSpPr>
        <p:spPr>
          <a:xfrm flipH="1">
            <a:off x="4051206" y="2681764"/>
            <a:ext cx="633809" cy="1011440"/>
          </a:xfrm>
          <a:prstGeom prst="line">
            <a:avLst/>
          </a:prstGeom>
          <a:ln w="76200">
            <a:solidFill>
              <a:srgbClr val="0070C0"/>
            </a:solidFill>
          </a:ln>
          <a:scene3d>
            <a:camera prst="obliqueBottomRight"/>
            <a:lightRig rig="threePt" dir="t"/>
          </a:scene3d>
          <a:sp3d>
            <a:bevelB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DBFB382-74DD-4C79-8ED6-23E74DF92C62}"/>
              </a:ext>
            </a:extLst>
          </p:cNvPr>
          <p:cNvCxnSpPr/>
          <p:nvPr/>
        </p:nvCxnSpPr>
        <p:spPr>
          <a:xfrm rot="5400000">
            <a:off x="2989456" y="2683470"/>
            <a:ext cx="2057400" cy="1588"/>
          </a:xfrm>
          <a:prstGeom prst="line">
            <a:avLst/>
          </a:prstGeom>
          <a:ln w="76200">
            <a:solidFill>
              <a:srgbClr val="0070C0"/>
            </a:solidFill>
          </a:ln>
          <a:scene3d>
            <a:camera prst="obliqueBottom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CDDB5D1D-FAB4-4507-BFB5-480480519BD5}"/>
              </a:ext>
            </a:extLst>
          </p:cNvPr>
          <p:cNvSpPr txBox="1"/>
          <p:nvPr/>
        </p:nvSpPr>
        <p:spPr>
          <a:xfrm>
            <a:off x="990600" y="4701857"/>
            <a:ext cx="1021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আয়তাকার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ঘনবস্তু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দৈর্ঘ্য, প্রস্থ ও উচ্চতা সমান হলে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কে ঘনক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ব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লা হয়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478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4CA4FBA-631A-46D7-94C5-36A36F9BE0F3}"/>
              </a:ext>
            </a:extLst>
          </p:cNvPr>
          <p:cNvGrpSpPr/>
          <p:nvPr/>
        </p:nvGrpSpPr>
        <p:grpSpPr>
          <a:xfrm>
            <a:off x="1911926" y="1183613"/>
            <a:ext cx="3496092" cy="4075139"/>
            <a:chOff x="1102466" y="314188"/>
            <a:chExt cx="3496092" cy="407513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E51651D-5A45-4DDE-B671-ACC970F9226A}"/>
                </a:ext>
              </a:extLst>
            </p:cNvPr>
            <p:cNvGrpSpPr/>
            <p:nvPr/>
          </p:nvGrpSpPr>
          <p:grpSpPr>
            <a:xfrm>
              <a:off x="1505452" y="2817812"/>
              <a:ext cx="2667000" cy="1571515"/>
              <a:chOff x="5943600" y="2590800"/>
              <a:chExt cx="2667000" cy="157151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98039C2-07EC-456F-902C-9822D2C999D2}"/>
                  </a:ext>
                </a:extLst>
              </p:cNvPr>
              <p:cNvSpPr txBox="1"/>
              <p:nvPr/>
            </p:nvSpPr>
            <p:spPr>
              <a:xfrm>
                <a:off x="6804592" y="3515984"/>
                <a:ext cx="38985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9FB94BB-3701-4E1F-8F5C-CA8279F69933}"/>
                  </a:ext>
                </a:extLst>
              </p:cNvPr>
              <p:cNvCxnSpPr/>
              <p:nvPr/>
            </p:nvCxnSpPr>
            <p:spPr>
              <a:xfrm>
                <a:off x="6553200" y="25908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77F79F7-CB37-4633-8209-53A63EAFB0E7}"/>
                  </a:ext>
                </a:extLst>
              </p:cNvPr>
              <p:cNvCxnSpPr/>
              <p:nvPr/>
            </p:nvCxnSpPr>
            <p:spPr>
              <a:xfrm rot="5400000">
                <a:off x="5715000" y="28194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FC5394E-EC2A-4B60-9A53-510F9F1D064F}"/>
                  </a:ext>
                </a:extLst>
              </p:cNvPr>
              <p:cNvCxnSpPr/>
              <p:nvPr/>
            </p:nvCxnSpPr>
            <p:spPr>
              <a:xfrm rot="5400000">
                <a:off x="7772400" y="28194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20CEE25-028E-4B3B-B5B5-A083B198CF38}"/>
                  </a:ext>
                </a:extLst>
              </p:cNvPr>
              <p:cNvCxnSpPr/>
              <p:nvPr/>
            </p:nvCxnSpPr>
            <p:spPr>
              <a:xfrm>
                <a:off x="5943600" y="36576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F3035BE-B634-4A17-9F06-80F03CE522E7}"/>
                </a:ext>
              </a:extLst>
            </p:cNvPr>
            <p:cNvGrpSpPr/>
            <p:nvPr/>
          </p:nvGrpSpPr>
          <p:grpSpPr>
            <a:xfrm>
              <a:off x="1505452" y="760412"/>
              <a:ext cx="2667000" cy="1068388"/>
              <a:chOff x="4495800" y="1752600"/>
              <a:chExt cx="2667000" cy="1068388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0194E66-9167-4893-BFA8-219E72698731}"/>
                  </a:ext>
                </a:extLst>
              </p:cNvPr>
              <p:cNvCxnSpPr/>
              <p:nvPr/>
            </p:nvCxnSpPr>
            <p:spPr>
              <a:xfrm>
                <a:off x="5105400" y="17526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F0CC7D6-1F0B-4C8A-BA48-884A30F496A7}"/>
                  </a:ext>
                </a:extLst>
              </p:cNvPr>
              <p:cNvCxnSpPr/>
              <p:nvPr/>
            </p:nvCxnSpPr>
            <p:spPr>
              <a:xfrm rot="5400000">
                <a:off x="4267200" y="1981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402DF43-E9F6-4E09-8382-30F1D72E67EC}"/>
                  </a:ext>
                </a:extLst>
              </p:cNvPr>
              <p:cNvCxnSpPr/>
              <p:nvPr/>
            </p:nvCxnSpPr>
            <p:spPr>
              <a:xfrm rot="5400000">
                <a:off x="6324600" y="1981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FBA4B56-4C5A-4A78-9F4E-AA4F5D1C6B26}"/>
                  </a:ext>
                </a:extLst>
              </p:cNvPr>
              <p:cNvCxnSpPr/>
              <p:nvPr/>
            </p:nvCxnSpPr>
            <p:spPr>
              <a:xfrm>
                <a:off x="4495800" y="28194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657BB51-AA95-4BCF-9EC5-25CC46F334BB}"/>
                </a:ext>
              </a:extLst>
            </p:cNvPr>
            <p:cNvGrpSpPr/>
            <p:nvPr/>
          </p:nvGrpSpPr>
          <p:grpSpPr>
            <a:xfrm>
              <a:off x="2115052" y="760412"/>
              <a:ext cx="2058988" cy="2058988"/>
              <a:chOff x="6477000" y="1752600"/>
              <a:chExt cx="2058988" cy="2058988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53A1DEF-48AE-4278-91FC-7DF218B912CE}"/>
                  </a:ext>
                </a:extLst>
              </p:cNvPr>
              <p:cNvCxnSpPr/>
              <p:nvPr/>
            </p:nvCxnSpPr>
            <p:spPr>
              <a:xfrm>
                <a:off x="6477000" y="17526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A4A00CC-E4B8-412B-8030-862F55832302}"/>
                  </a:ext>
                </a:extLst>
              </p:cNvPr>
              <p:cNvCxnSpPr/>
              <p:nvPr/>
            </p:nvCxnSpPr>
            <p:spPr>
              <a:xfrm rot="5400000">
                <a:off x="7506494" y="2780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DC3423D-1B9A-4AF9-A7A1-6176B50D777B}"/>
                  </a:ext>
                </a:extLst>
              </p:cNvPr>
              <p:cNvCxnSpPr/>
              <p:nvPr/>
            </p:nvCxnSpPr>
            <p:spPr>
              <a:xfrm>
                <a:off x="6477000" y="38100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0E3A4ED-48C6-4A0F-A6B5-FCD57EA9926F}"/>
                  </a:ext>
                </a:extLst>
              </p:cNvPr>
              <p:cNvCxnSpPr/>
              <p:nvPr/>
            </p:nvCxnSpPr>
            <p:spPr>
              <a:xfrm rot="5400000">
                <a:off x="5449094" y="2780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0CC1388-ECB9-438F-AD49-7380110B8571}"/>
                </a:ext>
              </a:extLst>
            </p:cNvPr>
            <p:cNvGrpSpPr/>
            <p:nvPr/>
          </p:nvGrpSpPr>
          <p:grpSpPr>
            <a:xfrm>
              <a:off x="1115602" y="760412"/>
              <a:ext cx="1001038" cy="3124200"/>
              <a:chOff x="6010950" y="609600"/>
              <a:chExt cx="1001038" cy="312420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BA1BF9A-0ABE-47D9-8E00-1A11A7069F27}"/>
                  </a:ext>
                </a:extLst>
              </p:cNvPr>
              <p:cNvGrpSpPr/>
              <p:nvPr/>
            </p:nvGrpSpPr>
            <p:grpSpPr>
              <a:xfrm>
                <a:off x="6400800" y="609600"/>
                <a:ext cx="611188" cy="3124200"/>
                <a:chOff x="4953000" y="990600"/>
                <a:chExt cx="611188" cy="3124200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3DD01C86-4634-4D39-A6FA-C37003A87098}"/>
                    </a:ext>
                  </a:extLst>
                </p:cNvPr>
                <p:cNvCxnSpPr/>
                <p:nvPr/>
              </p:nvCxnSpPr>
              <p:spPr>
                <a:xfrm rot="5400000">
                  <a:off x="4534694" y="2018506"/>
                  <a:ext cx="2057400" cy="158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  <a:scene3d>
                  <a:camera prst="obliqueBottom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FC7C26A-C102-4DD9-819A-5BA9A2604677}"/>
                    </a:ext>
                  </a:extLst>
                </p:cNvPr>
                <p:cNvCxnSpPr/>
                <p:nvPr/>
              </p:nvCxnSpPr>
              <p:spPr>
                <a:xfrm rot="5400000">
                  <a:off x="4724400" y="1219200"/>
                  <a:ext cx="1066800" cy="60960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  <a:scene3d>
                  <a:camera prst="obliqueBottom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238BFD81-8A84-4234-99E9-9E3AD186FAAD}"/>
                    </a:ext>
                  </a:extLst>
                </p:cNvPr>
                <p:cNvCxnSpPr/>
                <p:nvPr/>
              </p:nvCxnSpPr>
              <p:spPr>
                <a:xfrm rot="5400000">
                  <a:off x="3925094" y="3085306"/>
                  <a:ext cx="2057400" cy="158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  <a:scene3d>
                  <a:camera prst="obliqueBottom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512DD937-6E87-4745-84F9-D68B457B10C2}"/>
                    </a:ext>
                  </a:extLst>
                </p:cNvPr>
                <p:cNvCxnSpPr/>
                <p:nvPr/>
              </p:nvCxnSpPr>
              <p:spPr>
                <a:xfrm rot="5400000">
                  <a:off x="4724400" y="3276600"/>
                  <a:ext cx="1066800" cy="60960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  <a:scene3d>
                  <a:camera prst="obliqueBottomRight"/>
                  <a:lightRig rig="threePt" dir="t"/>
                </a:scene3d>
                <a:sp3d>
                  <a:bevelB w="114300" prst="artDeco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306AECE-5A5C-4DE7-A74C-2DF56311B0F0}"/>
                  </a:ext>
                </a:extLst>
              </p:cNvPr>
              <p:cNvSpPr txBox="1"/>
              <p:nvPr/>
            </p:nvSpPr>
            <p:spPr>
              <a:xfrm>
                <a:off x="6010950" y="1696450"/>
                <a:ext cx="38985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03FB1A1-6300-45C5-9C3A-90EAF3CA9810}"/>
                </a:ext>
              </a:extLst>
            </p:cNvPr>
            <p:cNvGrpSpPr/>
            <p:nvPr/>
          </p:nvGrpSpPr>
          <p:grpSpPr>
            <a:xfrm>
              <a:off x="1505452" y="1827212"/>
              <a:ext cx="2058988" cy="2058988"/>
              <a:chOff x="6553200" y="4038600"/>
              <a:chExt cx="2058988" cy="2058988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EBE5510-DC3A-4A78-B198-A299751F6191}"/>
                  </a:ext>
                </a:extLst>
              </p:cNvPr>
              <p:cNvGrpSpPr/>
              <p:nvPr/>
            </p:nvGrpSpPr>
            <p:grpSpPr>
              <a:xfrm>
                <a:off x="6553200" y="4038600"/>
                <a:ext cx="2058988" cy="2058988"/>
                <a:chOff x="6477000" y="1752600"/>
                <a:chExt cx="2058988" cy="2058988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18880BD9-E916-4F70-AA6A-B4EE42336C5C}"/>
                    </a:ext>
                  </a:extLst>
                </p:cNvPr>
                <p:cNvCxnSpPr/>
                <p:nvPr/>
              </p:nvCxnSpPr>
              <p:spPr>
                <a:xfrm>
                  <a:off x="6477000" y="1752600"/>
                  <a:ext cx="2057400" cy="158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  <a:scene3d>
                  <a:camera prst="obliqueBottom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93B512F-35B3-4D60-98BF-6102BFE93994}"/>
                    </a:ext>
                  </a:extLst>
                </p:cNvPr>
                <p:cNvCxnSpPr/>
                <p:nvPr/>
              </p:nvCxnSpPr>
              <p:spPr>
                <a:xfrm rot="5400000">
                  <a:off x="7506494" y="2780506"/>
                  <a:ext cx="2057400" cy="158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  <a:scene3d>
                  <a:camera prst="obliqueBottom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BD871574-B4FA-4E82-8549-DE9866242E76}"/>
                    </a:ext>
                  </a:extLst>
                </p:cNvPr>
                <p:cNvCxnSpPr/>
                <p:nvPr/>
              </p:nvCxnSpPr>
              <p:spPr>
                <a:xfrm>
                  <a:off x="6477000" y="3810000"/>
                  <a:ext cx="2057400" cy="158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  <a:scene3d>
                  <a:camera prst="obliqueBottomRight"/>
                  <a:lightRig rig="threePt" dir="t"/>
                </a:scene3d>
                <a:sp3d>
                  <a:bevelB w="114300" prst="artDeco"/>
                </a:sp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7E5CBC72-42EC-49A5-9DDA-54DC441987D9}"/>
                    </a:ext>
                  </a:extLst>
                </p:cNvPr>
                <p:cNvCxnSpPr/>
                <p:nvPr/>
              </p:nvCxnSpPr>
              <p:spPr>
                <a:xfrm rot="5400000">
                  <a:off x="5449094" y="2780506"/>
                  <a:ext cx="2057400" cy="1588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  <a:scene3d>
                  <a:camera prst="obliqueBottomRight"/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FD3F071-C83D-49DD-93E3-43FEE628D064}"/>
                  </a:ext>
                </a:extLst>
              </p:cNvPr>
              <p:cNvSpPr txBox="1"/>
              <p:nvPr/>
            </p:nvSpPr>
            <p:spPr>
              <a:xfrm>
                <a:off x="6997484" y="5048029"/>
                <a:ext cx="38985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58BFD5F-ED91-48E4-8217-65C24155C0CB}"/>
                </a:ext>
              </a:extLst>
            </p:cNvPr>
            <p:cNvGrpSpPr/>
            <p:nvPr/>
          </p:nvGrpSpPr>
          <p:grpSpPr>
            <a:xfrm>
              <a:off x="3562852" y="760412"/>
              <a:ext cx="611188" cy="3124200"/>
              <a:chOff x="4953000" y="990600"/>
              <a:chExt cx="611188" cy="3124200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EB0185F-93AC-4BD6-9F7D-A276D5A0DE20}"/>
                  </a:ext>
                </a:extLst>
              </p:cNvPr>
              <p:cNvCxnSpPr/>
              <p:nvPr/>
            </p:nvCxnSpPr>
            <p:spPr>
              <a:xfrm rot="5400000">
                <a:off x="4534694" y="2018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DDDC73D-9FF2-42E4-8E59-4C8A14D696ED}"/>
                  </a:ext>
                </a:extLst>
              </p:cNvPr>
              <p:cNvCxnSpPr/>
              <p:nvPr/>
            </p:nvCxnSpPr>
            <p:spPr>
              <a:xfrm rot="5400000">
                <a:off x="4724400" y="1219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49AD750-BE90-4A60-A274-F57B3B6B1385}"/>
                  </a:ext>
                </a:extLst>
              </p:cNvPr>
              <p:cNvCxnSpPr/>
              <p:nvPr/>
            </p:nvCxnSpPr>
            <p:spPr>
              <a:xfrm rot="5400000">
                <a:off x="3925094" y="30853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C2509F04-5AB5-4539-8DBC-A2C1A9EE1879}"/>
                  </a:ext>
                </a:extLst>
              </p:cNvPr>
              <p:cNvCxnSpPr/>
              <p:nvPr/>
            </p:nvCxnSpPr>
            <p:spPr>
              <a:xfrm rot="5400000">
                <a:off x="4724400" y="32766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339003E-1C58-491D-B476-9DCC77AAD262}"/>
                </a:ext>
              </a:extLst>
            </p:cNvPr>
            <p:cNvSpPr txBox="1"/>
            <p:nvPr/>
          </p:nvSpPr>
          <p:spPr>
            <a:xfrm>
              <a:off x="1150007" y="3800992"/>
              <a:ext cx="3898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AE1F3FF-97A8-4781-8D5E-831EE737ADC6}"/>
                </a:ext>
              </a:extLst>
            </p:cNvPr>
            <p:cNvSpPr txBox="1"/>
            <p:nvPr/>
          </p:nvSpPr>
          <p:spPr>
            <a:xfrm>
              <a:off x="3467060" y="3879483"/>
              <a:ext cx="4074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13832BB-EB90-4363-B435-FA237266AD98}"/>
                </a:ext>
              </a:extLst>
            </p:cNvPr>
            <p:cNvSpPr txBox="1"/>
            <p:nvPr/>
          </p:nvSpPr>
          <p:spPr>
            <a:xfrm>
              <a:off x="4191074" y="2493593"/>
              <a:ext cx="4074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62FE91B-D25E-4D06-8A0A-C50993B7433A}"/>
                </a:ext>
              </a:extLst>
            </p:cNvPr>
            <p:cNvSpPr txBox="1"/>
            <p:nvPr/>
          </p:nvSpPr>
          <p:spPr>
            <a:xfrm>
              <a:off x="2076097" y="2313706"/>
              <a:ext cx="4852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E63ED0C-4058-4396-B285-D1CD50649945}"/>
                </a:ext>
              </a:extLst>
            </p:cNvPr>
            <p:cNvSpPr txBox="1"/>
            <p:nvPr/>
          </p:nvSpPr>
          <p:spPr>
            <a:xfrm>
              <a:off x="1833616" y="330530"/>
              <a:ext cx="35618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F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B7C02C5-6E60-4A3E-8C3C-D04B7A6D19AC}"/>
                </a:ext>
              </a:extLst>
            </p:cNvPr>
            <p:cNvSpPr txBox="1"/>
            <p:nvPr/>
          </p:nvSpPr>
          <p:spPr>
            <a:xfrm>
              <a:off x="3999646" y="314188"/>
              <a:ext cx="43805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FD6F7EF-DA53-4997-BE17-419479F80D92}"/>
                </a:ext>
              </a:extLst>
            </p:cNvPr>
            <p:cNvSpPr txBox="1"/>
            <p:nvPr/>
          </p:nvSpPr>
          <p:spPr>
            <a:xfrm>
              <a:off x="1102466" y="1478057"/>
              <a:ext cx="4074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G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A925AC1-A0E7-44DB-863A-B7E0CB7A0D03}"/>
                </a:ext>
              </a:extLst>
            </p:cNvPr>
            <p:cNvSpPr txBox="1"/>
            <p:nvPr/>
          </p:nvSpPr>
          <p:spPr>
            <a:xfrm>
              <a:off x="3627437" y="1558280"/>
              <a:ext cx="40748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H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1E224F8-0E09-408C-84B8-DA6ED08CEADE}"/>
                </a:ext>
              </a:extLst>
            </p:cNvPr>
            <p:cNvCxnSpPr>
              <a:cxnSpLocks/>
            </p:cNvCxnSpPr>
            <p:nvPr/>
          </p:nvCxnSpPr>
          <p:spPr>
            <a:xfrm>
              <a:off x="2098018" y="2800612"/>
              <a:ext cx="1464834" cy="106167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6521DACD-EF69-4522-83B2-4D9FE86E46B6}"/>
                </a:ext>
              </a:extLst>
            </p:cNvPr>
            <p:cNvCxnSpPr>
              <a:cxnSpLocks/>
            </p:cNvCxnSpPr>
            <p:nvPr/>
          </p:nvCxnSpPr>
          <p:spPr>
            <a:xfrm>
              <a:off x="2115052" y="792195"/>
              <a:ext cx="1447800" cy="30700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72CCB73-1E44-4F40-A7CA-19657292C4CB}"/>
              </a:ext>
            </a:extLst>
          </p:cNvPr>
          <p:cNvGrpSpPr/>
          <p:nvPr/>
        </p:nvGrpSpPr>
        <p:grpSpPr>
          <a:xfrm>
            <a:off x="2304420" y="3672714"/>
            <a:ext cx="2057400" cy="1085588"/>
            <a:chOff x="1507952" y="2803112"/>
            <a:chExt cx="2057400" cy="1085588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B602BE3E-8148-4C0C-A7A2-1D6630BB9622}"/>
                </a:ext>
              </a:extLst>
            </p:cNvPr>
            <p:cNvCxnSpPr/>
            <p:nvPr/>
          </p:nvCxnSpPr>
          <p:spPr>
            <a:xfrm rot="5400000">
              <a:off x="1279352" y="3048912"/>
              <a:ext cx="1066800" cy="609600"/>
            </a:xfrm>
            <a:prstGeom prst="line">
              <a:avLst/>
            </a:prstGeom>
            <a:ln w="76200">
              <a:solidFill>
                <a:srgbClr val="00B0F0"/>
              </a:solidFill>
            </a:ln>
            <a:scene3d>
              <a:camera prst="obliqueBottomRight"/>
              <a:lightRig rig="threePt" dir="t"/>
            </a:scene3d>
            <a:sp3d>
              <a:bevelB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ECD077F-97BD-4BB2-870A-67289D42FA4B}"/>
                </a:ext>
              </a:extLst>
            </p:cNvPr>
            <p:cNvCxnSpPr/>
            <p:nvPr/>
          </p:nvCxnSpPr>
          <p:spPr>
            <a:xfrm>
              <a:off x="1507952" y="3887112"/>
              <a:ext cx="2057400" cy="1588"/>
            </a:xfrm>
            <a:prstGeom prst="line">
              <a:avLst/>
            </a:prstGeom>
            <a:ln w="76200">
              <a:solidFill>
                <a:srgbClr val="00B0F0"/>
              </a:solidFill>
            </a:ln>
            <a:scene3d>
              <a:camera prst="obliqueBottomRight"/>
              <a:lightRig rig="threePt" dir="t"/>
            </a:scene3d>
            <a:sp3d>
              <a:bevelB w="114300" prst="artDeco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8952400-EBA5-4C66-826F-C1F2CEDAB143}"/>
                </a:ext>
              </a:extLst>
            </p:cNvPr>
            <p:cNvCxnSpPr>
              <a:cxnSpLocks/>
            </p:cNvCxnSpPr>
            <p:nvPr/>
          </p:nvCxnSpPr>
          <p:spPr>
            <a:xfrm>
              <a:off x="2100518" y="2803112"/>
              <a:ext cx="1464834" cy="106167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DEFD28D-F823-47CA-AA95-D4759EE097BD}"/>
              </a:ext>
            </a:extLst>
          </p:cNvPr>
          <p:cNvGrpSpPr/>
          <p:nvPr/>
        </p:nvGrpSpPr>
        <p:grpSpPr>
          <a:xfrm>
            <a:off x="2912724" y="1632195"/>
            <a:ext cx="1464834" cy="3101871"/>
            <a:chOff x="5788096" y="1152652"/>
            <a:chExt cx="1464834" cy="3101871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2CD5428-9C4C-4528-B155-9965BF564361}"/>
                </a:ext>
              </a:extLst>
            </p:cNvPr>
            <p:cNvCxnSpPr/>
            <p:nvPr/>
          </p:nvCxnSpPr>
          <p:spPr>
            <a:xfrm rot="5400000">
              <a:off x="4777224" y="2180558"/>
              <a:ext cx="2057400" cy="1588"/>
            </a:xfrm>
            <a:prstGeom prst="line">
              <a:avLst/>
            </a:prstGeom>
            <a:ln w="76200">
              <a:solidFill>
                <a:srgbClr val="00B0F0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D3C4B9D-47FD-480E-AE1B-5318AE5BFDC7}"/>
                </a:ext>
              </a:extLst>
            </p:cNvPr>
            <p:cNvCxnSpPr>
              <a:cxnSpLocks/>
            </p:cNvCxnSpPr>
            <p:nvPr/>
          </p:nvCxnSpPr>
          <p:spPr>
            <a:xfrm>
              <a:off x="5788096" y="3192852"/>
              <a:ext cx="1464834" cy="1061671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BD64639-3A84-4030-905B-0E635F7218B1}"/>
                </a:ext>
              </a:extLst>
            </p:cNvPr>
            <p:cNvCxnSpPr>
              <a:cxnSpLocks/>
            </p:cNvCxnSpPr>
            <p:nvPr/>
          </p:nvCxnSpPr>
          <p:spPr>
            <a:xfrm>
              <a:off x="5805130" y="1184435"/>
              <a:ext cx="1447800" cy="3070088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A40CF74C-5A35-4A06-9794-C2D35A008EAC}"/>
              </a:ext>
            </a:extLst>
          </p:cNvPr>
          <p:cNvSpPr txBox="1"/>
          <p:nvPr/>
        </p:nvSpPr>
        <p:spPr>
          <a:xfrm>
            <a:off x="6842872" y="523446"/>
            <a:ext cx="379369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SG" sz="3200" b="1" dirty="0"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∆ABC</a:t>
            </a:r>
            <a:r>
              <a:rPr lang="en-SG" sz="3200" b="1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-</a:t>
            </a:r>
            <a:r>
              <a:rPr lang="en-US" sz="3200" b="1" dirty="0"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এ</a:t>
            </a:r>
            <a:endParaRPr lang="en-SG" sz="3200" b="1" dirty="0"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3200" b="1" baseline="4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baseline="30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latin typeface="Times New Roman"/>
                <a:cs typeface="Times New Roman"/>
              </a:rPr>
              <a:t>= a</a:t>
            </a:r>
            <a:r>
              <a:rPr lang="en-US" sz="3200" b="1" baseline="30000" dirty="0">
                <a:latin typeface="Times New Roman"/>
                <a:cs typeface="Times New Roman"/>
              </a:rPr>
              <a:t>2</a:t>
            </a:r>
            <a:r>
              <a:rPr lang="en-US" sz="3200" b="1" dirty="0">
                <a:latin typeface="Times New Roman"/>
                <a:cs typeface="Times New Roman"/>
              </a:rPr>
              <a:t> + a</a:t>
            </a:r>
            <a:r>
              <a:rPr lang="en-US" sz="3200" b="1" baseline="30000" dirty="0">
                <a:latin typeface="Times New Roman"/>
                <a:cs typeface="Times New Roman"/>
              </a:rPr>
              <a:t>2</a:t>
            </a:r>
          </a:p>
          <a:p>
            <a:r>
              <a:rPr lang="en-US" sz="3200" b="1" dirty="0">
                <a:latin typeface="Times New Roman"/>
                <a:cs typeface="Times New Roman"/>
              </a:rPr>
              <a:t>        =2a</a:t>
            </a:r>
            <a:r>
              <a:rPr lang="en-US" sz="3200" b="1" baseline="30000" dirty="0">
                <a:latin typeface="Times New Roman"/>
                <a:cs typeface="Times New Roman"/>
              </a:rPr>
              <a:t>2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sz="3200" b="1" dirty="0">
                <a:latin typeface="Times New Roman"/>
                <a:cs typeface="Times New Roman"/>
              </a:rPr>
              <a:t>ACF-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</a:p>
          <a:p>
            <a:r>
              <a:rPr lang="en-US" sz="3200" b="1" dirty="0">
                <a:latin typeface="Times New Roman"/>
                <a:cs typeface="Times New Roman"/>
              </a:rPr>
              <a:t>CF</a:t>
            </a:r>
            <a:r>
              <a:rPr lang="en-US" sz="3200" b="1" baseline="40000" dirty="0">
                <a:latin typeface="Times New Roman"/>
                <a:cs typeface="Times New Roman"/>
              </a:rPr>
              <a:t>2</a:t>
            </a:r>
            <a:r>
              <a:rPr lang="en-US" sz="3200" b="1" dirty="0">
                <a:latin typeface="Times New Roman"/>
                <a:cs typeface="Times New Roman"/>
              </a:rPr>
              <a:t> =  a</a:t>
            </a:r>
            <a:r>
              <a:rPr lang="en-US" sz="3200" b="1" baseline="30000" dirty="0">
                <a:latin typeface="Times New Roman"/>
                <a:cs typeface="Times New Roman"/>
              </a:rPr>
              <a:t>2</a:t>
            </a:r>
            <a:r>
              <a:rPr lang="en-US" sz="3200" b="1" dirty="0">
                <a:latin typeface="Times New Roman"/>
                <a:cs typeface="Times New Roman"/>
              </a:rPr>
              <a:t> </a:t>
            </a:r>
          </a:p>
          <a:p>
            <a:r>
              <a:rPr lang="en-US" sz="3200" b="1" dirty="0">
                <a:latin typeface="Times New Roman"/>
                <a:cs typeface="Times New Roman"/>
              </a:rPr>
              <a:t>AF</a:t>
            </a:r>
            <a:r>
              <a:rPr lang="en-US" sz="3200" b="1" baseline="40000" dirty="0">
                <a:latin typeface="Times New Roman"/>
                <a:cs typeface="Times New Roman"/>
              </a:rPr>
              <a:t>2</a:t>
            </a:r>
            <a:r>
              <a:rPr lang="en-US" sz="3200" b="1" dirty="0">
                <a:latin typeface="Times New Roman"/>
                <a:cs typeface="Times New Roman"/>
              </a:rPr>
              <a:t> = AC</a:t>
            </a:r>
            <a:r>
              <a:rPr lang="en-US" sz="3200" b="1" baseline="40000" dirty="0">
                <a:latin typeface="Times New Roman"/>
                <a:cs typeface="Times New Roman"/>
              </a:rPr>
              <a:t>2</a:t>
            </a:r>
            <a:r>
              <a:rPr lang="en-US" sz="3200" b="1" dirty="0">
                <a:latin typeface="Times New Roman"/>
                <a:cs typeface="Times New Roman"/>
              </a:rPr>
              <a:t> + CF</a:t>
            </a:r>
            <a:r>
              <a:rPr lang="en-US" sz="3200" b="1" baseline="40000" dirty="0">
                <a:latin typeface="Times New Roman"/>
                <a:cs typeface="Times New Roman"/>
              </a:rPr>
              <a:t>2</a:t>
            </a:r>
          </a:p>
          <a:p>
            <a:r>
              <a:rPr lang="en-US" sz="3200" b="1" dirty="0">
                <a:latin typeface="Times New Roman"/>
                <a:cs typeface="Times New Roman"/>
              </a:rPr>
              <a:t>AF</a:t>
            </a:r>
            <a:r>
              <a:rPr lang="en-US" sz="3200" b="1" baseline="40000" dirty="0">
                <a:latin typeface="Times New Roman"/>
                <a:cs typeface="Times New Roman"/>
              </a:rPr>
              <a:t>2</a:t>
            </a:r>
            <a:r>
              <a:rPr lang="en-US" sz="3200" b="1" dirty="0">
                <a:latin typeface="Times New Roman"/>
                <a:cs typeface="Times New Roman"/>
              </a:rPr>
              <a:t> = 2a</a:t>
            </a:r>
            <a:r>
              <a:rPr lang="en-US" sz="3200" b="1" baseline="30000" dirty="0">
                <a:latin typeface="Times New Roman"/>
                <a:cs typeface="Times New Roman"/>
              </a:rPr>
              <a:t>2</a:t>
            </a:r>
            <a:r>
              <a:rPr lang="en-US" sz="3200" b="1" dirty="0">
                <a:latin typeface="Times New Roman"/>
                <a:cs typeface="Times New Roman"/>
              </a:rPr>
              <a:t> + a</a:t>
            </a:r>
            <a:r>
              <a:rPr lang="en-US" sz="3200" b="1" baseline="30000" dirty="0">
                <a:latin typeface="Times New Roman"/>
                <a:cs typeface="Times New Roman"/>
              </a:rPr>
              <a:t>2</a:t>
            </a:r>
          </a:p>
          <a:p>
            <a:r>
              <a:rPr lang="en-US" sz="3200" b="1" dirty="0">
                <a:latin typeface="Times New Roman"/>
                <a:cs typeface="Times New Roman"/>
              </a:rPr>
              <a:t>AF</a:t>
            </a:r>
            <a:r>
              <a:rPr lang="en-US" sz="3200" b="1" baseline="40000" dirty="0">
                <a:latin typeface="Times New Roman"/>
                <a:cs typeface="Times New Roman"/>
              </a:rPr>
              <a:t>2 </a:t>
            </a:r>
            <a:r>
              <a:rPr lang="en-US" sz="3200" b="1" dirty="0">
                <a:latin typeface="Times New Roman"/>
                <a:cs typeface="Times New Roman"/>
              </a:rPr>
              <a:t>= 3a</a:t>
            </a:r>
            <a:r>
              <a:rPr lang="en-US" sz="3200" b="1" baseline="30000" dirty="0">
                <a:latin typeface="Times New Roman"/>
                <a:cs typeface="Times New Roman"/>
              </a:rPr>
              <a:t>2</a:t>
            </a:r>
          </a:p>
          <a:p>
            <a:endParaRPr lang="en-US" sz="3200" b="1" baseline="30000" dirty="0">
              <a:latin typeface="Times New Roman"/>
              <a:cs typeface="Times New Roman"/>
            </a:endParaRPr>
          </a:p>
          <a:p>
            <a:endParaRPr lang="en-US" sz="3200" b="1" dirty="0">
              <a:latin typeface="Times New Roman"/>
              <a:cs typeface="Times New Roman"/>
            </a:endParaRPr>
          </a:p>
          <a:p>
            <a:r>
              <a:rPr lang="en-US" sz="3200" b="1" baseline="30000" dirty="0">
                <a:latin typeface="Times New Roman"/>
                <a:cs typeface="Times New Roman"/>
              </a:rPr>
              <a:t> </a:t>
            </a:r>
          </a:p>
          <a:p>
            <a:endParaRPr lang="en-US" sz="3200" baseline="30000" dirty="0">
              <a:latin typeface="Times New Roman"/>
              <a:cs typeface="Times New Roman"/>
            </a:endParaRPr>
          </a:p>
          <a:p>
            <a:r>
              <a:rPr lang="en-US" sz="3200" baseline="30000" dirty="0">
                <a:latin typeface="Times New Roman"/>
                <a:cs typeface="Times New Roman"/>
              </a:rPr>
              <a:t>                 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49A30D07-ABBC-4640-8F1A-998E5E193F9A}"/>
                  </a:ext>
                </a:extLst>
              </p:cNvPr>
              <p:cNvSpPr/>
              <p:nvPr/>
            </p:nvSpPr>
            <p:spPr>
              <a:xfrm>
                <a:off x="2721825" y="5673813"/>
                <a:ext cx="5909329" cy="9144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err="1">
                    <a:latin typeface="NikoshBAN" pitchFamily="2" charset="0"/>
                    <a:cs typeface="NikoshBAN" pitchFamily="2" charset="0"/>
                  </a:rPr>
                  <a:t>ঘনকের</a:t>
                </a:r>
                <a:r>
                  <a:rPr lang="en-US" sz="4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000" b="1" dirty="0">
                    <a:latin typeface="NikoshBAN" pitchFamily="2" charset="0"/>
                    <a:cs typeface="NikoshBAN" pitchFamily="2" charset="0"/>
                  </a:rPr>
                  <a:t>কর্ণের দৈর্ঘ্য </a:t>
                </a:r>
                <a:r>
                  <a:rPr lang="en-US" sz="4000" b="1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SG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000" b="1" dirty="0">
                    <a:latin typeface="NikoshBAN" pitchFamily="2" charset="0"/>
                    <a:cs typeface="NikoshBAN" pitchFamily="2" charset="0"/>
                  </a:rPr>
                  <a:t> একক </a:t>
                </a:r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49A30D07-ABBC-4640-8F1A-998E5E193F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825" y="5673813"/>
                <a:ext cx="5909329" cy="914400"/>
              </a:xfrm>
              <a:prstGeom prst="rect">
                <a:avLst/>
              </a:prstGeom>
              <a:blipFill>
                <a:blip r:embed="rId5"/>
                <a:stretch>
                  <a:fillRect l="-1537" r="-1537" b="-1910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1C9F8D6-7531-40BB-99E1-6C7619620BAD}"/>
                  </a:ext>
                </a:extLst>
              </p:cNvPr>
              <p:cNvSpPr txBox="1"/>
              <p:nvPr/>
            </p:nvSpPr>
            <p:spPr>
              <a:xfrm>
                <a:off x="6775555" y="4918576"/>
                <a:ext cx="2242588" cy="642868"/>
              </a:xfrm>
              <a:prstGeom prst="rect">
                <a:avLst/>
              </a:prstGeom>
              <a:blipFill>
                <a:blip r:embed="rId6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3200" b="0" i="1" smtClean="0">
                          <a:latin typeface="Cambria Math" panose="02040503050406030204" pitchFamily="18" charset="0"/>
                        </a:rPr>
                        <m:t>𝐴𝐹</m:t>
                      </m:r>
                      <m:r>
                        <a:rPr lang="en-SG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SG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SG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1C9F8D6-7531-40BB-99E1-6C7619620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555" y="4918576"/>
                <a:ext cx="2242588" cy="6428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>
            <a:extLst>
              <a:ext uri="{FF2B5EF4-FFF2-40B4-BE49-F238E27FC236}">
                <a16:creationId xmlns:a16="http://schemas.microsoft.com/office/drawing/2014/main" id="{AE0DD01A-BCC5-4A21-9117-E44403E6A706}"/>
              </a:ext>
            </a:extLst>
          </p:cNvPr>
          <p:cNvSpPr txBox="1"/>
          <p:nvPr/>
        </p:nvSpPr>
        <p:spPr>
          <a:xfrm>
            <a:off x="1491748" y="198850"/>
            <a:ext cx="852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ঘনকের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কর্ণের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endParaRPr lang="en-SG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3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29DF096-C09E-485F-8157-0D5BDAF26059}"/>
              </a:ext>
            </a:extLst>
          </p:cNvPr>
          <p:cNvSpPr/>
          <p:nvPr/>
        </p:nvSpPr>
        <p:spPr>
          <a:xfrm>
            <a:off x="1391648" y="187123"/>
            <a:ext cx="9144000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9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F47A8D-ECAC-46B2-8842-1C84C50B8BB0}"/>
              </a:ext>
            </a:extLst>
          </p:cNvPr>
          <p:cNvGrpSpPr/>
          <p:nvPr/>
        </p:nvGrpSpPr>
        <p:grpSpPr>
          <a:xfrm>
            <a:off x="1889418" y="1756783"/>
            <a:ext cx="2654447" cy="2381026"/>
            <a:chOff x="5334000" y="1447800"/>
            <a:chExt cx="3643312" cy="2514600"/>
          </a:xfrm>
        </p:grpSpPr>
        <p:pic>
          <p:nvPicPr>
            <p:cNvPr id="10" name="Picture 9" descr="rectangular-parallelepiped.jpg">
              <a:extLst>
                <a:ext uri="{FF2B5EF4-FFF2-40B4-BE49-F238E27FC236}">
                  <a16:creationId xmlns:a16="http://schemas.microsoft.com/office/drawing/2014/main" id="{E6839568-00A2-4096-A321-2C9913F73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0" y="1447800"/>
              <a:ext cx="3643312" cy="25146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4B9BB6B-287B-49E2-89D3-4BBD19DE9D1B}"/>
                </a:ext>
              </a:extLst>
            </p:cNvPr>
            <p:cNvCxnSpPr/>
            <p:nvPr/>
          </p:nvCxnSpPr>
          <p:spPr>
            <a:xfrm rot="16200000" flipH="1">
              <a:off x="5976296" y="1458281"/>
              <a:ext cx="2175128" cy="21541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4D6921-E135-414B-A7C3-2101CB351412}"/>
                </a:ext>
              </a:extLst>
            </p:cNvPr>
            <p:cNvSpPr txBox="1"/>
            <p:nvPr/>
          </p:nvSpPr>
          <p:spPr>
            <a:xfrm>
              <a:off x="5529833" y="2963798"/>
              <a:ext cx="391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F1DF3A-30F8-4CC9-AE85-020EA9A37182}"/>
                </a:ext>
              </a:extLst>
            </p:cNvPr>
            <p:cNvSpPr txBox="1"/>
            <p:nvPr/>
          </p:nvSpPr>
          <p:spPr>
            <a:xfrm>
              <a:off x="6033179" y="2106930"/>
              <a:ext cx="3916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6481618-0F3F-486C-B2B9-FD8EF29EE3F3}"/>
              </a:ext>
            </a:extLst>
          </p:cNvPr>
          <p:cNvSpPr txBox="1"/>
          <p:nvPr/>
        </p:nvSpPr>
        <p:spPr>
          <a:xfrm>
            <a:off x="764543" y="4245635"/>
            <a:ext cx="5711090" cy="107721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61963" indent="-461963">
              <a:buBlip>
                <a:blip r:embed="rId5"/>
              </a:buBlip>
            </a:pP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ঘন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কটির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ধার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5cm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কর্ণের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1756E47-7F54-4CE2-9112-A7324CC95A79}"/>
              </a:ext>
            </a:extLst>
          </p:cNvPr>
          <p:cNvSpPr/>
          <p:nvPr/>
        </p:nvSpPr>
        <p:spPr>
          <a:xfrm>
            <a:off x="7722876" y="6019253"/>
            <a:ext cx="3657600" cy="571235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2EF069-D119-4469-A6AD-6EA7908C8908}"/>
              </a:ext>
            </a:extLst>
          </p:cNvPr>
          <p:cNvGrpSpPr/>
          <p:nvPr/>
        </p:nvGrpSpPr>
        <p:grpSpPr>
          <a:xfrm>
            <a:off x="6796251" y="2834971"/>
            <a:ext cx="5281523" cy="2980324"/>
            <a:chOff x="6951832" y="3022662"/>
            <a:chExt cx="4590005" cy="298032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7F274CD-70A4-4BAD-A85F-54EB223763F7}"/>
                </a:ext>
              </a:extLst>
            </p:cNvPr>
            <p:cNvGrpSpPr/>
            <p:nvPr/>
          </p:nvGrpSpPr>
          <p:grpSpPr>
            <a:xfrm>
              <a:off x="6951832" y="3235432"/>
              <a:ext cx="4355520" cy="1708279"/>
              <a:chOff x="6666576" y="2959594"/>
              <a:chExt cx="4355520" cy="17082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8A9CECCC-2DB0-47DE-AF46-A63BB72EA5C7}"/>
                      </a:ext>
                    </a:extLst>
                  </p:cNvPr>
                  <p:cNvSpPr txBox="1"/>
                  <p:nvPr/>
                </p:nvSpPr>
                <p:spPr>
                  <a:xfrm>
                    <a:off x="6666576" y="2959594"/>
                    <a:ext cx="4355520" cy="5850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285750" indent="-285750">
                      <a:buFont typeface="Wingdings" panose="05000000000000000000" pitchFamily="2" charset="2"/>
                      <a:buChar char="§"/>
                    </a:pPr>
                    <a:r>
                      <a:rPr lang="en-US" sz="32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 </a:t>
                    </a:r>
                    <a:r>
                      <a:rPr lang="as-IN" sz="32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ক</a:t>
                    </a:r>
                    <a:r>
                      <a:rPr lang="en-US" sz="3200" b="1" dirty="0" err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র্ণের</a:t>
                    </a:r>
                    <a:r>
                      <a:rPr lang="en-US" sz="32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200" b="1" dirty="0" err="1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দৈর্ঘ্য</a:t>
                    </a:r>
                    <a:r>
                      <a:rPr lang="en-US" sz="32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 </a:t>
                    </a:r>
                    <a:r>
                      <a:rPr lang="en-US" sz="28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=</a:t>
                    </a:r>
                    <a14:m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bn-IN" sz="2800" b="1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oMath>
                    </a14:m>
                    <a:r>
                      <a:rPr lang="en-US" sz="28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a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8A9CECCC-2DB0-47DE-AF46-A63BB72EA5C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66576" y="2959594"/>
                    <a:ext cx="4355520" cy="58509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041" t="-14583" b="-39583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FF7EF4AA-8C32-42E0-8520-59F6C16E6E69}"/>
                      </a:ext>
                    </a:extLst>
                  </p:cNvPr>
                  <p:cNvSpPr txBox="1"/>
                  <p:nvPr/>
                </p:nvSpPr>
                <p:spPr>
                  <a:xfrm>
                    <a:off x="8175899" y="3631098"/>
                    <a:ext cx="2088931" cy="48160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2800" b="1" i="1" smtClean="0">
                                  <a:ln w="0"/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rad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oMath>
                      </m:oMathPara>
                    </a14:m>
                    <a:endParaRPr lang="en-US" sz="28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FF7EF4AA-8C32-42E0-8520-59F6C16E6E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75899" y="3631098"/>
                    <a:ext cx="2088931" cy="48160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A06D7E25-BC90-4AA9-980B-D66493B9771E}"/>
                      </a:ext>
                    </a:extLst>
                  </p:cNvPr>
                  <p:cNvSpPr txBox="1"/>
                  <p:nvPr/>
                </p:nvSpPr>
                <p:spPr>
                  <a:xfrm>
                    <a:off x="8603500" y="4236986"/>
                    <a:ext cx="1111469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𝟔𝟔</m:t>
                          </m:r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𝒄𝒎</m:t>
                          </m:r>
                          <m:r>
                            <a:rPr lang="en-US" sz="2800" b="1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A06D7E25-BC90-4AA9-980B-D66493B9771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03500" y="4236986"/>
                    <a:ext cx="1111469" cy="43088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40952"/>
                    </a:stretch>
                  </a:blipFill>
                </p:spPr>
                <p:txBody>
                  <a:bodyPr/>
                  <a:lstStyle/>
                  <a:p>
                    <a:r>
                      <a:rPr lang="en-SG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8847151-DB25-4CED-BF7A-7F122786B428}"/>
                </a:ext>
              </a:extLst>
            </p:cNvPr>
            <p:cNvSpPr/>
            <p:nvPr/>
          </p:nvSpPr>
          <p:spPr>
            <a:xfrm>
              <a:off x="6952593" y="3022662"/>
              <a:ext cx="4589244" cy="298032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3DFF9AB-6F16-4125-ABE9-48FE1A4122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062" y="381352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2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FA09BAA-0405-4C8A-B269-A7A9B9177813}"/>
              </a:ext>
            </a:extLst>
          </p:cNvPr>
          <p:cNvGrpSpPr/>
          <p:nvPr/>
        </p:nvGrpSpPr>
        <p:grpSpPr>
          <a:xfrm>
            <a:off x="0" y="-2623"/>
            <a:ext cx="12192000" cy="6917572"/>
            <a:chOff x="0" y="-2623"/>
            <a:chExt cx="12192000" cy="691757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EE886CD-D70A-43B8-9E6A-EDCF9B330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987" y="183924"/>
              <a:ext cx="954885" cy="94918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6F8800-EBF4-4D23-A03F-5C5FE0EAD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1845" y="-2623"/>
              <a:ext cx="1370280" cy="136209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5D9C47-178C-4804-A794-BDE10F529274}"/>
                </a:ext>
              </a:extLst>
            </p:cNvPr>
            <p:cNvSpPr txBox="1"/>
            <p:nvPr/>
          </p:nvSpPr>
          <p:spPr>
            <a:xfrm>
              <a:off x="0" y="6607172"/>
              <a:ext cx="1219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Mohammad Mohidul Islam , Senior Teacher(Mathematics),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Jaforgonj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High School, </a:t>
              </a:r>
              <a:r>
                <a:rPr lang="en-SG" sz="1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Shibaloy,Manikgonj</a:t>
              </a:r>
              <a:r>
                <a:rPr lang="en-SG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Cell : 01711-936093 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EE0940F-91A7-4052-989B-B1B8EE9B34F9}"/>
              </a:ext>
            </a:extLst>
          </p:cNvPr>
          <p:cNvGrpSpPr/>
          <p:nvPr/>
        </p:nvGrpSpPr>
        <p:grpSpPr>
          <a:xfrm>
            <a:off x="1505452" y="3381692"/>
            <a:ext cx="2667000" cy="1068388"/>
            <a:chOff x="5943600" y="2590800"/>
            <a:chExt cx="2667000" cy="106838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3A9F14-9F3F-49FD-A18C-6DDEDF4B96C5}"/>
                </a:ext>
              </a:extLst>
            </p:cNvPr>
            <p:cNvSpPr txBox="1"/>
            <p:nvPr/>
          </p:nvSpPr>
          <p:spPr>
            <a:xfrm>
              <a:off x="7239000" y="2744788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3679DEA-951D-46C5-AC29-ED9316F66E5A}"/>
                </a:ext>
              </a:extLst>
            </p:cNvPr>
            <p:cNvCxnSpPr/>
            <p:nvPr/>
          </p:nvCxnSpPr>
          <p:spPr>
            <a:xfrm>
              <a:off x="6553200" y="2590800"/>
              <a:ext cx="2057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994B00F-0CC9-4414-B52A-C6C269262DDD}"/>
                </a:ext>
              </a:extLst>
            </p:cNvPr>
            <p:cNvCxnSpPr/>
            <p:nvPr/>
          </p:nvCxnSpPr>
          <p:spPr>
            <a:xfrm rot="5400000">
              <a:off x="5715000" y="2819400"/>
              <a:ext cx="1066800" cy="609600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F84B1C0-17E2-4F72-9121-DBD3EA99A9E2}"/>
                </a:ext>
              </a:extLst>
            </p:cNvPr>
            <p:cNvCxnSpPr/>
            <p:nvPr/>
          </p:nvCxnSpPr>
          <p:spPr>
            <a:xfrm rot="5400000">
              <a:off x="7772400" y="2819400"/>
              <a:ext cx="1066800" cy="609600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465522A-9FBC-4C2C-8DC3-E7EF2EC75831}"/>
                </a:ext>
              </a:extLst>
            </p:cNvPr>
            <p:cNvCxnSpPr/>
            <p:nvPr/>
          </p:nvCxnSpPr>
          <p:spPr>
            <a:xfrm>
              <a:off x="5943600" y="3657600"/>
              <a:ext cx="205740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  <a:scene3d>
              <a:camera prst="obliqueBottomRight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7FD7AB-6E40-46B7-97DE-C4C990696FF0}"/>
              </a:ext>
            </a:extLst>
          </p:cNvPr>
          <p:cNvGrpSpPr/>
          <p:nvPr/>
        </p:nvGrpSpPr>
        <p:grpSpPr>
          <a:xfrm>
            <a:off x="1505452" y="1324292"/>
            <a:ext cx="2667000" cy="1068388"/>
            <a:chOff x="5715000" y="1371600"/>
            <a:chExt cx="2667000" cy="106838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F7A2509-595B-446B-9224-32ABC562FA15}"/>
                </a:ext>
              </a:extLst>
            </p:cNvPr>
            <p:cNvGrpSpPr/>
            <p:nvPr/>
          </p:nvGrpSpPr>
          <p:grpSpPr>
            <a:xfrm>
              <a:off x="5715000" y="1371600"/>
              <a:ext cx="2667000" cy="1068388"/>
              <a:chOff x="4495800" y="1752600"/>
              <a:chExt cx="2667000" cy="1068388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A1EB484-1468-4990-8031-F3CC9862BAE0}"/>
                  </a:ext>
                </a:extLst>
              </p:cNvPr>
              <p:cNvCxnSpPr/>
              <p:nvPr/>
            </p:nvCxnSpPr>
            <p:spPr>
              <a:xfrm>
                <a:off x="5105400" y="17526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BD7F9DD-4CB0-4A24-B949-B9E7F4A3917C}"/>
                  </a:ext>
                </a:extLst>
              </p:cNvPr>
              <p:cNvCxnSpPr/>
              <p:nvPr/>
            </p:nvCxnSpPr>
            <p:spPr>
              <a:xfrm rot="5400000">
                <a:off x="4267200" y="1981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AB3B4D0-201D-4973-8171-F26065465EA9}"/>
                  </a:ext>
                </a:extLst>
              </p:cNvPr>
              <p:cNvCxnSpPr/>
              <p:nvPr/>
            </p:nvCxnSpPr>
            <p:spPr>
              <a:xfrm rot="5400000">
                <a:off x="6324600" y="1981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6B4F458-E8E2-4DDF-80A6-C32B2D9361DC}"/>
                  </a:ext>
                </a:extLst>
              </p:cNvPr>
              <p:cNvCxnSpPr/>
              <p:nvPr/>
            </p:nvCxnSpPr>
            <p:spPr>
              <a:xfrm>
                <a:off x="4495800" y="28194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0A90B5A-A740-43A6-9B96-B15407768C24}"/>
                </a:ext>
              </a:extLst>
            </p:cNvPr>
            <p:cNvSpPr txBox="1"/>
            <p:nvPr/>
          </p:nvSpPr>
          <p:spPr>
            <a:xfrm>
              <a:off x="6858000" y="1524000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1AA2ACB-A328-4237-83ED-03A38DEE59CB}"/>
              </a:ext>
            </a:extLst>
          </p:cNvPr>
          <p:cNvGrpSpPr/>
          <p:nvPr/>
        </p:nvGrpSpPr>
        <p:grpSpPr>
          <a:xfrm>
            <a:off x="2115052" y="1324292"/>
            <a:ext cx="2058988" cy="2058988"/>
            <a:chOff x="5715000" y="1524000"/>
            <a:chExt cx="2058988" cy="20589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E467A36-5AAF-4CF6-A1F0-571047B1970A}"/>
                </a:ext>
              </a:extLst>
            </p:cNvPr>
            <p:cNvGrpSpPr/>
            <p:nvPr/>
          </p:nvGrpSpPr>
          <p:grpSpPr>
            <a:xfrm>
              <a:off x="5715000" y="1524000"/>
              <a:ext cx="2058988" cy="2058988"/>
              <a:chOff x="6477000" y="1752600"/>
              <a:chExt cx="2058988" cy="2058988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4799014-C823-4907-9ED6-822384719CDF}"/>
                  </a:ext>
                </a:extLst>
              </p:cNvPr>
              <p:cNvCxnSpPr/>
              <p:nvPr/>
            </p:nvCxnSpPr>
            <p:spPr>
              <a:xfrm>
                <a:off x="6477000" y="17526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FC3AC42-9BEE-4C27-B66C-FD7A7FB3E077}"/>
                  </a:ext>
                </a:extLst>
              </p:cNvPr>
              <p:cNvCxnSpPr/>
              <p:nvPr/>
            </p:nvCxnSpPr>
            <p:spPr>
              <a:xfrm rot="5400000">
                <a:off x="7506494" y="2780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241C590E-1389-4F1F-ACEB-7B57FC4915AE}"/>
                  </a:ext>
                </a:extLst>
              </p:cNvPr>
              <p:cNvCxnSpPr/>
              <p:nvPr/>
            </p:nvCxnSpPr>
            <p:spPr>
              <a:xfrm>
                <a:off x="6477000" y="38100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4473425-180D-4424-9AC7-05FFE97A8703}"/>
                  </a:ext>
                </a:extLst>
              </p:cNvPr>
              <p:cNvCxnSpPr/>
              <p:nvPr/>
            </p:nvCxnSpPr>
            <p:spPr>
              <a:xfrm rot="5400000">
                <a:off x="5449094" y="2780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5C934C-EEDA-4B0D-AE09-EC3D9B0B9614}"/>
                </a:ext>
              </a:extLst>
            </p:cNvPr>
            <p:cNvSpPr txBox="1"/>
            <p:nvPr/>
          </p:nvSpPr>
          <p:spPr>
            <a:xfrm>
              <a:off x="6934200" y="1752600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208C2D-4277-4904-B6B0-EF1174339A44}"/>
              </a:ext>
            </a:extLst>
          </p:cNvPr>
          <p:cNvGrpSpPr/>
          <p:nvPr/>
        </p:nvGrpSpPr>
        <p:grpSpPr>
          <a:xfrm>
            <a:off x="1505452" y="1324292"/>
            <a:ext cx="619939" cy="3124200"/>
            <a:chOff x="6400800" y="609600"/>
            <a:chExt cx="619939" cy="312420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FDBB3D3-832A-48AD-9811-3A057EB7650F}"/>
                </a:ext>
              </a:extLst>
            </p:cNvPr>
            <p:cNvGrpSpPr/>
            <p:nvPr/>
          </p:nvGrpSpPr>
          <p:grpSpPr>
            <a:xfrm>
              <a:off x="6400800" y="609600"/>
              <a:ext cx="611188" cy="3124200"/>
              <a:chOff x="4953000" y="990600"/>
              <a:chExt cx="611188" cy="312420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3F6C822-1A77-4F6E-9EED-964A554D763F}"/>
                  </a:ext>
                </a:extLst>
              </p:cNvPr>
              <p:cNvCxnSpPr/>
              <p:nvPr/>
            </p:nvCxnSpPr>
            <p:spPr>
              <a:xfrm rot="5400000">
                <a:off x="4534694" y="2018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40B655E-9B10-465A-8968-F7C224D291E1}"/>
                  </a:ext>
                </a:extLst>
              </p:cNvPr>
              <p:cNvCxnSpPr/>
              <p:nvPr/>
            </p:nvCxnSpPr>
            <p:spPr>
              <a:xfrm rot="5400000">
                <a:off x="4724400" y="1219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053D392-D252-4652-8787-3E37ACD77D91}"/>
                  </a:ext>
                </a:extLst>
              </p:cNvPr>
              <p:cNvCxnSpPr/>
              <p:nvPr/>
            </p:nvCxnSpPr>
            <p:spPr>
              <a:xfrm rot="5400000">
                <a:off x="3925094" y="30853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095AB62-3D58-4317-965B-F89D2D1B5690}"/>
                  </a:ext>
                </a:extLst>
              </p:cNvPr>
              <p:cNvCxnSpPr/>
              <p:nvPr/>
            </p:nvCxnSpPr>
            <p:spPr>
              <a:xfrm rot="5400000">
                <a:off x="4724400" y="32766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556C279-A149-4CFA-B6BE-3AE81668A663}"/>
                </a:ext>
              </a:extLst>
            </p:cNvPr>
            <p:cNvSpPr txBox="1"/>
            <p:nvPr/>
          </p:nvSpPr>
          <p:spPr>
            <a:xfrm>
              <a:off x="6477000" y="1828800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22ECE9B-7750-459F-B7E2-EBC8382B24E5}"/>
              </a:ext>
            </a:extLst>
          </p:cNvPr>
          <p:cNvGrpSpPr/>
          <p:nvPr/>
        </p:nvGrpSpPr>
        <p:grpSpPr>
          <a:xfrm>
            <a:off x="1505452" y="2391092"/>
            <a:ext cx="2058988" cy="2058988"/>
            <a:chOff x="6553200" y="4038600"/>
            <a:chExt cx="2058988" cy="205898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8A0CCA8-3810-4E0A-A172-549B35C42652}"/>
                </a:ext>
              </a:extLst>
            </p:cNvPr>
            <p:cNvGrpSpPr/>
            <p:nvPr/>
          </p:nvGrpSpPr>
          <p:grpSpPr>
            <a:xfrm>
              <a:off x="6553200" y="4038600"/>
              <a:ext cx="2058988" cy="2058988"/>
              <a:chOff x="6477000" y="1752600"/>
              <a:chExt cx="2058988" cy="2058988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63BE9B2-7245-4F99-9DE0-3BD4BC24D384}"/>
                  </a:ext>
                </a:extLst>
              </p:cNvPr>
              <p:cNvCxnSpPr/>
              <p:nvPr/>
            </p:nvCxnSpPr>
            <p:spPr>
              <a:xfrm>
                <a:off x="6477000" y="17526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AE53044-598A-4703-83BF-D8C151D71E28}"/>
                  </a:ext>
                </a:extLst>
              </p:cNvPr>
              <p:cNvCxnSpPr/>
              <p:nvPr/>
            </p:nvCxnSpPr>
            <p:spPr>
              <a:xfrm rot="5400000">
                <a:off x="7506494" y="2780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9B65C055-6FFC-4F13-A883-F639393BC39D}"/>
                  </a:ext>
                </a:extLst>
              </p:cNvPr>
              <p:cNvCxnSpPr/>
              <p:nvPr/>
            </p:nvCxnSpPr>
            <p:spPr>
              <a:xfrm>
                <a:off x="6477000" y="3810000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A68632B-749F-48FD-BA09-598508A24CD6}"/>
                  </a:ext>
                </a:extLst>
              </p:cNvPr>
              <p:cNvCxnSpPr/>
              <p:nvPr/>
            </p:nvCxnSpPr>
            <p:spPr>
              <a:xfrm rot="5400000">
                <a:off x="5449094" y="2780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90EA31-A1DA-4936-9C92-538093E33F38}"/>
                </a:ext>
              </a:extLst>
            </p:cNvPr>
            <p:cNvSpPr txBox="1"/>
            <p:nvPr/>
          </p:nvSpPr>
          <p:spPr>
            <a:xfrm>
              <a:off x="7162800" y="5183188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639A366-810C-45F7-94EB-F129DD202BC9}"/>
              </a:ext>
            </a:extLst>
          </p:cNvPr>
          <p:cNvGrpSpPr/>
          <p:nvPr/>
        </p:nvGrpSpPr>
        <p:grpSpPr>
          <a:xfrm>
            <a:off x="3562852" y="1324292"/>
            <a:ext cx="619939" cy="3124200"/>
            <a:chOff x="4495800" y="457200"/>
            <a:chExt cx="619939" cy="31242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CCCEBF3-8915-4D6F-B2D4-2EAAD9132615}"/>
                </a:ext>
              </a:extLst>
            </p:cNvPr>
            <p:cNvGrpSpPr/>
            <p:nvPr/>
          </p:nvGrpSpPr>
          <p:grpSpPr>
            <a:xfrm>
              <a:off x="4495800" y="457200"/>
              <a:ext cx="611188" cy="3124200"/>
              <a:chOff x="4953000" y="990600"/>
              <a:chExt cx="611188" cy="3124200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420BA4F-F79E-4480-A90E-3CE6FD902C04}"/>
                  </a:ext>
                </a:extLst>
              </p:cNvPr>
              <p:cNvCxnSpPr/>
              <p:nvPr/>
            </p:nvCxnSpPr>
            <p:spPr>
              <a:xfrm rot="5400000">
                <a:off x="4534694" y="20185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168EFF7-A397-420F-BE58-440195A0EC3E}"/>
                  </a:ext>
                </a:extLst>
              </p:cNvPr>
              <p:cNvCxnSpPr/>
              <p:nvPr/>
            </p:nvCxnSpPr>
            <p:spPr>
              <a:xfrm rot="5400000">
                <a:off x="4724400" y="12192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0CC4377-7996-40CF-B537-7DC7B91C0817}"/>
                  </a:ext>
                </a:extLst>
              </p:cNvPr>
              <p:cNvCxnSpPr/>
              <p:nvPr/>
            </p:nvCxnSpPr>
            <p:spPr>
              <a:xfrm rot="5400000">
                <a:off x="3925094" y="3085306"/>
                <a:ext cx="20574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DD9D61C-760E-4976-960A-5221DF4168B5}"/>
                  </a:ext>
                </a:extLst>
              </p:cNvPr>
              <p:cNvCxnSpPr/>
              <p:nvPr/>
            </p:nvCxnSpPr>
            <p:spPr>
              <a:xfrm rot="5400000">
                <a:off x="4724400" y="3276600"/>
                <a:ext cx="1066800" cy="6096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  <a:scene3d>
                <a:camera prst="obliqueBottomRight"/>
                <a:lightRig rig="threePt" dir="t"/>
              </a:scene3d>
              <a:sp3d>
                <a:bevelB w="1143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93B1DFA-A470-43B4-84E9-ED3081AAB49B}"/>
                </a:ext>
              </a:extLst>
            </p:cNvPr>
            <p:cNvSpPr txBox="1"/>
            <p:nvPr/>
          </p:nvSpPr>
          <p:spPr>
            <a:xfrm>
              <a:off x="4572000" y="1752600"/>
              <a:ext cx="54373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600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F3AB5E89-D24A-4BF1-992B-5979CDBE9AED}"/>
              </a:ext>
            </a:extLst>
          </p:cNvPr>
          <p:cNvSpPr/>
          <p:nvPr/>
        </p:nvSpPr>
        <p:spPr>
          <a:xfrm>
            <a:off x="2508739" y="5745480"/>
            <a:ext cx="7848600" cy="914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Times New Roman" pitchFamily="18" charset="0"/>
                <a:cs typeface="NikoshBAN" pitchFamily="2" charset="0"/>
              </a:rPr>
              <a:t>ঘনকের </a:t>
            </a:r>
            <a:r>
              <a:rPr lang="bn-BD" sz="4000" b="1" dirty="0">
                <a:latin typeface="Times New Roman" pitchFamily="18" charset="0"/>
                <a:cs typeface="NikoshBAN" pitchFamily="2" charset="0"/>
              </a:rPr>
              <a:t>সমগ্র তলের  ক্ষেত্রফল </a:t>
            </a:r>
            <a:r>
              <a:rPr lang="en-US" sz="4000" b="1" dirty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= 6a</a:t>
            </a:r>
            <a:r>
              <a:rPr lang="en-US" sz="40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IN" sz="4000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বর্গএকক</a:t>
            </a:r>
            <a:r>
              <a:rPr lang="bn-IN" sz="4000" b="1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CD9CDCF-E264-4438-9E34-8168266E9757}"/>
              </a:ext>
            </a:extLst>
          </p:cNvPr>
          <p:cNvSpPr/>
          <p:nvPr/>
        </p:nvSpPr>
        <p:spPr>
          <a:xfrm>
            <a:off x="2295379" y="182880"/>
            <a:ext cx="7848600" cy="914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ঘনকের </a:t>
            </a:r>
            <a:r>
              <a:rPr lang="bn-BD" sz="5400" b="1" dirty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সমগ্র তলের  ক্ষেত্রফল </a:t>
            </a:r>
            <a:r>
              <a:rPr lang="bn-IN" sz="5400" b="1" dirty="0">
                <a:solidFill>
                  <a:srgbClr val="002060"/>
                </a:solidFill>
                <a:latin typeface="Times New Roman" pitchFamily="18" charset="0"/>
                <a:cs typeface="NikoshBAN" pitchFamily="2" charset="0"/>
              </a:rPr>
              <a:t>নির্ণয়</a:t>
            </a:r>
            <a:r>
              <a:rPr lang="bn-IN" sz="5400" b="1" baseline="30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5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412 L 0.60859 -0.0173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56" y="-157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3.33333E-6 L 0.51849 -0.0173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20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30417 -0.0275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-138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25 L 0.35677 0.158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6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969</Words>
  <Application>Microsoft Office PowerPoint</Application>
  <PresentationFormat>Widescreen</PresentationFormat>
  <Paragraphs>134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Mohidul Islam</dc:creator>
  <cp:lastModifiedBy>Mohammad Mohidul Islam</cp:lastModifiedBy>
  <cp:revision>12</cp:revision>
  <dcterms:created xsi:type="dcterms:W3CDTF">2020-09-25T14:46:36Z</dcterms:created>
  <dcterms:modified xsi:type="dcterms:W3CDTF">2021-01-02T16:33:59Z</dcterms:modified>
</cp:coreProperties>
</file>