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2" r:id="rId4"/>
    <p:sldId id="265" r:id="rId5"/>
    <p:sldId id="266" r:id="rId6"/>
    <p:sldId id="257" r:id="rId7"/>
    <p:sldId id="256" r:id="rId8"/>
    <p:sldId id="261" r:id="rId9"/>
    <p:sldId id="267" r:id="rId10"/>
    <p:sldId id="268" r:id="rId11"/>
    <p:sldId id="260" r:id="rId12"/>
    <p:sldId id="259" r:id="rId13"/>
    <p:sldId id="25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80FE8-2790-4DE7-93D9-1213BFCAE0EE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CE54F-19E4-485B-BFE5-8475E1CB4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69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80FE8-2790-4DE7-93D9-1213BFCAE0EE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CE54F-19E4-485B-BFE5-8475E1CB4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56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80FE8-2790-4DE7-93D9-1213BFCAE0EE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CE54F-19E4-485B-BFE5-8475E1CB4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32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80FE8-2790-4DE7-93D9-1213BFCAE0EE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CE54F-19E4-485B-BFE5-8475E1CB4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425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80FE8-2790-4DE7-93D9-1213BFCAE0EE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CE54F-19E4-485B-BFE5-8475E1CB4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517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80FE8-2790-4DE7-93D9-1213BFCAE0EE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CE54F-19E4-485B-BFE5-8475E1CB4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188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80FE8-2790-4DE7-93D9-1213BFCAE0EE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CE54F-19E4-485B-BFE5-8475E1CB4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045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80FE8-2790-4DE7-93D9-1213BFCAE0EE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CE54F-19E4-485B-BFE5-8475E1CB4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818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80FE8-2790-4DE7-93D9-1213BFCAE0EE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CE54F-19E4-485B-BFE5-8475E1CB4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90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80FE8-2790-4DE7-93D9-1213BFCAE0EE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CE54F-19E4-485B-BFE5-8475E1CB4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968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80FE8-2790-4DE7-93D9-1213BFCAE0EE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CE54F-19E4-485B-BFE5-8475E1CB4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314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80FE8-2790-4DE7-93D9-1213BFCAE0EE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CE54F-19E4-485B-BFE5-8475E1CB4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997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1680" y="762000"/>
            <a:ext cx="684276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err="1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115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MY" sz="115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626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6040" y="41148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MY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31821200"/>
                  </p:ext>
                </p:extLst>
              </p:nvPr>
            </p:nvGraphicFramePr>
            <p:xfrm>
              <a:off x="487680" y="1280160"/>
              <a:ext cx="11384280" cy="4541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692140">
                      <a:extLst>
                        <a:ext uri="{9D8B030D-6E8A-4147-A177-3AD203B41FA5}">
                          <a16:colId xmlns:a16="http://schemas.microsoft.com/office/drawing/2014/main" val="1009876573"/>
                        </a:ext>
                      </a:extLst>
                    </a:gridCol>
                    <a:gridCol w="5692140">
                      <a:extLst>
                        <a:ext uri="{9D8B030D-6E8A-4147-A177-3AD203B41FA5}">
                          <a16:colId xmlns:a16="http://schemas.microsoft.com/office/drawing/2014/main" val="182405320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পাতন</a:t>
                          </a:r>
                          <a:endParaRPr lang="en-MY" sz="2800" dirty="0">
                            <a:solidFill>
                              <a:schemeClr val="tx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আংশিক</a:t>
                          </a:r>
                          <a:r>
                            <a:rPr lang="bn-BD" sz="28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পাতন </a:t>
                          </a:r>
                          <a:endParaRPr lang="en-MY" sz="2800" dirty="0">
                            <a:solidFill>
                              <a:schemeClr val="tx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027321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কোনো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তরল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পদার্থকে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তাপ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প্রয়োগ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করে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বা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বাহ্যিক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চাপ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কমিয়ে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বা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একই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সাথে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উভয়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পদ্ধতি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প্রয়োগ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করে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তরল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অবস্থা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হতে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বাস্পীয়ভূত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করার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পর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পুনরায়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সেই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বাস্পকে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শিতল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করে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তরলে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পরিনত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করার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প্রনালিকে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পাতন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বলে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। </a:t>
                          </a:r>
                        </a:p>
                        <a:p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অর্থা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ৎ (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বাস্পীভবন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+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ঘনীভবন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) =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পাতন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।     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দুই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বা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ততোধিক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তরল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পদার্থের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মিশ্রণ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হতে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তার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উপাদান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সমূহকে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তাদের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স্ফুটনাংকের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মান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অনুযায়ী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বিশেষ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প্রক্রিয়ায়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পাতিত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করে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অংশ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অংশ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করে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পৃথক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করার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প্রক্রিয়াকে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আংশিক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পাতন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বলে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। </a:t>
                          </a:r>
                          <a:endParaRPr lang="en-MY" sz="28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5712231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bn-BD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তরল</a:t>
                          </a:r>
                          <a:r>
                            <a:rPr lang="bn-BD" sz="28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পদার্থের মিশ্রনে উপাদানের স্ফুটনাংকের পার্থক্য </a:t>
                          </a:r>
                          <a:r>
                            <a:rPr lang="bn-BD" sz="2800" baseline="0" dirty="0" smtClean="0">
                              <a:latin typeface="Times New Roman" panose="02020603050405020304" pitchFamily="18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</a:t>
                          </a:r>
                          <a14:m>
                            <m:oMath xmlns:m="http://schemas.openxmlformats.org/officeDocument/2006/math">
                              <m:r>
                                <a:rPr lang="en-US" sz="280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℃</m:t>
                              </m:r>
                              <m:r>
                                <a:rPr lang="en-US" sz="28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MY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MY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এর</a:t>
                          </a:r>
                          <a:r>
                            <a:rPr lang="en-MY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MY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বেশি</a:t>
                          </a:r>
                          <a:r>
                            <a:rPr lang="en-MY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MY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হলে</a:t>
                          </a:r>
                          <a:r>
                            <a:rPr lang="en-MY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MY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উপাদানগুলোকে</a:t>
                          </a:r>
                          <a:r>
                            <a:rPr lang="en-MY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MY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পাতন</a:t>
                          </a:r>
                          <a:r>
                            <a:rPr lang="en-MY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MY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পদ্ধতিতে</a:t>
                          </a:r>
                          <a:r>
                            <a:rPr lang="en-MY" sz="28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MY" sz="2800" baseline="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পৃথক</a:t>
                          </a:r>
                          <a:r>
                            <a:rPr lang="en-MY" sz="28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MY" sz="2800" baseline="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করা</a:t>
                          </a:r>
                          <a:r>
                            <a:rPr lang="en-MY" sz="28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MY" sz="2800" baseline="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যায়</a:t>
                          </a:r>
                          <a:r>
                            <a:rPr lang="en-MY" sz="28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। </a:t>
                          </a:r>
                          <a:endParaRPr lang="en-MY" sz="28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BD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তরল</a:t>
                          </a:r>
                          <a:r>
                            <a:rPr lang="bn-BD" sz="28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পদার্থের মিশ্রনে উপাদানের স্ফুটনাংকের পার্থক্য </a:t>
                          </a:r>
                          <a:r>
                            <a:rPr lang="bn-BD" sz="2800" baseline="0" dirty="0" smtClean="0">
                              <a:latin typeface="Times New Roman" panose="02020603050405020304" pitchFamily="18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baseline="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40</a:t>
                          </a:r>
                          <a14:m>
                            <m:oMath xmlns:m="http://schemas.openxmlformats.org/officeDocument/2006/math">
                              <m:r>
                                <a:rPr lang="en-US" sz="280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℃</m:t>
                              </m:r>
                              <m:r>
                                <a:rPr lang="en-US" sz="28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MY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MY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এর</a:t>
                          </a:r>
                          <a:r>
                            <a:rPr lang="en-MY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MY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চেয়ে</a:t>
                          </a:r>
                          <a:r>
                            <a:rPr lang="en-MY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MY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যথেস্ট</a:t>
                          </a:r>
                          <a:r>
                            <a:rPr lang="en-MY" sz="28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MY" sz="2800" baseline="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কম</a:t>
                          </a:r>
                          <a:r>
                            <a:rPr lang="en-MY" sz="28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MY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MY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হলে</a:t>
                          </a:r>
                          <a:r>
                            <a:rPr lang="en-MY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MY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উপাদানগুলোকে</a:t>
                          </a:r>
                          <a:r>
                            <a:rPr lang="en-MY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MY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পাতন</a:t>
                          </a:r>
                          <a:r>
                            <a:rPr lang="en-MY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MY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পদ্ধতিতে</a:t>
                          </a:r>
                          <a:r>
                            <a:rPr lang="en-MY" sz="28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MY" sz="2800" baseline="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পৃথক</a:t>
                          </a:r>
                          <a:r>
                            <a:rPr lang="en-MY" sz="28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MY" sz="2800" baseline="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করা</a:t>
                          </a:r>
                          <a:r>
                            <a:rPr lang="en-MY" sz="28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MY" sz="2800" baseline="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যায়</a:t>
                          </a:r>
                          <a:r>
                            <a:rPr lang="en-MY" sz="28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। </a:t>
                          </a:r>
                          <a:endParaRPr lang="en-MY" sz="28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77685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31821200"/>
                  </p:ext>
                </p:extLst>
              </p:nvPr>
            </p:nvGraphicFramePr>
            <p:xfrm>
              <a:off x="487680" y="1280160"/>
              <a:ext cx="11384280" cy="4541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5692140">
                      <a:extLst>
                        <a:ext uri="{9D8B030D-6E8A-4147-A177-3AD203B41FA5}">
                          <a16:colId xmlns:a16="http://schemas.microsoft.com/office/drawing/2014/main" val="1009876573"/>
                        </a:ext>
                      </a:extLst>
                    </a:gridCol>
                    <a:gridCol w="5692140">
                      <a:extLst>
                        <a:ext uri="{9D8B030D-6E8A-4147-A177-3AD203B41FA5}">
                          <a16:colId xmlns:a16="http://schemas.microsoft.com/office/drawing/2014/main" val="1824053208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পাতন</a:t>
                          </a:r>
                          <a:endParaRPr lang="en-MY" sz="2800" dirty="0">
                            <a:solidFill>
                              <a:schemeClr val="tx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আংশিক</a:t>
                          </a:r>
                          <a:r>
                            <a:rPr lang="bn-BD" sz="2800" baseline="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পাতন </a:t>
                          </a:r>
                          <a:endParaRPr lang="en-MY" sz="2800" dirty="0">
                            <a:solidFill>
                              <a:schemeClr val="tx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02732108"/>
                      </a:ext>
                    </a:extLst>
                  </a:tr>
                  <a:tr h="2651760">
                    <a:tc>
                      <a:txBody>
                        <a:bodyPr/>
                        <a:lstStyle/>
                        <a:p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কোনো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তরল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পদার্থকে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তাপ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প্রয়োগ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করে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বা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বাহ্যিক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চাপ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কমিয়ে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বা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একই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সাথে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উভয়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পদ্ধতি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প্রয়োগ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করে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তরল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অবস্থা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হতে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বাস্পীয়ভূত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করার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পর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পুনরায়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সেই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বাস্পকে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শিতল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করে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তরলে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পরিনত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করার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প্রনালিকে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পাতন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বলে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। </a:t>
                          </a:r>
                        </a:p>
                        <a:p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অর্থা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ৎ (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বাস্পীভবন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+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ঘনীভবন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) =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পাতন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।     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দুই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বা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ততোধিক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তরল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পদার্থের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মিশ্রণ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হতে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তার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উপাদান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সমূহকে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তাদের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স্ফুটনাংকের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মান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অনুযায়ী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বিশেষ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প্রক্রিয়ায়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পাতিত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করে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অংশ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অংশ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করে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পৃথক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করার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প্রক্রিয়াকে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আংশিক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পাতন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</a:t>
                          </a:r>
                          <a:r>
                            <a:rPr lang="en-US" sz="2800" dirty="0" err="1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বলে</a:t>
                          </a:r>
                          <a:r>
                            <a:rPr lang="en-US" sz="2800" dirty="0" smtClean="0"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a:t> । </a:t>
                          </a:r>
                          <a:endParaRPr lang="en-MY" sz="28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57122312"/>
                      </a:ext>
                    </a:extLst>
                  </a:tr>
                  <a:tr h="1371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14" t="-235111" r="-100214" b="-12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14" t="-235111" r="-214" b="-128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776855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71099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2388" y="436728"/>
            <a:ext cx="108363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বাস্পপাতনঃ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তরল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জৈব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যৌগ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বিয়োজিত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স্টিমের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উদ্বায়ী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অনুদ্বায়ী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ভেজাল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স্টিমের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স্টিম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2388" y="2006388"/>
            <a:ext cx="39200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সুগন্ধি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নির্যাস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(২)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ইউকেলিপটাস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ইউকালিপটাস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(৩)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লেমনগ্রাস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সাইট্রাস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সুগন্ধি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আহরন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(৪)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বিক্রিয়ায়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উদ্ভূত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তরল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উপজাতকে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অপদ্রব্য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পৃথকীকরন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1" y="2006388"/>
            <a:ext cx="7010400" cy="466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640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785" y="286603"/>
            <a:ext cx="1106833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উধর্বপাতনঃ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তাপের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তরল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সরাসরি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বাস্পে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পরিনত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বাস্পকে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শীতল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তরল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সরাসরি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পদার্থরূপে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বিশুদ্ধ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উধর্বপাতন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উর্ধবপাতিত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উৎক্ষেপ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95785" y="3173749"/>
            <a:ext cx="5534167" cy="1446664"/>
            <a:chOff x="668740" y="2047164"/>
            <a:chExt cx="5513696" cy="1384995"/>
          </a:xfrm>
        </p:grpSpPr>
        <p:sp>
          <p:nvSpPr>
            <p:cNvPr id="3" name="TextBox 2"/>
            <p:cNvSpPr txBox="1"/>
            <p:nvPr/>
          </p:nvSpPr>
          <p:spPr>
            <a:xfrm>
              <a:off x="668740" y="2047164"/>
              <a:ext cx="551369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  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তাপ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প্রয়োগ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   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শিতলীকরণ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কঠিন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            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বাস্প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             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কঠিন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</a:p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 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শীতলীকরণ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         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তাপ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1535372" y="2661314"/>
              <a:ext cx="140572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H="1">
              <a:off x="1535372" y="2739661"/>
              <a:ext cx="145348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3759959" y="2661314"/>
              <a:ext cx="140572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3759959" y="2739661"/>
              <a:ext cx="145348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395785" y="4702247"/>
            <a:ext cx="41112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বেনজয়িক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কর্পূর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আয়োডিন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অনুদ্বায়ী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ভেজাল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মিশ্রণ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উর্ধব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বিশোধন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নেওয়া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951" y="1844040"/>
            <a:ext cx="5682927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36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7960" y="452735"/>
            <a:ext cx="57607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MY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905000"/>
            <a:ext cx="10835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সমস্ফুটন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মিশ্রণকে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আংশিক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প্রণালিতে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MY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10640" y="2895600"/>
                <a:ext cx="9966960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উত্তরঃ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নির্দিষ্ট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সংযুক্তিতে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তরল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তরল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মিশ্রণ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বিশুদ্ধ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তরল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পদার্থের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ন্যায়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তার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সংযুক্তি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অপরিবর্তিত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রেখে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নির্দিষ্ট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তাপমাত্রায়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ফুটতে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থাকে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তাকে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সমস্ফুটন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মিশ্রণ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বলে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যেমন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-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95.6%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ইথানল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(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স্ফুটনাংক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78.3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℃</m:t>
                    </m:r>
                  </m:oMath>
                </a14:m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44%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পানির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( </a:t>
                </a:r>
                <a:r>
                  <a:rPr lang="en-US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স্ফুটনাংক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℃</m:t>
                    </m:r>
                  </m:oMath>
                </a14:m>
                <a:r>
                  <a:rPr lang="en-MY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) </a:t>
                </a:r>
                <a:r>
                  <a:rPr lang="en-MY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MY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MY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সমস্ফুটন</a:t>
                </a:r>
                <a:r>
                  <a:rPr lang="en-MY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MY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মিশ্রন</a:t>
                </a:r>
                <a:r>
                  <a:rPr lang="en-MY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en-MY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একে</a:t>
                </a:r>
                <a:r>
                  <a:rPr lang="en-MY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MY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রেকটিফাইড</a:t>
                </a:r>
                <a:r>
                  <a:rPr lang="en-MY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MY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স্পিরিট</a:t>
                </a:r>
                <a:r>
                  <a:rPr lang="en-MY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MY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বলে</a:t>
                </a:r>
                <a:r>
                  <a:rPr lang="en-MY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en-MY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এই</a:t>
                </a:r>
                <a:r>
                  <a:rPr lang="en-MY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MY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মিশ্রণকে</a:t>
                </a:r>
                <a:r>
                  <a:rPr lang="en-MY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MY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উত্তপ্ত</a:t>
                </a:r>
                <a:r>
                  <a:rPr lang="en-MY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MY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করলে</a:t>
                </a:r>
                <a:r>
                  <a:rPr lang="en-MY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MY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মিশ্রণটি</a:t>
                </a:r>
                <a:r>
                  <a:rPr lang="en-MY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MY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78.1</a:t>
                </a:r>
                <a14:m>
                  <m:oMath xmlns:m="http://schemas.openxmlformats.org/officeDocument/2006/math">
                    <m:r>
                      <a:rPr lang="en-MY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℃</m:t>
                    </m:r>
                  </m:oMath>
                </a14:m>
                <a:r>
                  <a:rPr lang="en-MY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MY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তাপমাত্রায়</a:t>
                </a:r>
                <a:r>
                  <a:rPr lang="en-MY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MY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MY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MY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বিশুদ্ধ</a:t>
                </a:r>
                <a:r>
                  <a:rPr lang="en-MY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MY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তরলের</a:t>
                </a:r>
                <a:r>
                  <a:rPr lang="en-MY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MY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ন্যায়</a:t>
                </a:r>
                <a:r>
                  <a:rPr lang="en-MY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MY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ফুটতে</a:t>
                </a:r>
                <a:r>
                  <a:rPr lang="en-MY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MY" sz="32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থাকে</a:t>
                </a:r>
                <a:r>
                  <a:rPr lang="en-MY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endParaRPr lang="en-MY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640" y="2895600"/>
                <a:ext cx="9966960" cy="3046988"/>
              </a:xfrm>
              <a:prstGeom prst="rect">
                <a:avLst/>
              </a:prstGeom>
              <a:blipFill>
                <a:blip r:embed="rId2"/>
                <a:stretch>
                  <a:fillRect l="-1529" t="-2600" b="-5600"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5692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20440" y="975360"/>
            <a:ext cx="5059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MY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82040" y="2407920"/>
            <a:ext cx="10226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সুগন্ধি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নির্যাস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MY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803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6520" y="853440"/>
            <a:ext cx="617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BD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MY" sz="9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930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8480" y="822960"/>
            <a:ext cx="5593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MY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929640" y="2023289"/>
            <a:ext cx="4587240" cy="4297680"/>
          </a:xfrm>
          <a:prstGeom prst="ellipse">
            <a:avLst/>
          </a:prstGeom>
          <a:solidFill>
            <a:srgbClr val="92D050"/>
          </a:solidFill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জাকির হোসেন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 রসায়ন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দৌলতপুর ডিগ্রী কলেজ 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বেলকুচি, সিরাজগঞ্জ </a:t>
            </a:r>
            <a:endParaRPr lang="en-MY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280" y="2023289"/>
            <a:ext cx="4297680" cy="42976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11725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" y="1219200"/>
            <a:ext cx="10942319" cy="5288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91840" y="304800"/>
            <a:ext cx="3977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 লক্ষকরি- </a:t>
            </a:r>
            <a:endParaRPr lang="en-MY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11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41320" y="1082040"/>
            <a:ext cx="62331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MY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23160" y="2865120"/>
            <a:ext cx="72694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পাতন </a:t>
            </a:r>
            <a:r>
              <a:rPr lang="bn-BD" sz="66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(Distillation)</a:t>
            </a:r>
            <a:endParaRPr lang="en-MY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830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2720" y="594360"/>
            <a:ext cx="50139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MY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2720" y="2438400"/>
            <a:ext cx="68275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(১)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(২)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ঊর্ধবপাতন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(৩)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বাস্পপাতন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(৪)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আংশিক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MY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39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436728"/>
            <a:ext cx="1121845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পাতনঃ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তরল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বাহ্যিক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উভয়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তরল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বাস্পীয়ভূত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পুনরায়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বাস্পকে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শিতল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তরলে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পরিনত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প্রনালিকে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(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বাস্পীভবন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+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ঘনীভবন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=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251512" y="1853154"/>
                <a:ext cx="4657980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অবিশুদ্ধ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বেনজিনকে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স্ফুটনাংক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80.4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℃</m:t>
                    </m:r>
                  </m:oMath>
                </a14:m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ভেজাল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উপাদান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হতে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পাতন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প্রক্রিয়ায়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বিশুদ্ধ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বেনজিন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হিসেবে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পৃথক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যায়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এক্ষেত্রে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লিবিগ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শীতক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পানি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শীতককেই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ব্যবহার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512" y="1853154"/>
                <a:ext cx="4657980" cy="2246769"/>
              </a:xfrm>
              <a:prstGeom prst="rect">
                <a:avLst/>
              </a:prstGeom>
              <a:blipFill>
                <a:blip r:embed="rId2"/>
                <a:stretch>
                  <a:fillRect l="-2749" t="-3794" r="-3665" b="-6775"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1" y="2683497"/>
            <a:ext cx="11040811" cy="402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679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2263" y="354842"/>
            <a:ext cx="111365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আংশিক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পাতনঃ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ততোধিক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তরল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মিশ্রণ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সমূহকে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স্ফুটনাংকের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আংশিক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0" y="1567814"/>
            <a:ext cx="7178040" cy="50311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69" y="1924501"/>
            <a:ext cx="3932772" cy="467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783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0560" y="4795897"/>
            <a:ext cx="10408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(১)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পেট্রোলিয়াম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বিশোধন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পেট্রোলিয়াম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ডিজেল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পেট্রোল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কেরোসিন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পৃথকীকরণ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 (২)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আলকাতরা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উপাদানপৃথকীকরণ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 (৩)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লঘু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বেনজিন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 (৪)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শ্বেতসার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শর্করা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গাঁজন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তরল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রেকটিফাইড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স্পিরিট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MY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" y="365760"/>
            <a:ext cx="11079479" cy="4430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925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83820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কাজ-১ </a:t>
            </a:r>
            <a:endParaRPr lang="en-MY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2514600"/>
            <a:ext cx="8961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আংশিক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পাতনের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MY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356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594</Words>
  <Application>Microsoft Office PowerPoint</Application>
  <PresentationFormat>Widescreen</PresentationFormat>
  <Paragraphs>44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Zakir</dc:creator>
  <cp:lastModifiedBy>shamrat</cp:lastModifiedBy>
  <cp:revision>31</cp:revision>
  <dcterms:created xsi:type="dcterms:W3CDTF">2020-09-08T15:04:30Z</dcterms:created>
  <dcterms:modified xsi:type="dcterms:W3CDTF">2020-11-02T13:48:41Z</dcterms:modified>
</cp:coreProperties>
</file>