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FEB53-7E54-428E-A672-2626F8BC8740}" type="datetimeFigureOut">
              <a:rPr lang="en-US" smtClean="0"/>
              <a:t>02-Jan-21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1AF7-D7FF-4F5F-B777-5C43E4CA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6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52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93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28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27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43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1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29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97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81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2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87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9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7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6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7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00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55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91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8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02-Jan-21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0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02-Jan-21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4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02-Jan-21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1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02-Jan-21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02-Jan-21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1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02-Jan-21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5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02-Jan-21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0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02-Jan-21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2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02-Jan-21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0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02-Jan-21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02-Jan-21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9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834"/>
            </a:avLst>
          </a:prstGeom>
          <a:gradFill>
            <a:gsLst>
              <a:gs pos="0">
                <a:srgbClr val="00B0F0"/>
              </a:gs>
              <a:gs pos="24000">
                <a:srgbClr val="FFFF00"/>
              </a:gs>
              <a:gs pos="47000">
                <a:srgbClr val="00B050"/>
              </a:gs>
              <a:gs pos="67000">
                <a:srgbClr val="FFFF00"/>
              </a:gs>
              <a:gs pos="88000">
                <a:srgbClr val="7030A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3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1" y="339131"/>
            <a:ext cx="7385539" cy="6179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TextBox 1"/>
          <p:cNvSpPr txBox="1"/>
          <p:nvPr/>
        </p:nvSpPr>
        <p:spPr>
          <a:xfrm>
            <a:off x="9509759" y="5901141"/>
            <a:ext cx="1716259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1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504" y="374061"/>
            <a:ext cx="2365669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8492" y="5781832"/>
            <a:ext cx="7433016" cy="52322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ধনাত্নক,ঋনাত্নক ও অঋনাক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বলে?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12"/>
          <a:stretch/>
        </p:blipFill>
        <p:spPr>
          <a:xfrm>
            <a:off x="3903714" y="1371600"/>
            <a:ext cx="3622573" cy="4114800"/>
          </a:xfrm>
          <a:prstGeom prst="flowChartPunchedCard">
            <a:avLst/>
          </a:prstGeom>
        </p:spPr>
      </p:pic>
    </p:spTree>
    <p:extLst>
      <p:ext uri="{BB962C8B-B14F-4D97-AF65-F5344CB8AC3E}">
        <p14:creationId xmlns:p14="http://schemas.microsoft.com/office/powerpoint/2010/main" val="28387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43863" y="1647152"/>
            <a:ext cx="2133600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 সংখ্যা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10663" y="2104353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5255" y="2296558"/>
            <a:ext cx="8001000" cy="152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9690207" y="2448958"/>
            <a:ext cx="206992" cy="2300287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823409" y="2448958"/>
            <a:ext cx="130792" cy="381000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9663" y="2829958"/>
            <a:ext cx="1066800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মূলদ সংখ্যা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39831" y="4762254"/>
            <a:ext cx="1066800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অমূলদ সংখ্যা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1391231" y="3515759"/>
            <a:ext cx="4676632" cy="4571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884824" y="3287159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352561" y="3573762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951857" y="3573762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8720" y="3812597"/>
            <a:ext cx="1066800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49967" y="3798950"/>
            <a:ext cx="1066800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3875124" y="4484750"/>
            <a:ext cx="4676632" cy="4571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569720" y="4272140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1398055" y="4536839"/>
            <a:ext cx="1948216" cy="4571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812108" y="4295956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367277" y="4581706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382967" y="4581706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3215479" y="4581706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840933" y="4553131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8441508" y="4538843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19651" y="4830208"/>
            <a:ext cx="862012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ধনাত্নক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26104" y="4816560"/>
            <a:ext cx="300037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91263" y="4830208"/>
            <a:ext cx="862012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ঋনাত্নক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28492" y="4802912"/>
            <a:ext cx="862012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72945" y="4775617"/>
            <a:ext cx="862012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eft Arrow 29"/>
          <p:cNvSpPr/>
          <p:nvPr/>
        </p:nvSpPr>
        <p:spPr>
          <a:xfrm flipV="1">
            <a:off x="8936735" y="4906692"/>
            <a:ext cx="303096" cy="124820"/>
          </a:xfrm>
          <a:prstGeom prst="lef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1370759" y="5492182"/>
            <a:ext cx="1948216" cy="4571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1653880" y="5291390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339982" y="5537050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2445519" y="5564345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3209725" y="5564345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43463" y="5771904"/>
            <a:ext cx="862012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67049" y="5785552"/>
            <a:ext cx="300037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58365" y="5785551"/>
            <a:ext cx="862012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 flipV="1">
            <a:off x="4032073" y="5505829"/>
            <a:ext cx="1948216" cy="4571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4206011" y="5277742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4014943" y="5577993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5859665" y="5564345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41004" y="5799199"/>
            <a:ext cx="862012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05863" y="5799199"/>
            <a:ext cx="862012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অপ্রকৃত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11415" y="5799199"/>
            <a:ext cx="862012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6185007" y="5826496"/>
            <a:ext cx="302596" cy="201305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Left Arrow 46"/>
          <p:cNvSpPr/>
          <p:nvPr/>
        </p:nvSpPr>
        <p:spPr>
          <a:xfrm>
            <a:off x="6183795" y="6041448"/>
            <a:ext cx="302596" cy="201305"/>
          </a:xfrm>
          <a:prstGeom prst="lef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flipV="1">
            <a:off x="7962627" y="5469663"/>
            <a:ext cx="1948216" cy="4571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8460770" y="5232818"/>
            <a:ext cx="133139" cy="255327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7934125" y="5524255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Down Arrow 50"/>
          <p:cNvSpPr/>
          <p:nvPr/>
        </p:nvSpPr>
        <p:spPr>
          <a:xfrm>
            <a:off x="8766642" y="5537049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Down Arrow 51"/>
          <p:cNvSpPr/>
          <p:nvPr/>
        </p:nvSpPr>
        <p:spPr>
          <a:xfrm>
            <a:off x="9790220" y="5537048"/>
            <a:ext cx="152400" cy="210403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491778" y="5771904"/>
            <a:ext cx="862012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সসীম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460769" y="5785552"/>
            <a:ext cx="862012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অসীম</a:t>
            </a:r>
          </a:p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আবৃত্ত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457056" y="5785552"/>
            <a:ext cx="862012" cy="457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অসীম অনাবৃত্ত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41281" y="553309"/>
            <a:ext cx="8890449" cy="41739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 সংখ্যার শ্রেণিবিন্যাস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6083" y="1663517"/>
                <a:ext cx="10677834" cy="353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800" b="1" dirty="0">
                    <a:latin typeface="Arial Unicode"/>
                  </a:rPr>
                  <a:t>  একটি </a:t>
                </a:r>
                <a:r>
                  <a:rPr lang="en-US" sz="2800" b="1" dirty="0" err="1">
                    <a:latin typeface="Arial Unicode"/>
                  </a:rPr>
                  <a:t>অমূলদ</a:t>
                </a:r>
                <a:r>
                  <a:rPr lang="en-US" sz="2800" b="1" dirty="0">
                    <a:latin typeface="Arial Unicode"/>
                  </a:rPr>
                  <a:t> </a:t>
                </a:r>
                <a:r>
                  <a:rPr lang="en-US" sz="2800" b="1" dirty="0" err="1">
                    <a:latin typeface="Arial Unicode"/>
                  </a:rPr>
                  <a:t>সংখ্যা</a:t>
                </a:r>
                <a:r>
                  <a:rPr lang="en-US" sz="2800" b="1" dirty="0">
                    <a:latin typeface="Arial Unicode"/>
                  </a:rPr>
                  <a:t> </a:t>
                </a:r>
                <a:r>
                  <a:rPr lang="en-US" sz="2800" b="1" dirty="0" err="1">
                    <a:latin typeface="Arial Unicode"/>
                  </a:rPr>
                  <a:t>তার</a:t>
                </a:r>
                <a:r>
                  <a:rPr lang="en-US" sz="2800" b="1" dirty="0">
                    <a:latin typeface="Arial Unicode"/>
                  </a:rPr>
                  <a:t> </a:t>
                </a:r>
                <a:r>
                  <a:rPr lang="en-US" sz="2800" b="1" dirty="0" err="1">
                    <a:latin typeface="Arial Unicode"/>
                  </a:rPr>
                  <a:t>প্রমাণঃ</a:t>
                </a:r>
                <a:r>
                  <a:rPr lang="en-US" sz="2800" b="1" dirty="0">
                    <a:latin typeface="Arial Unicode"/>
                  </a:rPr>
                  <a:t> </a:t>
                </a:r>
              </a:p>
              <a:p>
                <a:pPr algn="just"/>
                <a:r>
                  <a:rPr lang="en-US" sz="2800" dirty="0" err="1">
                    <a:latin typeface="Arial Unicode"/>
                  </a:rPr>
                  <a:t>ধরি</a:t>
                </a:r>
                <a:r>
                  <a:rPr lang="en-US" sz="2800" dirty="0">
                    <a:latin typeface="Arial Unicode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latin typeface="Arial Unicode"/>
                  </a:rPr>
                  <a:t> একটি </a:t>
                </a:r>
                <a:r>
                  <a:rPr lang="en-US" sz="2800" dirty="0" err="1">
                    <a:latin typeface="Arial Unicode"/>
                  </a:rPr>
                  <a:t>অমূলদ</a:t>
                </a:r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সংখ্যা</a:t>
                </a:r>
                <a:r>
                  <a:rPr lang="en-US" sz="2800" dirty="0">
                    <a:latin typeface="Arial Unicode"/>
                  </a:rPr>
                  <a:t>। </a:t>
                </a:r>
              </a:p>
              <a:p>
                <a:pPr algn="just"/>
                <a:r>
                  <a:rPr lang="en-US" sz="2800" dirty="0" err="1">
                    <a:latin typeface="Arial Unicode"/>
                  </a:rPr>
                  <a:t>তাহলে</a:t>
                </a:r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এমন</a:t>
                </a:r>
                <a:r>
                  <a:rPr lang="en-US" sz="2800" dirty="0">
                    <a:latin typeface="Arial Unicode"/>
                  </a:rPr>
                  <a:t> দুইটি </a:t>
                </a:r>
                <a:r>
                  <a:rPr lang="en-US" sz="2800" dirty="0" err="1">
                    <a:latin typeface="Arial Unicode"/>
                  </a:rPr>
                  <a:t>পরস্পর</a:t>
                </a:r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সহমৌলিক</a:t>
                </a:r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স্বাভাবিক</a:t>
                </a:r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সংখ্যা</a:t>
                </a:r>
                <a:r>
                  <a:rPr lang="en-US" sz="2800" dirty="0">
                    <a:latin typeface="Arial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থাকবে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যে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latin typeface="Arial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800" dirty="0">
                    <a:latin typeface="Arial Unicode"/>
                  </a:rPr>
                  <a:t> ।</a:t>
                </a:r>
              </a:p>
              <a:p>
                <a:pPr algn="just"/>
                <a:r>
                  <a:rPr lang="en-US" sz="2800" dirty="0" err="1">
                    <a:latin typeface="Arial Unicode"/>
                  </a:rPr>
                  <a:t>বা</a:t>
                </a:r>
                <a:r>
                  <a:rPr lang="en-US" sz="2800" dirty="0">
                    <a:latin typeface="Arial Unicode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Arial Unicode"/>
                  </a:rPr>
                  <a:t>[</a:t>
                </a:r>
                <a:r>
                  <a:rPr lang="en-US" sz="2800" dirty="0" err="1">
                    <a:latin typeface="Arial Unicode"/>
                  </a:rPr>
                  <a:t>বর্গ</a:t>
                </a:r>
                <a:r>
                  <a:rPr lang="en-US" sz="2800" dirty="0">
                    <a:latin typeface="Arial Unicode"/>
                  </a:rPr>
                  <a:t> করে] অর্থাৎ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উভয়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পক্ষকে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দ্বারা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গুণ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করে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>
                  <a:latin typeface="Arial Unicode"/>
                </a:endParaRPr>
              </a:p>
              <a:p>
                <a:pPr algn="just"/>
                <a:r>
                  <a:rPr lang="en-US" sz="2800" dirty="0" err="1">
                    <a:latin typeface="Arial Unicode"/>
                  </a:rPr>
                  <a:t>স্পষ্টত</a:t>
                </a:r>
                <a:r>
                  <a:rPr lang="en-US" sz="2800" dirty="0">
                    <a:latin typeface="Arial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পূর্ণসংখ্যা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কিন্তু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800" dirty="0">
                    <a:latin typeface="Arial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পূর্ণসংখ্যা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Arial Unicode"/>
                  </a:rPr>
                  <a:t>নয়</a:t>
                </a:r>
                <a:r>
                  <a:rPr lang="en-US" sz="2800" dirty="0">
                    <a:latin typeface="Arial Unicode"/>
                  </a:rPr>
                  <a:t>,</a:t>
                </a:r>
              </a:p>
              <a:p>
                <a:pPr algn="just"/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কারণ</a:t>
                </a:r>
                <a:r>
                  <a:rPr lang="en-US" sz="2800" dirty="0">
                    <a:latin typeface="Arial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স্বাভাবিক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সংখ্যা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এরা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পরস্পর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সহমৌলিক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এবং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।</m:t>
                    </m:r>
                  </m:oMath>
                </a14:m>
                <a:endParaRPr lang="en-US" sz="2800" dirty="0">
                  <a:latin typeface="Arial Unicode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83" y="1663517"/>
                <a:ext cx="10677834" cy="3530967"/>
              </a:xfrm>
              <a:prstGeom prst="rect">
                <a:avLst/>
              </a:prstGeom>
              <a:blipFill rotWithShape="0">
                <a:blip r:embed="rId3"/>
                <a:stretch>
                  <a:fillRect l="-1199" t="-173" b="-4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4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6083" y="2474925"/>
                <a:ext cx="10677834" cy="1908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 Unicode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এবং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সমান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হতে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পারে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না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অর্থাৎ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sz="2800" dirty="0">
                  <a:latin typeface="Arial Unicode"/>
                </a:endParaRPr>
              </a:p>
              <a:p>
                <a:pPr algn="just"/>
                <a:r>
                  <a:rPr lang="en-US" sz="2800" dirty="0">
                    <a:latin typeface="Arial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কে</a:t>
                </a:r>
                <a:r>
                  <a:rPr lang="en-US" sz="2800" dirty="0">
                    <a:latin typeface="Arial Unicode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আকারে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প্রকাশ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করা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যাবে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না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অর্থাৎ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latin typeface="Arial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sz="2800" dirty="0">
                  <a:latin typeface="Arial Unicode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800" dirty="0">
                    <a:latin typeface="Arial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latin typeface="Arial Unicode"/>
                  </a:rPr>
                  <a:t> একটি </a:t>
                </a:r>
                <a:r>
                  <a:rPr lang="en-US" sz="2800" dirty="0" err="1">
                    <a:latin typeface="Arial Unicode"/>
                  </a:rPr>
                  <a:t>অমূলদ</a:t>
                </a:r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সংখ্যা</a:t>
                </a:r>
                <a:r>
                  <a:rPr lang="en-US" sz="2800" dirty="0">
                    <a:latin typeface="Arial Unicode"/>
                  </a:rPr>
                  <a:t>।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83" y="2474925"/>
                <a:ext cx="10677834" cy="1908151"/>
              </a:xfrm>
              <a:prstGeom prst="rect">
                <a:avLst/>
              </a:prstGeom>
              <a:blipFill rotWithShape="0">
                <a:blip r:embed="rId3"/>
                <a:stretch>
                  <a:fillRect b="-9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4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074" y="374059"/>
            <a:ext cx="2670564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8" y="2057400"/>
            <a:ext cx="3550842" cy="274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t="66545" r="17780" b="28518"/>
          <a:stretch/>
        </p:blipFill>
        <p:spPr>
          <a:xfrm>
            <a:off x="574518" y="5220717"/>
            <a:ext cx="10280964" cy="1061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1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0" t="30753" r="8528" b="20430"/>
          <a:stretch/>
        </p:blipFill>
        <p:spPr>
          <a:xfrm>
            <a:off x="1743997" y="221226"/>
            <a:ext cx="7942007" cy="641554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1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6666" r="14727" b="83871"/>
          <a:stretch/>
        </p:blipFill>
        <p:spPr>
          <a:xfrm>
            <a:off x="995518" y="2640113"/>
            <a:ext cx="9438965" cy="157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91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911" y="430331"/>
            <a:ext cx="2558023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" y="1945949"/>
            <a:ext cx="5296611" cy="29661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Rounded Rectangle 5"/>
          <p:cNvSpPr/>
          <p:nvPr/>
        </p:nvSpPr>
        <p:spPr>
          <a:xfrm>
            <a:off x="446650" y="5767754"/>
            <a:ext cx="10536701" cy="52050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4.4623845…..এ</a:t>
            </a:r>
            <a:r>
              <a:rPr lang="bn-BD" sz="28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র </a:t>
            </a:r>
            <a:r>
              <a:rPr lang="en-US" sz="28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1,</a:t>
            </a:r>
            <a:r>
              <a:rPr lang="bn-BD" sz="28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2,</a:t>
            </a:r>
            <a:r>
              <a:rPr lang="bn-BD" sz="28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3,</a:t>
            </a:r>
            <a:r>
              <a:rPr lang="bn-BD" sz="28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4</a:t>
            </a:r>
            <a:r>
              <a:rPr lang="bn-BD" sz="28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 ও</a:t>
            </a:r>
            <a:r>
              <a:rPr lang="en-US" sz="28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 5</a:t>
            </a:r>
            <a:r>
              <a:rPr lang="bn-BD" sz="28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 দশমিক স্থান পর্যন্ত মান ও আসন্ন মান </a:t>
            </a:r>
            <a:r>
              <a:rPr lang="en-US" sz="2800" dirty="0" err="1">
                <a:solidFill>
                  <a:schemeClr val="tx1"/>
                </a:solidFill>
                <a:latin typeface="Arial Unicode"/>
                <a:cs typeface="NikoshBAN" pitchFamily="2" charset="0"/>
              </a:rPr>
              <a:t>কত</a:t>
            </a:r>
            <a:r>
              <a:rPr lang="en-US" sz="28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?</a:t>
            </a:r>
            <a:r>
              <a:rPr lang="bn-BD" sz="28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Arial Unicode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105" y="359989"/>
            <a:ext cx="2064433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10" y="3671668"/>
            <a:ext cx="4214150" cy="28557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ounded Rectangle 4"/>
          <p:cNvSpPr/>
          <p:nvPr/>
        </p:nvSpPr>
        <p:spPr>
          <a:xfrm>
            <a:off x="749105" y="1688123"/>
            <a:ext cx="6038810" cy="237978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বাস্তব কাকে বলে?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বাস্তব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শ্রেণিবিন্যাসের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একটি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আবৃত্ত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395" y="359988"/>
            <a:ext cx="2375143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3" r="13119" b="33750"/>
          <a:stretch/>
        </p:blipFill>
        <p:spPr>
          <a:xfrm>
            <a:off x="438395" y="1285251"/>
            <a:ext cx="3923300" cy="25501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4784184" y="3559131"/>
                <a:ext cx="6147587" cy="3024554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 </a:t>
                </a:r>
                <a:r>
                  <a:rPr lang="bn-BD" sz="28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ও </a:t>
                </a:r>
                <a:r>
                  <a:rPr lang="en-US" sz="28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4 </a:t>
                </a:r>
                <a:r>
                  <a:rPr lang="bn-BD" sz="28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দুইটি বাস্তব সংখ্যা।</a:t>
                </a:r>
              </a:p>
              <a:p>
                <a:pPr algn="just"/>
                <a:r>
                  <a:rPr lang="bn-BD" sz="28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(ক) কোনটি মূলদ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সংখ্যা</a:t>
                </a:r>
                <a:r>
                  <a:rPr lang="en-US" sz="28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 </a:t>
                </a:r>
                <a:r>
                  <a:rPr lang="bn-BD" sz="28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ও কোনটি অমূলদ</a:t>
                </a:r>
                <a:r>
                  <a:rPr lang="en-US" sz="28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সংখ্যা</a:t>
                </a:r>
                <a:r>
                  <a:rPr lang="bn-BD" sz="28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 নির্ণয় কর।</a:t>
                </a:r>
              </a:p>
              <a:p>
                <a:pPr algn="just"/>
                <a:r>
                  <a:rPr lang="bn-BD" sz="28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(খ)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 </a:t>
                </a:r>
                <a:r>
                  <a:rPr lang="bn-BD" sz="28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ও </a:t>
                </a:r>
                <a:r>
                  <a:rPr lang="en-US" sz="28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4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অমূলদ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র্ণয় কর।</a:t>
                </a:r>
              </a:p>
              <a:p>
                <a:pPr algn="just"/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(গ) প্রমান কর যে,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অমূলদ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184" y="3559131"/>
                <a:ext cx="6147587" cy="302455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0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647115"/>
            <a:ext cx="1913206" cy="2157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09" y="647115"/>
            <a:ext cx="1899140" cy="21574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1" y="3432520"/>
            <a:ext cx="4515728" cy="181588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বেতদিঘী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ফুলবাড়ী,দিনাজপুর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1472" y="3362181"/>
            <a:ext cx="3502854" cy="224676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02/01/২০২1খ্রি.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92106" y="6166569"/>
            <a:ext cx="7645788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No. 01718899478,Email: mizanurrahmanbd88@gmil.com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2135" y="5807073"/>
            <a:ext cx="1904808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85800"/>
            <a:ext cx="5486400" cy="5486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0652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756" y="458467"/>
            <a:ext cx="10596489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প্রদর্শিত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t="903" r="2868" b="17421"/>
          <a:stretch/>
        </p:blipFill>
        <p:spPr>
          <a:xfrm>
            <a:off x="457200" y="1371600"/>
            <a:ext cx="4405745" cy="19119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1443" b="11106"/>
          <a:stretch/>
        </p:blipFill>
        <p:spPr>
          <a:xfrm>
            <a:off x="6470072" y="1385454"/>
            <a:ext cx="4537887" cy="21197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2"/>
          <a:stretch/>
        </p:blipFill>
        <p:spPr>
          <a:xfrm>
            <a:off x="2998704" y="3916857"/>
            <a:ext cx="4572000" cy="21155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TextBox 5"/>
          <p:cNvSpPr txBox="1"/>
          <p:nvPr/>
        </p:nvSpPr>
        <p:spPr>
          <a:xfrm>
            <a:off x="1224080" y="3311237"/>
            <a:ext cx="2272146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 Unicode"/>
              </a:rPr>
              <a:t>প্রাগ-ঐতিহাসিক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যুগ</a:t>
            </a:r>
            <a:endParaRPr lang="en-US" sz="2800" dirty="0">
              <a:latin typeface="Arial Unicod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6965" y="3519055"/>
            <a:ext cx="2673928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 Unicode"/>
              </a:rPr>
              <a:t>পুরাতন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মিসরিয়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সংখ্যা</a:t>
            </a:r>
            <a:endParaRPr lang="en-US" sz="2800" dirty="0">
              <a:latin typeface="Arial Unicod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6965" y="6051991"/>
            <a:ext cx="3144981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 Unicode"/>
              </a:rPr>
              <a:t>পুরাতন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ব্যবলীয়নীয়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সংখ্যা</a:t>
            </a:r>
            <a:endParaRPr lang="en-US" sz="2800" dirty="0">
              <a:latin typeface="Arial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06235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954" y="294437"/>
            <a:ext cx="10046092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প্রদর্শিত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সংখ্যারেখাটিতে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81" y="1143000"/>
            <a:ext cx="725723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2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139" y="3105835"/>
            <a:ext cx="2079722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8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870" y="556940"/>
            <a:ext cx="2670564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6442" y="2611610"/>
            <a:ext cx="747911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১। বাস্তব সংখ্যা কী তা বলতে পারবে।</a:t>
            </a:r>
          </a:p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২। বাস্তব সংখ্যার শ্রেণিবিন্যাস করতে পারবে।</a:t>
            </a:r>
          </a:p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৩। বাস্তব সংখ্যাকে দশমিকে প্রকাশ করে আসন্ন মান নির্ণয় করতে পারবে।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5025" y="697617"/>
            <a:ext cx="6639951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ভিডিওটি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132385" y="2093668"/>
          <a:ext cx="3165231" cy="267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32385" y="2093668"/>
                        <a:ext cx="3165231" cy="2670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39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6650" y="1463054"/>
                <a:ext cx="10536701" cy="1170449"/>
              </a:xfrm>
              <a:prstGeom prst="rect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err="1" smtClean="0">
                    <a:solidFill>
                      <a:srgbClr val="7030A0"/>
                    </a:solidFill>
                    <a:latin typeface="Arial Unicode"/>
                    <a:cs typeface="NikoshBAN" pitchFamily="2" charset="0"/>
                  </a:rPr>
                  <a:t>মূলদ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Arial Unicode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Arial Unicode"/>
                    <a:cs typeface="NikoshBAN" pitchFamily="2" charset="0"/>
                  </a:rPr>
                  <a:t>সংখ্যাঃ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Arial Unicode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Arial Unicode"/>
                    <a:cs typeface="NikoshBAN" pitchFamily="2" charset="0"/>
                  </a:rPr>
                  <a:t>যে </a:t>
                </a:r>
                <a:r>
                  <a:rPr lang="bn-BD" sz="2400" dirty="0">
                    <a:latin typeface="Arial Unicode"/>
                    <a:cs typeface="NikoshBAN" pitchFamily="2" charset="0"/>
                  </a:rPr>
                  <a:t>সংখ্যাকে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q</m:t>
                        </m:r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latin typeface="Arial Unicode"/>
                    <a:cs typeface="NikoshBAN" pitchFamily="2" charset="0"/>
                  </a:rPr>
                  <a:t> </a:t>
                </a:r>
                <a:r>
                  <a:rPr lang="bn-BD" sz="2400" dirty="0">
                    <a:latin typeface="Arial Unicode"/>
                    <a:cs typeface="NikoshBAN" pitchFamily="2" charset="0"/>
                  </a:rPr>
                  <a:t>আকারে প্রকাশ করা যায়, যেখানে  </a:t>
                </a:r>
                <a:r>
                  <a:rPr lang="en-US" sz="2400" dirty="0">
                    <a:latin typeface="Arial Unicode"/>
                    <a:cs typeface="NikoshBAN" pitchFamily="2" charset="0"/>
                  </a:rPr>
                  <a:t>p </a:t>
                </a:r>
                <a:r>
                  <a:rPr lang="bn-BD" sz="2400" dirty="0">
                    <a:latin typeface="Arial Unicode"/>
                    <a:cs typeface="NikoshBAN" pitchFamily="2" charset="0"/>
                  </a:rPr>
                  <a:t>ও</a:t>
                </a:r>
                <a:r>
                  <a:rPr lang="en-US" sz="2400" dirty="0">
                    <a:latin typeface="Arial Unicode"/>
                    <a:cs typeface="NikoshBAN" pitchFamily="2" charset="0"/>
                  </a:rPr>
                  <a:t> q </a:t>
                </a:r>
                <a:r>
                  <a:rPr lang="bn-BD" sz="2400" dirty="0">
                    <a:latin typeface="Arial Unicode"/>
                    <a:cs typeface="NikoshBAN" pitchFamily="2" charset="0"/>
                  </a:rPr>
                  <a:t>পূর্ণসংখ্যা এবং </a:t>
                </a:r>
                <a:r>
                  <a:rPr lang="en-US" sz="2400" dirty="0">
                    <a:latin typeface="Arial Unicode"/>
                    <a:cs typeface="NikoshBAN" pitchFamily="2" charset="0"/>
                  </a:rPr>
                  <a:t>q</a:t>
                </a:r>
                <a:r>
                  <a:rPr lang="en-US" sz="2400" dirty="0">
                    <a:latin typeface="Arial Unicode"/>
                    <a:cs typeface="Calibri"/>
                  </a:rPr>
                  <a:t>≠0</a:t>
                </a:r>
                <a:r>
                  <a:rPr lang="bn-BD" sz="2400" dirty="0">
                    <a:latin typeface="Arial Unicode"/>
                    <a:cs typeface="Calibri"/>
                  </a:rPr>
                  <a:t>,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bn-BD" sz="2400" dirty="0">
                    <a:latin typeface="Arial Unicode"/>
                    <a:cs typeface="Calibri"/>
                  </a:rPr>
                  <a:t>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সংখ্যা।</a:t>
                </a:r>
                <a:endParaRPr lang="en-US" sz="2400" dirty="0">
                  <a:latin typeface="Arial Unicode"/>
                  <a:cs typeface="NikoshBAN" pitchFamily="2" charset="0"/>
                </a:endParaRPr>
              </a:p>
              <a:p>
                <a:pPr algn="just"/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যেমনঃ</a:t>
                </a:r>
                <a:r>
                  <a:rPr lang="bn-BD" sz="2400" dirty="0">
                    <a:latin typeface="Arial Unicode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bn-BD" sz="2400" dirty="0">
                    <a:latin typeface="Arial Unicode"/>
                    <a:cs typeface="NikoshBAN" pitchFamily="2" charset="0"/>
                  </a:rPr>
                  <a:t>=</a:t>
                </a:r>
                <a:r>
                  <a:rPr lang="en-US" sz="2400" dirty="0">
                    <a:latin typeface="Arial Unicode"/>
                    <a:cs typeface="NikoshBAN" pitchFamily="2" charset="0"/>
                  </a:rPr>
                  <a:t>3</a:t>
                </a:r>
                <a:r>
                  <a:rPr lang="bn-BD" sz="2400" dirty="0">
                    <a:latin typeface="Arial Unicode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dirty="0">
                            <a:latin typeface="Cambria Math"/>
                            <a:cs typeface="NikoshBAN" pitchFamily="2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dirty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BD" sz="2400" dirty="0">
                    <a:latin typeface="Arial Unicode"/>
                    <a:cs typeface="NikoshBAN" pitchFamily="2" charset="0"/>
                  </a:rPr>
                  <a:t>=</a:t>
                </a:r>
                <a:r>
                  <a:rPr lang="en-US" sz="2400" dirty="0">
                    <a:latin typeface="Arial Unicode"/>
                    <a:cs typeface="NikoshBAN" pitchFamily="2" charset="0"/>
                  </a:rPr>
                  <a:t>5.5,</a:t>
                </a:r>
                <a:r>
                  <a:rPr lang="bn-BD" sz="2400" dirty="0">
                    <a:latin typeface="Arial Unicode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𝟓</m:t>
                        </m:r>
                      </m:num>
                      <m:den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dirty="0">
                    <a:latin typeface="Arial Unicode"/>
                    <a:cs typeface="NikoshBAN" pitchFamily="2" charset="0"/>
                  </a:rPr>
                  <a:t>=1.666…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ইত্যাদি।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50" y="1463054"/>
                <a:ext cx="10536701" cy="1170449"/>
              </a:xfrm>
              <a:prstGeom prst="rect">
                <a:avLst/>
              </a:prstGeom>
              <a:blipFill rotWithShape="0">
                <a:blip r:embed="rId3"/>
                <a:stretch>
                  <a:fillRect l="-750" b="-4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6650" y="3713868"/>
                <a:ext cx="10536701" cy="1217128"/>
              </a:xfrm>
              <a:prstGeom prst="rect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err="1" smtClean="0">
                    <a:solidFill>
                      <a:srgbClr val="7030A0"/>
                    </a:solidFill>
                    <a:latin typeface="Arial Unicode"/>
                    <a:cs typeface="NikoshBAN" pitchFamily="2" charset="0"/>
                  </a:rPr>
                  <a:t>অমূলদ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Arial Unicode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Arial Unicode"/>
                    <a:cs typeface="NikoshBAN" pitchFamily="2" charset="0"/>
                  </a:rPr>
                  <a:t>সংখ্যঃ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Arial Unicode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Arial Unicode"/>
                    <a:cs typeface="NikoshBAN" pitchFamily="2" charset="0"/>
                  </a:rPr>
                  <a:t>যে </a:t>
                </a:r>
                <a:r>
                  <a:rPr lang="bn-BD" sz="2400" dirty="0">
                    <a:latin typeface="Arial Unicode"/>
                    <a:cs typeface="NikoshBAN" pitchFamily="2" charset="0"/>
                  </a:rPr>
                  <a:t>সংখ্যাকে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latin typeface="Arial Unicode"/>
                    <a:cs typeface="NikoshBAN" pitchFamily="2" charset="0"/>
                  </a:rPr>
                  <a:t> </a:t>
                </a:r>
                <a:r>
                  <a:rPr lang="bn-BD" sz="2400" dirty="0">
                    <a:latin typeface="Arial Unicode"/>
                    <a:cs typeface="NikoshBAN" pitchFamily="2" charset="0"/>
                  </a:rPr>
                  <a:t>আকারে প্রকাশ করা যায় না, যেখানে  </a:t>
                </a:r>
                <a:r>
                  <a:rPr lang="en-US" sz="2400" dirty="0">
                    <a:latin typeface="Arial Unicode"/>
                    <a:cs typeface="NikoshBAN" pitchFamily="2" charset="0"/>
                  </a:rPr>
                  <a:t>p </a:t>
                </a:r>
                <a:r>
                  <a:rPr lang="bn-BD" sz="2400" dirty="0">
                    <a:latin typeface="Arial Unicode"/>
                    <a:cs typeface="NikoshBAN" pitchFamily="2" charset="0"/>
                  </a:rPr>
                  <a:t>ও</a:t>
                </a:r>
                <a:r>
                  <a:rPr lang="en-US" sz="2400" dirty="0">
                    <a:latin typeface="Arial Unicode"/>
                    <a:cs typeface="NikoshBAN" pitchFamily="2" charset="0"/>
                  </a:rPr>
                  <a:t> q </a:t>
                </a:r>
                <a:r>
                  <a:rPr lang="bn-BD" sz="2400" dirty="0">
                    <a:latin typeface="Arial Unicode"/>
                    <a:cs typeface="NikoshBAN" pitchFamily="2" charset="0"/>
                  </a:rPr>
                  <a:t>পূর্ণসংখ্যা এবং </a:t>
                </a:r>
                <a:r>
                  <a:rPr lang="en-US" sz="2400" dirty="0">
                    <a:latin typeface="Arial Unicode"/>
                    <a:cs typeface="NikoshBAN" pitchFamily="2" charset="0"/>
                  </a:rPr>
                  <a:t>q</a:t>
                </a:r>
                <a:r>
                  <a:rPr lang="en-US" sz="2400" dirty="0">
                    <a:latin typeface="Arial Unicode"/>
                    <a:cs typeface="Calibri"/>
                  </a:rPr>
                  <a:t>≠0</a:t>
                </a:r>
                <a:r>
                  <a:rPr lang="bn-BD" sz="2400" dirty="0">
                    <a:latin typeface="Arial Unicode"/>
                    <a:cs typeface="Calibri"/>
                  </a:rPr>
                  <a:t>,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bn-BD" sz="2400" dirty="0">
                    <a:latin typeface="Arial Unicode"/>
                    <a:cs typeface="Calibri"/>
                  </a:rPr>
                  <a:t>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সংখ্যা।</a:t>
                </a:r>
                <a:endParaRPr lang="en-US" sz="2400" dirty="0">
                  <a:latin typeface="Arial Unicode"/>
                  <a:cs typeface="NikoshBAN" pitchFamily="2" charset="0"/>
                </a:endParaRPr>
              </a:p>
              <a:p>
                <a:r>
                  <a:rPr lang="bn-BD" sz="2400" dirty="0">
                    <a:latin typeface="Arial Unicode"/>
                    <a:cs typeface="NikoshBAN" pitchFamily="2" charset="0"/>
                  </a:rPr>
                  <a:t> যেমনঃ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rad>
                    <m:r>
                      <a:rPr lang="bn-BD" sz="24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40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400">
                        <a:latin typeface="Cambria Math"/>
                        <a:cs typeface="NikoshBAN" pitchFamily="2" charset="0"/>
                      </a:rPr>
                      <m:t>414213</m:t>
                    </m:r>
                    <m:r>
                      <a:rPr lang="en-US" sz="2400">
                        <a:latin typeface="Cambria Math"/>
                        <a:cs typeface="NikoshBAN" pitchFamily="2" charset="0"/>
                      </a:rPr>
                      <m:t>…, </m:t>
                    </m:r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Arial Unicode"/>
                    <a:cs typeface="NikoshBAN" pitchFamily="2" charset="0"/>
                  </a:rPr>
                  <a:t>=1.732…,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 Unicode"/>
                    <a:cs typeface="NikoshBAN" pitchFamily="2" charset="0"/>
                  </a:rPr>
                  <a:t>=1.58113…</a:t>
                </a:r>
                <a:r>
                  <a:rPr lang="bn-BD" sz="2400" dirty="0">
                    <a:latin typeface="Arial Unicode"/>
                    <a:cs typeface="NikoshBAN" pitchFamily="2" charset="0"/>
                  </a:rPr>
                  <a:t>ইত্যাদি।</a:t>
                </a:r>
                <a:endParaRPr lang="en-US" sz="2400" dirty="0">
                  <a:latin typeface="Arial Unicode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50" y="3713868"/>
                <a:ext cx="10536701" cy="1217128"/>
              </a:xfrm>
              <a:prstGeom prst="rect">
                <a:avLst/>
              </a:prstGeom>
              <a:blipFill rotWithShape="0">
                <a:blip r:embed="rId4"/>
                <a:stretch>
                  <a:fillRect l="-750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7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5025" y="697617"/>
            <a:ext cx="6639951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ভিডিওটি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624755" y="2509106"/>
          <a:ext cx="2180491" cy="1839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4755" y="2509106"/>
                        <a:ext cx="2180491" cy="1839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1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904</TotalTime>
  <Words>228</Words>
  <Application>Microsoft Office PowerPoint</Application>
  <PresentationFormat>Custom</PresentationFormat>
  <Paragraphs>95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Unicode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Mizanur Rahman</cp:lastModifiedBy>
  <cp:revision>314</cp:revision>
  <dcterms:created xsi:type="dcterms:W3CDTF">2020-12-16T10:10:28Z</dcterms:created>
  <dcterms:modified xsi:type="dcterms:W3CDTF">2021-01-02T12:50:41Z</dcterms:modified>
</cp:coreProperties>
</file>