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0" r:id="rId2"/>
    <p:sldId id="291" r:id="rId3"/>
    <p:sldId id="292" r:id="rId4"/>
    <p:sldId id="293" r:id="rId5"/>
    <p:sldId id="272" r:id="rId6"/>
    <p:sldId id="309" r:id="rId7"/>
    <p:sldId id="310" r:id="rId8"/>
    <p:sldId id="277" r:id="rId9"/>
    <p:sldId id="278" r:id="rId10"/>
    <p:sldId id="299" r:id="rId11"/>
    <p:sldId id="311" r:id="rId12"/>
    <p:sldId id="281" r:id="rId13"/>
    <p:sldId id="312" r:id="rId14"/>
    <p:sldId id="282" r:id="rId15"/>
    <p:sldId id="283" r:id="rId16"/>
    <p:sldId id="284" r:id="rId17"/>
    <p:sldId id="285" r:id="rId18"/>
    <p:sldId id="286" r:id="rId19"/>
    <p:sldId id="287" r:id="rId20"/>
    <p:sldId id="306" r:id="rId21"/>
    <p:sldId id="303" r:id="rId22"/>
    <p:sldId id="288" r:id="rId23"/>
    <p:sldId id="28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C63C76-153C-48B7-B57B-C97D3792EDCD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C483A7-19B9-4E4B-ACF3-D3D636F1A9DE}">
      <dgm:prSet/>
      <dgm:spPr/>
      <dgm:t>
        <a:bodyPr/>
        <a:lstStyle/>
        <a:p>
          <a:endParaRPr lang="en-US"/>
        </a:p>
      </dgm:t>
    </dgm:pt>
    <dgm:pt modelId="{48168FFB-FA4E-4357-9ED9-56E56DB7AA91}" type="parTrans" cxnId="{CE8336C4-0087-4FC4-874E-3F49CE20DD75}">
      <dgm:prSet/>
      <dgm:spPr/>
      <dgm:t>
        <a:bodyPr/>
        <a:lstStyle/>
        <a:p>
          <a:endParaRPr lang="en-US"/>
        </a:p>
      </dgm:t>
    </dgm:pt>
    <dgm:pt modelId="{B66585AF-9E68-4668-9DED-FFECEF032BE5}" type="sibTrans" cxnId="{CE8336C4-0087-4FC4-874E-3F49CE20DD75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E481DE8-C915-4E6E-9E2C-CBCE4F434B5A}" type="pres">
      <dgm:prSet presAssocID="{72C63C76-153C-48B7-B57B-C97D3792EDC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1DEBB0B-4383-4192-8D96-BF69710564C9}" type="pres">
      <dgm:prSet presAssocID="{72C63C76-153C-48B7-B57B-C97D3792EDCD}" presName="Name1" presStyleCnt="0"/>
      <dgm:spPr/>
    </dgm:pt>
    <dgm:pt modelId="{1402F882-3DDD-4EB3-AC91-A4AFC6117EEB}" type="pres">
      <dgm:prSet presAssocID="{B66585AF-9E68-4668-9DED-FFECEF032BE5}" presName="picture_1" presStyleCnt="0"/>
      <dgm:spPr/>
    </dgm:pt>
    <dgm:pt modelId="{FEC0D7AC-7224-421A-AA75-F5A9B40DEFD1}" type="pres">
      <dgm:prSet presAssocID="{B66585AF-9E68-4668-9DED-FFECEF032BE5}" presName="pictureRepeatNode" presStyleLbl="alignImgPlace1" presStyleIdx="0" presStyleCnt="1" custScaleX="147826" custScaleY="187735" custLinFactX="200000" custLinFactNeighborX="208696" custLinFactNeighborY="-10480"/>
      <dgm:spPr/>
      <dgm:t>
        <a:bodyPr/>
        <a:lstStyle/>
        <a:p>
          <a:endParaRPr lang="en-US"/>
        </a:p>
      </dgm:t>
    </dgm:pt>
    <dgm:pt modelId="{F5F471D1-D914-41A3-A25D-AF3575C00111}" type="pres">
      <dgm:prSet presAssocID="{63C483A7-19B9-4E4B-ACF3-D3D636F1A9DE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A4D796-9058-4129-AE28-9DF31EA3732C}" type="presOf" srcId="{72C63C76-153C-48B7-B57B-C97D3792EDCD}" destId="{8E481DE8-C915-4E6E-9E2C-CBCE4F434B5A}" srcOrd="0" destOrd="0" presId="urn:microsoft.com/office/officeart/2008/layout/CircularPictureCallout"/>
    <dgm:cxn modelId="{40A7663F-EE3C-4D57-8C6D-976161408B29}" type="presOf" srcId="{63C483A7-19B9-4E4B-ACF3-D3D636F1A9DE}" destId="{F5F471D1-D914-41A3-A25D-AF3575C00111}" srcOrd="0" destOrd="0" presId="urn:microsoft.com/office/officeart/2008/layout/CircularPictureCallout"/>
    <dgm:cxn modelId="{FE3C75A1-3F80-4D04-9086-AC3BC86BC3B5}" type="presOf" srcId="{B66585AF-9E68-4668-9DED-FFECEF032BE5}" destId="{FEC0D7AC-7224-421A-AA75-F5A9B40DEFD1}" srcOrd="0" destOrd="0" presId="urn:microsoft.com/office/officeart/2008/layout/CircularPictureCallout"/>
    <dgm:cxn modelId="{CE8336C4-0087-4FC4-874E-3F49CE20DD75}" srcId="{72C63C76-153C-48B7-B57B-C97D3792EDCD}" destId="{63C483A7-19B9-4E4B-ACF3-D3D636F1A9DE}" srcOrd="0" destOrd="0" parTransId="{48168FFB-FA4E-4357-9ED9-56E56DB7AA91}" sibTransId="{B66585AF-9E68-4668-9DED-FFECEF032BE5}"/>
    <dgm:cxn modelId="{B35354A1-53D4-444F-8F3C-3F6197039BDF}" type="presParOf" srcId="{8E481DE8-C915-4E6E-9E2C-CBCE4F434B5A}" destId="{51DEBB0B-4383-4192-8D96-BF69710564C9}" srcOrd="0" destOrd="0" presId="urn:microsoft.com/office/officeart/2008/layout/CircularPictureCallout"/>
    <dgm:cxn modelId="{86BA5F78-60CF-43A7-AE86-E317EFC1D2B3}" type="presParOf" srcId="{51DEBB0B-4383-4192-8D96-BF69710564C9}" destId="{1402F882-3DDD-4EB3-AC91-A4AFC6117EEB}" srcOrd="0" destOrd="0" presId="urn:microsoft.com/office/officeart/2008/layout/CircularPictureCallout"/>
    <dgm:cxn modelId="{2B3F8B7F-40FE-44F6-90D2-52788ED56533}" type="presParOf" srcId="{1402F882-3DDD-4EB3-AC91-A4AFC6117EEB}" destId="{FEC0D7AC-7224-421A-AA75-F5A9B40DEFD1}" srcOrd="0" destOrd="0" presId="urn:microsoft.com/office/officeart/2008/layout/CircularPictureCallout"/>
    <dgm:cxn modelId="{FA2A02AB-D979-4D4B-AFAC-1040952762AB}" type="presParOf" srcId="{51DEBB0B-4383-4192-8D96-BF69710564C9}" destId="{F5F471D1-D914-41A3-A25D-AF3575C00111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C0D7AC-7224-421A-AA75-F5A9B40DEFD1}">
      <dsp:nvSpPr>
        <dsp:cNvPr id="0" name=""/>
        <dsp:cNvSpPr/>
      </dsp:nvSpPr>
      <dsp:spPr>
        <a:xfrm>
          <a:off x="457200" y="2"/>
          <a:ext cx="1295399" cy="164512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F471D1-D914-41A3-A25D-AF3575C00111}">
      <dsp:nvSpPr>
        <dsp:cNvPr id="0" name=""/>
        <dsp:cNvSpPr/>
      </dsp:nvSpPr>
      <dsp:spPr>
        <a:xfrm>
          <a:off x="595884" y="941565"/>
          <a:ext cx="560832" cy="28917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595884" y="941565"/>
        <a:ext cx="560832" cy="2891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51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3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1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7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7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8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1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5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37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60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8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02-Jan-21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832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12" Type="http://schemas.openxmlformats.org/officeDocument/2006/relationships/image" Target="../media/image3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2.png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mailto:alkasmia1984@gmail.com" TargetMode="External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8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18" Type="http://schemas.openxmlformats.org/officeDocument/2006/relationships/image" Target="../media/image17.png"/><Relationship Id="rId17" Type="http://schemas.openxmlformats.org/officeDocument/2006/relationships/image" Target="../media/image16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4.png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8575"/>
            <a:ext cx="9144000" cy="8582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304800"/>
            <a:ext cx="914400" cy="836940"/>
          </a:xfr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 anchorCtr="1">
            <a:noAutofit/>
          </a:bodyPr>
          <a:lstStyle/>
          <a:p>
            <a:pPr algn="ctr"/>
            <a:r>
              <a:rPr lang="bn-IN" sz="9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9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utoShape 2" descr="image of rose এর চিত্র ফলাফল"/>
          <p:cNvSpPr>
            <a:spLocks noChangeAspect="1" noChangeArrowheads="1"/>
          </p:cNvSpPr>
          <p:nvPr/>
        </p:nvSpPr>
        <p:spPr bwMode="auto">
          <a:xfrm>
            <a:off x="155576" y="-547688"/>
            <a:ext cx="771525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of rose এর চিত্র ফলাফল"/>
          <p:cNvSpPr>
            <a:spLocks noChangeAspect="1" noChangeArrowheads="1"/>
          </p:cNvSpPr>
          <p:nvPr/>
        </p:nvSpPr>
        <p:spPr bwMode="auto">
          <a:xfrm>
            <a:off x="307976" y="-395288"/>
            <a:ext cx="771525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486400" y="306060"/>
            <a:ext cx="914400" cy="8369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0" rIns="0" bIns="0" anchor="ctr" anchorCtr="1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9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9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781800" y="306060"/>
            <a:ext cx="914400" cy="8369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0" rIns="0" bIns="0" anchor="ctr" anchorCtr="1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9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9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077200" y="306060"/>
            <a:ext cx="914400" cy="8369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0" rIns="0" bIns="0" anchor="ctr" anchorCtr="1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9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endParaRPr lang="en-US" sz="9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10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381000"/>
            <a:ext cx="236220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199" y="2667000"/>
            <a:ext cx="4530777" cy="838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২। কার্নো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ইঞ্জি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নের বর্ণনা দাও।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27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228600"/>
            <a:ext cx="5181600" cy="5410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98688" y="5572780"/>
            <a:ext cx="3203825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ঘটছে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09801" y="5586848"/>
            <a:ext cx="4876799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গ্যাসের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প্রসারণ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সংকোচনে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চাকা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ঘুরছে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05001" y="5562600"/>
            <a:ext cx="640080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প্রসারণ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সংকোচন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কয়টি চক্রের মাধ্যমে সংঘটিত হয়? </a:t>
            </a:r>
            <a:endParaRPr lang="en-US" sz="2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02578" y="5552049"/>
            <a:ext cx="315062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চক্রগুলোকে বলা হয়? </a:t>
            </a:r>
            <a:endParaRPr lang="en-US" sz="2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44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9111" y="187366"/>
            <a:ext cx="2174145" cy="71424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কার্নো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চক্র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3" name="Subtitle 2"/>
          <p:cNvSpPr txBox="1">
            <a:spLocks/>
          </p:cNvSpPr>
          <p:nvPr/>
        </p:nvSpPr>
        <p:spPr>
          <a:xfrm>
            <a:off x="116413" y="990600"/>
            <a:ext cx="8875187" cy="5715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IN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একটি আদর্শ </a:t>
            </a:r>
            <a:r>
              <a:rPr lang="en-US" sz="36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ইঞ্জিন </a:t>
            </a:r>
            <a:r>
              <a:rPr lang="en-US" sz="36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তথা</a:t>
            </a:r>
            <a:r>
              <a:rPr lang="en-US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কার্নো</a:t>
            </a:r>
            <a:r>
              <a:rPr lang="en-US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bn-IN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কে যে বিশেষ প্রক্রিয়ায় কাজ করলে এটি অবিরামভাবে শক্তি সরবরাহ করতে পারে তাকে কার্নো চক্র বলে। </a:t>
            </a:r>
          </a:p>
          <a:p>
            <a:pPr algn="l"/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অর্থাৎ যে প্রক্রিয়ায় কার্যনির্বাহক বস্তু পর পর দুটি প্রসারণ(একটি সমোষ্ণ, একটি রূদ্ধতাপীয়) এবং পর পর দুটি সংকোচন(একটি </a:t>
            </a:r>
            <a:r>
              <a:rPr lang="bn-IN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সমোষ্ণ, একটি </a:t>
            </a:r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রূদ্ধতাপীয়) সম্পন্ন করে প্রাথমিক অবস্থায় ফিরে আসে এবং অবিরাম শক্তি সরবরাহ করতে পারে তাকে কার্নো </a:t>
            </a:r>
            <a:r>
              <a:rPr lang="bn-IN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চক্র বলে। </a:t>
            </a:r>
            <a:endParaRPr lang="bn-IN" sz="3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IN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কার্নো চক্র </a:t>
            </a:r>
            <a:r>
              <a:rPr lang="bn-IN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চারটি পর্যায় বা ধাপে সম্পন্ন হয়। পর্যায়গুলো চিত্রসহ আলোচনা করা হল-  </a:t>
            </a:r>
            <a:endParaRPr lang="bn-IN" sz="36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bn-IN" sz="36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46203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3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9111" y="187366"/>
            <a:ext cx="2174145" cy="71424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কার্নো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চক্র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0" y="108467"/>
            <a:ext cx="369332" cy="6436140"/>
            <a:chOff x="224817" y="-43933"/>
            <a:chExt cx="369332" cy="6436140"/>
          </a:xfrm>
        </p:grpSpPr>
        <p:cxnSp>
          <p:nvCxnSpPr>
            <p:cNvPr id="14" name="Straight Arrow Connector 13"/>
            <p:cNvCxnSpPr/>
            <p:nvPr/>
          </p:nvCxnSpPr>
          <p:spPr>
            <a:xfrm flipV="1">
              <a:off x="396864" y="609599"/>
              <a:ext cx="0" cy="578260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 rot="16200000">
                  <a:off x="12911" y="167973"/>
                  <a:ext cx="79314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err="1" smtClean="0">
                      <a:latin typeface="NikoshBAN" pitchFamily="2" charset="0"/>
                      <a:cs typeface="NikoshBAN" pitchFamily="2" charset="0"/>
                    </a:rPr>
                    <a:t>চাপ</a:t>
                  </a:r>
                  <a:r>
                    <a:rPr lang="en-US" dirty="0" smtClean="0">
                      <a:latin typeface="NikoshBAN" pitchFamily="2" charset="0"/>
                      <a:cs typeface="NikoshBAN" pitchFamily="2" charset="0"/>
                    </a:rPr>
                    <a:t>,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𝑃</m:t>
                      </m:r>
                    </m:oMath>
                  </a14:m>
                  <a:r>
                    <a:rPr lang="en-US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2911" y="167973"/>
                  <a:ext cx="793144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9836" t="-14615" r="-262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152400" y="6340436"/>
            <a:ext cx="9361673" cy="822364"/>
            <a:chOff x="396864" y="6188036"/>
            <a:chExt cx="9361673" cy="822364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396864" y="6376182"/>
              <a:ext cx="7327051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6705600" y="6188036"/>
                  <a:ext cx="3052937" cy="8223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IN" dirty="0" smtClean="0">
                      <a:latin typeface="NikoshBAN" pitchFamily="2" charset="0"/>
                      <a:cs typeface="NikoshBAN" pitchFamily="2" charset="0"/>
                    </a:rPr>
                    <a:t>আয়তন</a:t>
                  </a:r>
                  <a:r>
                    <a:rPr lang="en-US" dirty="0" smtClean="0">
                      <a:latin typeface="NikoshBAN" pitchFamily="2" charset="0"/>
                      <a:cs typeface="NikoshBAN" pitchFamily="2" charset="0"/>
                    </a:rPr>
                    <a:t>,</a:t>
                  </a:r>
                  <a:r>
                    <a:rPr lang="en-US" dirty="0">
                      <a:solidFill>
                        <a:schemeClr val="accent2">
                          <a:lumMod val="75000"/>
                        </a:schemeClr>
                      </a:solidFill>
                      <a:ea typeface="Cambria Math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𝑉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5600" y="6188036"/>
                  <a:ext cx="3052937" cy="82236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44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Arc 17"/>
          <p:cNvSpPr/>
          <p:nvPr/>
        </p:nvSpPr>
        <p:spPr>
          <a:xfrm rot="9238739">
            <a:off x="537973" y="-4710221"/>
            <a:ext cx="5815907" cy="7310205"/>
          </a:xfrm>
          <a:prstGeom prst="arc">
            <a:avLst>
              <a:gd name="adj1" fmla="val 16918143"/>
              <a:gd name="adj2" fmla="val 20709019"/>
            </a:avLst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 rot="9591384">
            <a:off x="4055198" y="-3424125"/>
            <a:ext cx="7057186" cy="9293676"/>
          </a:xfrm>
          <a:prstGeom prst="arc">
            <a:avLst>
              <a:gd name="adj1" fmla="val 18598775"/>
              <a:gd name="adj2" fmla="val 0"/>
            </a:avLst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 rot="1888018">
                <a:off x="1322586" y="1353650"/>
                <a:ext cx="25272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dirty="0" smtClean="0"/>
                  <a:t> </a:t>
                </a:r>
                <a:r>
                  <a:rPr lang="bn-IN" sz="2000" dirty="0" smtClean="0">
                    <a:solidFill>
                      <a:schemeClr val="accent2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সমোষ্ণ প্রসারণ,</a:t>
                </a:r>
                <a:r>
                  <a:rPr lang="bn-IN" sz="2000" dirty="0" smtClean="0">
                    <a:solidFill>
                      <a:schemeClr val="accent2">
                        <a:lumMod val="75000"/>
                      </a:schemeClr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bn-IN" sz="2000" dirty="0" smtClean="0">
                    <a:solidFill>
                      <a:schemeClr val="accent2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88018">
                <a:off x="1322586" y="1353650"/>
                <a:ext cx="2527299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 rot="3146813">
            <a:off x="3639294" y="3497950"/>
            <a:ext cx="3393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রুদ্ধতাপীয় প্রসারণ 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23" name="Arc 22"/>
          <p:cNvSpPr/>
          <p:nvPr/>
        </p:nvSpPr>
        <p:spPr>
          <a:xfrm rot="8139948">
            <a:off x="1265912" y="-1648519"/>
            <a:ext cx="5815907" cy="7325916"/>
          </a:xfrm>
          <a:prstGeom prst="arc">
            <a:avLst>
              <a:gd name="adj1" fmla="val 16834194"/>
              <a:gd name="adj2" fmla="val 20414211"/>
            </a:avLst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 rot="10557997">
            <a:off x="1203068" y="-3855563"/>
            <a:ext cx="7057186" cy="9293676"/>
          </a:xfrm>
          <a:prstGeom prst="arc">
            <a:avLst>
              <a:gd name="adj1" fmla="val 17958911"/>
              <a:gd name="adj2" fmla="val 243546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 rot="3641832">
            <a:off x="61417" y="3434846"/>
            <a:ext cx="3393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রুদ্ধতাপীয় সংকোচন  </a:t>
            </a:r>
            <a:endParaRPr lang="en-US" sz="2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 rot="747932">
                <a:off x="3126145" y="5221046"/>
                <a:ext cx="25272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dirty="0" smtClean="0"/>
                  <a:t> </a:t>
                </a:r>
                <a:r>
                  <a:rPr lang="bn-IN" sz="20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সমোষ্ণ </a:t>
                </a:r>
                <a:r>
                  <a:rPr lang="en-US" sz="20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সংকোচন</a:t>
                </a:r>
                <a:r>
                  <a:rPr lang="bn-IN" sz="20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bn-IN" sz="2000" dirty="0" smtClean="0">
                    <a:solidFill>
                      <a:srgbClr val="0070C0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000" i="1" smtClean="0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bn-IN" sz="14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1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747932">
                <a:off x="3126145" y="5221046"/>
                <a:ext cx="2527299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/>
          <p:cNvCxnSpPr/>
          <p:nvPr/>
        </p:nvCxnSpPr>
        <p:spPr>
          <a:xfrm>
            <a:off x="1199320" y="789690"/>
            <a:ext cx="83264" cy="5738892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254384" y="2405198"/>
            <a:ext cx="35791" cy="4148002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6159384" y="5029951"/>
            <a:ext cx="26409" cy="1480251"/>
          </a:xfrm>
          <a:prstGeom prst="line">
            <a:avLst/>
          </a:prstGeom>
          <a:ln>
            <a:solidFill>
              <a:srgbClr val="0066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882784" y="4741086"/>
            <a:ext cx="0" cy="1787496"/>
          </a:xfrm>
          <a:prstGeom prst="line">
            <a:avLst/>
          </a:prstGeom>
          <a:ln>
            <a:solidFill>
              <a:srgbClr val="0066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158624" y="666690"/>
                <a:ext cx="12849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000" dirty="0" smtClean="0">
                    <a:solidFill>
                      <a:schemeClr val="accent2">
                        <a:lumMod val="75000"/>
                      </a:schemeClr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𝐴</m:t>
                        </m:r>
                        <m:r>
                          <a:rPr lang="en-US" sz="20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,</m:t>
                    </m:r>
                  </m:oMath>
                </a14:m>
                <a:r>
                  <a:rPr lang="bn-IN" sz="2000" dirty="0">
                    <a:solidFill>
                      <a:schemeClr val="accent2">
                        <a:lumMod val="75000"/>
                      </a:schemeClr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)</m:t>
                    </m:r>
                  </m:oMath>
                </a14:m>
                <a:r>
                  <a:rPr lang="bn-IN" sz="2000" dirty="0" smtClean="0">
                    <a:solidFill>
                      <a:schemeClr val="accent2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624" y="666690"/>
                <a:ext cx="1284933" cy="400110"/>
              </a:xfrm>
              <a:prstGeom prst="rect">
                <a:avLst/>
              </a:prstGeom>
              <a:blipFill rotWithShape="1">
                <a:blip r:embed="rId6"/>
                <a:stretch>
                  <a:fillRect l="-1896" t="-6061" r="-16588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730384" y="4419600"/>
                <a:ext cx="12849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000" dirty="0" smtClean="0">
                    <a:solidFill>
                      <a:schemeClr val="accent2">
                        <a:lumMod val="75000"/>
                      </a:schemeClr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𝐷</m:t>
                        </m:r>
                        <m:r>
                          <a:rPr lang="en-US" sz="20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4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,</m:t>
                    </m:r>
                  </m:oMath>
                </a14:m>
                <a:r>
                  <a:rPr lang="bn-IN" sz="2000" dirty="0">
                    <a:solidFill>
                      <a:schemeClr val="accent2">
                        <a:lumMod val="75000"/>
                      </a:schemeClr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4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)</m:t>
                    </m:r>
                  </m:oMath>
                </a14:m>
                <a:r>
                  <a:rPr lang="bn-IN" sz="2000" dirty="0" smtClean="0">
                    <a:solidFill>
                      <a:schemeClr val="accent2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384" y="4419600"/>
                <a:ext cx="1284933" cy="400110"/>
              </a:xfrm>
              <a:prstGeom prst="rect">
                <a:avLst/>
              </a:prstGeom>
              <a:blipFill rotWithShape="1">
                <a:blip r:embed="rId7"/>
                <a:stretch>
                  <a:fillRect l="-2844" t="-6061" r="-16588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941251" y="4705290"/>
                <a:ext cx="12849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000" dirty="0" smtClean="0">
                    <a:solidFill>
                      <a:schemeClr val="accent2">
                        <a:lumMod val="75000"/>
                      </a:schemeClr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𝐶</m:t>
                        </m:r>
                        <m:r>
                          <a:rPr lang="en-US" sz="20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,</m:t>
                    </m:r>
                  </m:oMath>
                </a14:m>
                <a:r>
                  <a:rPr lang="bn-IN" sz="2000" dirty="0">
                    <a:solidFill>
                      <a:schemeClr val="accent2">
                        <a:lumMod val="75000"/>
                      </a:schemeClr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)</m:t>
                    </m:r>
                  </m:oMath>
                </a14:m>
                <a:r>
                  <a:rPr lang="bn-IN" sz="2000" dirty="0" smtClean="0">
                    <a:solidFill>
                      <a:schemeClr val="accent2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1251" y="4705290"/>
                <a:ext cx="1284933" cy="400110"/>
              </a:xfrm>
              <a:prstGeom prst="rect">
                <a:avLst/>
              </a:prstGeom>
              <a:blipFill rotWithShape="1">
                <a:blip r:embed="rId8"/>
                <a:stretch>
                  <a:fillRect l="-2857" t="-6061" r="-17143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949584" y="2057400"/>
                <a:ext cx="12849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000" dirty="0" smtClean="0">
                    <a:solidFill>
                      <a:schemeClr val="accent2">
                        <a:lumMod val="75000"/>
                      </a:schemeClr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𝐵</m:t>
                        </m:r>
                        <m:r>
                          <a:rPr lang="en-US" sz="20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,</m:t>
                    </m:r>
                  </m:oMath>
                </a14:m>
                <a:r>
                  <a:rPr lang="bn-IN" sz="2000" dirty="0" smtClean="0">
                    <a:solidFill>
                      <a:schemeClr val="accent2">
                        <a:lumMod val="75000"/>
                      </a:schemeClr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)</m:t>
                    </m:r>
                  </m:oMath>
                </a14:m>
                <a:r>
                  <a:rPr lang="bn-IN" sz="2000" dirty="0" smtClean="0">
                    <a:solidFill>
                      <a:schemeClr val="accent2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584" y="2057400"/>
                <a:ext cx="1284933" cy="400110"/>
              </a:xfrm>
              <a:prstGeom prst="rect">
                <a:avLst/>
              </a:prstGeom>
              <a:blipFill rotWithShape="1">
                <a:blip r:embed="rId9"/>
                <a:stretch>
                  <a:fillRect l="-3318" t="-6154" r="-17062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935468" y="6477000"/>
                <a:ext cx="7281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bn-IN" sz="2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bn-IN" sz="2000" dirty="0" smtClean="0">
                    <a:solidFill>
                      <a:schemeClr val="accent2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468" y="6477000"/>
                <a:ext cx="728116" cy="400110"/>
              </a:xfrm>
              <a:prstGeom prst="rect">
                <a:avLst/>
              </a:prstGeom>
              <a:blipFill rotWithShape="1">
                <a:blip r:embed="rId10"/>
                <a:stretch>
                  <a:fillRect t="-6154" r="-15000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594926" y="6477000"/>
                <a:ext cx="7281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bn-IN" sz="20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bn-IN" sz="2000" dirty="0" smtClean="0">
                    <a:solidFill>
                      <a:schemeClr val="accent2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4926" y="6477000"/>
                <a:ext cx="728116" cy="400110"/>
              </a:xfrm>
              <a:prstGeom prst="rect">
                <a:avLst/>
              </a:prstGeom>
              <a:blipFill rotWithShape="1">
                <a:blip r:embed="rId11"/>
                <a:stretch>
                  <a:fillRect t="-6154" r="-15126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995524" y="6477000"/>
                <a:ext cx="7281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bn-IN" sz="20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𝐵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bn-IN" sz="2000" dirty="0" smtClean="0">
                    <a:solidFill>
                      <a:schemeClr val="accent2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524" y="6477000"/>
                <a:ext cx="728116" cy="400110"/>
              </a:xfrm>
              <a:prstGeom prst="rect">
                <a:avLst/>
              </a:prstGeom>
              <a:blipFill rotWithShape="1">
                <a:blip r:embed="rId12"/>
                <a:stretch>
                  <a:fillRect t="-6154" r="-14167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800594" y="6477000"/>
                <a:ext cx="7281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bn-IN" sz="20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bn-IN" sz="2000" dirty="0" smtClean="0">
                    <a:solidFill>
                      <a:schemeClr val="accent2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0594" y="6477000"/>
                <a:ext cx="728116" cy="400110"/>
              </a:xfrm>
              <a:prstGeom prst="rect">
                <a:avLst/>
              </a:prstGeom>
              <a:blipFill rotWithShape="1">
                <a:blip r:embed="rId13"/>
                <a:stretch>
                  <a:fillRect t="-6154" r="-13445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/>
          <p:cNvGrpSpPr/>
          <p:nvPr/>
        </p:nvGrpSpPr>
        <p:grpSpPr>
          <a:xfrm>
            <a:off x="447573" y="0"/>
            <a:ext cx="611346" cy="2366807"/>
            <a:chOff x="1235265" y="3162099"/>
            <a:chExt cx="1132779" cy="3160209"/>
          </a:xfrm>
        </p:grpSpPr>
        <p:sp>
          <p:nvSpPr>
            <p:cNvPr id="33" name="Oval 32"/>
            <p:cNvSpPr/>
            <p:nvPr/>
          </p:nvSpPr>
          <p:spPr>
            <a:xfrm>
              <a:off x="1377443" y="3162099"/>
              <a:ext cx="838201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 flipH="1" flipV="1">
              <a:off x="1731298" y="3487662"/>
              <a:ext cx="157810" cy="11087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1235265" y="4702100"/>
              <a:ext cx="1132778" cy="1620208"/>
              <a:chOff x="2372421" y="4702100"/>
              <a:chExt cx="1132778" cy="1620208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3423157" y="4702100"/>
                <a:ext cx="1" cy="1607124"/>
              </a:xfrm>
              <a:prstGeom prst="line">
                <a:avLst/>
              </a:prstGeom>
              <a:ln w="136525" cmpd="sng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2423591" y="4715185"/>
                <a:ext cx="0" cy="1607123"/>
              </a:xfrm>
              <a:prstGeom prst="line">
                <a:avLst/>
              </a:prstGeom>
              <a:ln w="136525" cmpd="sng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2372421" y="6241342"/>
                <a:ext cx="1132778" cy="0"/>
              </a:xfrm>
              <a:prstGeom prst="line">
                <a:avLst/>
              </a:prstGeom>
              <a:ln w="136525" cmpd="sng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/>
            <p:cNvGrpSpPr/>
            <p:nvPr/>
          </p:nvGrpSpPr>
          <p:grpSpPr>
            <a:xfrm>
              <a:off x="1719976" y="3889425"/>
              <a:ext cx="190673" cy="1139775"/>
              <a:chOff x="2881874" y="3127425"/>
              <a:chExt cx="190673" cy="1139775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>
                <a:off x="2976164" y="3158124"/>
                <a:ext cx="1046" cy="1070775"/>
              </a:xfrm>
              <a:prstGeom prst="line">
                <a:avLst/>
              </a:prstGeom>
              <a:ln w="762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Oval 52"/>
              <p:cNvSpPr/>
              <p:nvPr/>
            </p:nvSpPr>
            <p:spPr>
              <a:xfrm flipH="1" flipV="1">
                <a:off x="2881874" y="4156326"/>
                <a:ext cx="190673" cy="11087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 flipH="1" flipV="1">
                <a:off x="2881874" y="3127425"/>
                <a:ext cx="190673" cy="11087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1235265" y="4953000"/>
              <a:ext cx="1132779" cy="838200"/>
              <a:chOff x="2372421" y="4953000"/>
              <a:chExt cx="1132779" cy="838200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2372421" y="5770614"/>
                <a:ext cx="1132779" cy="0"/>
              </a:xfrm>
              <a:prstGeom prst="line">
                <a:avLst/>
              </a:prstGeom>
              <a:ln w="136525" cmpd="sng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H="1">
                <a:off x="2947360" y="4953000"/>
                <a:ext cx="5108" cy="766465"/>
              </a:xfrm>
              <a:prstGeom prst="line">
                <a:avLst/>
              </a:prstGeom>
              <a:ln w="76200" cmpd="sng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Oval 50"/>
              <p:cNvSpPr/>
              <p:nvPr/>
            </p:nvSpPr>
            <p:spPr>
              <a:xfrm flipH="1" flipV="1">
                <a:off x="2868454" y="5680326"/>
                <a:ext cx="190673" cy="11087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8" name="Group 57"/>
          <p:cNvGrpSpPr/>
          <p:nvPr/>
        </p:nvGrpSpPr>
        <p:grpSpPr>
          <a:xfrm>
            <a:off x="3350901" y="386837"/>
            <a:ext cx="684420" cy="2736701"/>
            <a:chOff x="3575556" y="3162099"/>
            <a:chExt cx="1148844" cy="3147125"/>
          </a:xfrm>
        </p:grpSpPr>
        <p:sp>
          <p:nvSpPr>
            <p:cNvPr id="59" name="Oval 58"/>
            <p:cNvSpPr/>
            <p:nvPr/>
          </p:nvSpPr>
          <p:spPr>
            <a:xfrm>
              <a:off x="3733799" y="3162099"/>
              <a:ext cx="838201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 flipH="1" flipV="1">
              <a:off x="4087654" y="3487662"/>
              <a:ext cx="157810" cy="11087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3575556" y="4644297"/>
              <a:ext cx="1132779" cy="1664927"/>
              <a:chOff x="2356356" y="4644297"/>
              <a:chExt cx="1132779" cy="1664927"/>
            </a:xfrm>
          </p:grpSpPr>
          <p:cxnSp>
            <p:nvCxnSpPr>
              <p:cNvPr id="70" name="Straight Connector 69"/>
              <p:cNvCxnSpPr/>
              <p:nvPr/>
            </p:nvCxnSpPr>
            <p:spPr>
              <a:xfrm>
                <a:off x="3423157" y="4702100"/>
                <a:ext cx="1" cy="1607124"/>
              </a:xfrm>
              <a:prstGeom prst="line">
                <a:avLst/>
              </a:prstGeom>
              <a:ln w="136525" cmpd="sng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2423591" y="4644297"/>
                <a:ext cx="0" cy="1607124"/>
              </a:xfrm>
              <a:prstGeom prst="line">
                <a:avLst/>
              </a:prstGeom>
              <a:ln w="136525" cmpd="sng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2356356" y="6255324"/>
                <a:ext cx="1132779" cy="0"/>
              </a:xfrm>
              <a:prstGeom prst="line">
                <a:avLst/>
              </a:prstGeom>
              <a:ln w="136525" cmpd="sng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/>
          </p:nvGrpSpPr>
          <p:grpSpPr>
            <a:xfrm>
              <a:off x="3695528" y="3508425"/>
              <a:ext cx="552707" cy="1119012"/>
              <a:chOff x="2881874" y="3127425"/>
              <a:chExt cx="552707" cy="1119012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>
                <a:off x="2976164" y="3158124"/>
                <a:ext cx="352127" cy="998202"/>
              </a:xfrm>
              <a:prstGeom prst="line">
                <a:avLst/>
              </a:prstGeom>
              <a:ln w="762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Oval 67"/>
              <p:cNvSpPr/>
              <p:nvPr/>
            </p:nvSpPr>
            <p:spPr>
              <a:xfrm flipH="1" flipV="1">
                <a:off x="3243908" y="4135563"/>
                <a:ext cx="190673" cy="11087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 flipH="1" flipV="1">
                <a:off x="2881874" y="3127425"/>
                <a:ext cx="190673" cy="11087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3591621" y="4572000"/>
              <a:ext cx="1132779" cy="838200"/>
              <a:chOff x="2372421" y="4953000"/>
              <a:chExt cx="1132779" cy="838200"/>
            </a:xfrm>
          </p:grpSpPr>
          <p:cxnSp>
            <p:nvCxnSpPr>
              <p:cNvPr id="64" name="Straight Connector 63"/>
              <p:cNvCxnSpPr/>
              <p:nvPr/>
            </p:nvCxnSpPr>
            <p:spPr>
              <a:xfrm>
                <a:off x="2372421" y="5770614"/>
                <a:ext cx="1132779" cy="0"/>
              </a:xfrm>
              <a:prstGeom prst="line">
                <a:avLst/>
              </a:prstGeom>
              <a:ln w="136525" cmpd="sng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flipH="1">
                <a:off x="2947360" y="4953000"/>
                <a:ext cx="5108" cy="766465"/>
              </a:xfrm>
              <a:prstGeom prst="line">
                <a:avLst/>
              </a:prstGeom>
              <a:ln w="76200" cmpd="sng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Oval 65"/>
              <p:cNvSpPr/>
              <p:nvPr/>
            </p:nvSpPr>
            <p:spPr>
              <a:xfrm flipH="1" flipV="1">
                <a:off x="2868454" y="5680326"/>
                <a:ext cx="190673" cy="11087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3" name="Group 72"/>
          <p:cNvGrpSpPr/>
          <p:nvPr/>
        </p:nvGrpSpPr>
        <p:grpSpPr>
          <a:xfrm>
            <a:off x="5853231" y="1920422"/>
            <a:ext cx="730486" cy="2722158"/>
            <a:chOff x="5785356" y="3048000"/>
            <a:chExt cx="1148844" cy="3147125"/>
          </a:xfrm>
        </p:grpSpPr>
        <p:sp>
          <p:nvSpPr>
            <p:cNvPr id="74" name="Oval 73"/>
            <p:cNvSpPr/>
            <p:nvPr/>
          </p:nvSpPr>
          <p:spPr>
            <a:xfrm>
              <a:off x="5943599" y="3048000"/>
              <a:ext cx="838201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 flipH="1" flipV="1">
              <a:off x="6297454" y="3373563"/>
              <a:ext cx="157810" cy="11087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5785356" y="4571240"/>
              <a:ext cx="1132779" cy="1623885"/>
              <a:chOff x="2356356" y="4685339"/>
              <a:chExt cx="1132779" cy="1623885"/>
            </a:xfrm>
          </p:grpSpPr>
          <p:cxnSp>
            <p:nvCxnSpPr>
              <p:cNvPr id="85" name="Straight Connector 84"/>
              <p:cNvCxnSpPr/>
              <p:nvPr/>
            </p:nvCxnSpPr>
            <p:spPr>
              <a:xfrm>
                <a:off x="3423157" y="4702100"/>
                <a:ext cx="1" cy="1607124"/>
              </a:xfrm>
              <a:prstGeom prst="line">
                <a:avLst/>
              </a:prstGeom>
              <a:ln w="136525" cmpd="sng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2423591" y="4685339"/>
                <a:ext cx="0" cy="1607124"/>
              </a:xfrm>
              <a:prstGeom prst="line">
                <a:avLst/>
              </a:prstGeom>
              <a:ln w="136525" cmpd="sng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2356356" y="6255324"/>
                <a:ext cx="1132779" cy="0"/>
              </a:xfrm>
              <a:prstGeom prst="line">
                <a:avLst/>
              </a:prstGeom>
              <a:ln w="136525" cmpd="sng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 76"/>
            <p:cNvGrpSpPr/>
            <p:nvPr/>
          </p:nvGrpSpPr>
          <p:grpSpPr>
            <a:xfrm>
              <a:off x="6286132" y="3048000"/>
              <a:ext cx="190673" cy="1139775"/>
              <a:chOff x="2881874" y="3127425"/>
              <a:chExt cx="190673" cy="1139775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>
                <a:off x="2976164" y="3158124"/>
                <a:ext cx="1046" cy="1070775"/>
              </a:xfrm>
              <a:prstGeom prst="line">
                <a:avLst/>
              </a:prstGeom>
              <a:ln w="762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Oval 82"/>
              <p:cNvSpPr/>
              <p:nvPr/>
            </p:nvSpPr>
            <p:spPr>
              <a:xfrm flipH="1" flipV="1">
                <a:off x="2881874" y="4156326"/>
                <a:ext cx="190673" cy="11087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 flipH="1" flipV="1">
                <a:off x="2881874" y="3127425"/>
                <a:ext cx="190673" cy="11087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5801421" y="4114800"/>
              <a:ext cx="1132779" cy="838200"/>
              <a:chOff x="2372421" y="4953000"/>
              <a:chExt cx="1132779" cy="838200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>
                <a:off x="2372421" y="5770614"/>
                <a:ext cx="1132779" cy="0"/>
              </a:xfrm>
              <a:prstGeom prst="line">
                <a:avLst/>
              </a:prstGeom>
              <a:ln w="136525" cmpd="sng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flipH="1">
                <a:off x="2947360" y="4953000"/>
                <a:ext cx="5108" cy="766465"/>
              </a:xfrm>
              <a:prstGeom prst="line">
                <a:avLst/>
              </a:prstGeom>
              <a:ln w="76200" cmpd="sng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Oval 80"/>
              <p:cNvSpPr/>
              <p:nvPr/>
            </p:nvSpPr>
            <p:spPr>
              <a:xfrm flipH="1" flipV="1">
                <a:off x="2868454" y="5680326"/>
                <a:ext cx="190673" cy="11087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8" name="Group 87"/>
          <p:cNvGrpSpPr/>
          <p:nvPr/>
        </p:nvGrpSpPr>
        <p:grpSpPr>
          <a:xfrm>
            <a:off x="2373549" y="3810000"/>
            <a:ext cx="674451" cy="2513565"/>
            <a:chOff x="7369491" y="2993050"/>
            <a:chExt cx="1148844" cy="3147472"/>
          </a:xfrm>
        </p:grpSpPr>
        <p:sp>
          <p:nvSpPr>
            <p:cNvPr id="89" name="Oval 88"/>
            <p:cNvSpPr/>
            <p:nvPr/>
          </p:nvSpPr>
          <p:spPr>
            <a:xfrm>
              <a:off x="7527734" y="2993050"/>
              <a:ext cx="838201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 flipH="1" flipV="1">
              <a:off x="7881589" y="3318613"/>
              <a:ext cx="157810" cy="11087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1" name="Group 90"/>
            <p:cNvGrpSpPr/>
            <p:nvPr/>
          </p:nvGrpSpPr>
          <p:grpSpPr>
            <a:xfrm>
              <a:off x="7369491" y="4533051"/>
              <a:ext cx="1132779" cy="1607471"/>
              <a:chOff x="2356356" y="4702100"/>
              <a:chExt cx="1132779" cy="1607471"/>
            </a:xfrm>
          </p:grpSpPr>
          <p:cxnSp>
            <p:nvCxnSpPr>
              <p:cNvPr id="100" name="Straight Connector 99"/>
              <p:cNvCxnSpPr/>
              <p:nvPr/>
            </p:nvCxnSpPr>
            <p:spPr>
              <a:xfrm>
                <a:off x="3423157" y="4702100"/>
                <a:ext cx="1" cy="1607124"/>
              </a:xfrm>
              <a:prstGeom prst="line">
                <a:avLst/>
              </a:prstGeom>
              <a:ln w="136525" cmpd="sng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2431428" y="4702447"/>
                <a:ext cx="0" cy="1607124"/>
              </a:xfrm>
              <a:prstGeom prst="line">
                <a:avLst/>
              </a:prstGeom>
              <a:ln w="136525" cmpd="sng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>
                <a:off x="2356356" y="6255324"/>
                <a:ext cx="1132779" cy="0"/>
              </a:xfrm>
              <a:prstGeom prst="line">
                <a:avLst/>
              </a:prstGeom>
              <a:ln w="136525" cmpd="sng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Group 91"/>
            <p:cNvGrpSpPr/>
            <p:nvPr/>
          </p:nvGrpSpPr>
          <p:grpSpPr>
            <a:xfrm>
              <a:off x="7851497" y="3320775"/>
              <a:ext cx="552711" cy="1137613"/>
              <a:chOff x="3243908" y="3108824"/>
              <a:chExt cx="552711" cy="1137613"/>
            </a:xfrm>
          </p:grpSpPr>
          <p:cxnSp>
            <p:nvCxnSpPr>
              <p:cNvPr id="97" name="Straight Connector 96"/>
              <p:cNvCxnSpPr>
                <a:endCxn id="98" idx="4"/>
              </p:cNvCxnSpPr>
              <p:nvPr/>
            </p:nvCxnSpPr>
            <p:spPr>
              <a:xfrm flipH="1">
                <a:off x="3339244" y="3162099"/>
                <a:ext cx="362038" cy="973464"/>
              </a:xfrm>
              <a:prstGeom prst="line">
                <a:avLst/>
              </a:prstGeom>
              <a:ln w="762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Oval 97"/>
              <p:cNvSpPr/>
              <p:nvPr/>
            </p:nvSpPr>
            <p:spPr>
              <a:xfrm flipH="1" flipV="1">
                <a:off x="3243908" y="4135563"/>
                <a:ext cx="190673" cy="11087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/>
              <p:nvPr/>
            </p:nvSpPr>
            <p:spPr>
              <a:xfrm flipH="1" flipV="1">
                <a:off x="3605946" y="3108824"/>
                <a:ext cx="190673" cy="11087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7385556" y="4402951"/>
              <a:ext cx="1132779" cy="838200"/>
              <a:chOff x="2372421" y="4953000"/>
              <a:chExt cx="1132779" cy="838200"/>
            </a:xfrm>
          </p:grpSpPr>
          <p:cxnSp>
            <p:nvCxnSpPr>
              <p:cNvPr id="94" name="Straight Connector 93"/>
              <p:cNvCxnSpPr/>
              <p:nvPr/>
            </p:nvCxnSpPr>
            <p:spPr>
              <a:xfrm>
                <a:off x="2372421" y="5770614"/>
                <a:ext cx="1132779" cy="0"/>
              </a:xfrm>
              <a:prstGeom prst="line">
                <a:avLst/>
              </a:prstGeom>
              <a:ln w="136525" cmpd="sng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flipH="1">
                <a:off x="2947360" y="4953000"/>
                <a:ext cx="5108" cy="766465"/>
              </a:xfrm>
              <a:prstGeom prst="line">
                <a:avLst/>
              </a:prstGeom>
              <a:ln w="76200" cmpd="sng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Oval 95"/>
              <p:cNvSpPr/>
              <p:nvPr/>
            </p:nvSpPr>
            <p:spPr>
              <a:xfrm flipH="1" flipV="1">
                <a:off x="2868454" y="5680326"/>
                <a:ext cx="190673" cy="11087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7233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20" grpId="0" animBg="1"/>
      <p:bldP spid="21" grpId="0"/>
      <p:bldP spid="22" grpId="0"/>
      <p:bldP spid="23" grpId="0" animBg="1"/>
      <p:bldP spid="24" grpId="0" animBg="1"/>
      <p:bldP spid="25" grpId="0"/>
      <p:bldP spid="26" grpId="0"/>
      <p:bldP spid="40" grpId="0"/>
      <p:bldP spid="41" grpId="0"/>
      <p:bldP spid="42" grpId="0"/>
      <p:bldP spid="43" grpId="0"/>
      <p:bldP spid="46" grpId="0"/>
      <p:bldP spid="47" grpId="0"/>
      <p:bldP spid="48" grpId="0"/>
      <p:bldP spid="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ubtitle 2"/>
              <p:cNvSpPr txBox="1">
                <a:spLocks/>
              </p:cNvSpPr>
              <p:nvPr/>
            </p:nvSpPr>
            <p:spPr>
              <a:xfrm>
                <a:off x="76200" y="76200"/>
                <a:ext cx="8915400" cy="66294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 fontScale="40000" lnSpcReduction="20000"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4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10000" b="1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প্রথম পর্যায়</a:t>
                </a:r>
                <a:r>
                  <a:rPr lang="en-US" sz="10000" b="1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00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অর্থা</a:t>
                </a:r>
                <a:r>
                  <a:rPr lang="en-US" sz="10000" b="1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ৎ </a:t>
                </a:r>
                <a:r>
                  <a:rPr lang="en-US" sz="100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সমোষ্ণ</a:t>
                </a:r>
                <a:r>
                  <a:rPr lang="en-US" sz="10000" b="1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00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প্রসারণের</a:t>
                </a:r>
                <a:r>
                  <a:rPr lang="en-US" sz="10000" b="1" dirty="0">
                    <a:solidFill>
                      <a:schemeClr val="accent6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10000" b="1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জন্য কৃতকাজ ,</a:t>
                </a:r>
                <a:endParaRPr lang="en-US" sz="10000" b="1" dirty="0" smtClean="0">
                  <a:solidFill>
                    <a:schemeClr val="accent6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bn-IN" sz="90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90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9000" i="1" smtClean="0">
                            <a:solidFill>
                              <a:schemeClr val="accent2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9000" b="0" i="1" smtClean="0">
                            <a:solidFill>
                              <a:schemeClr val="accent2"/>
                            </a:solidFill>
                            <a:latin typeface="Cambria Math"/>
                            <a:cs typeface="NikoshBAN" pitchFamily="2" charset="0"/>
                          </a:rPr>
                          <m:t>𝑊</m:t>
                        </m:r>
                      </m:e>
                      <m:sub>
                        <m:r>
                          <a:rPr lang="en-US" sz="9000" b="0" i="1">
                            <a:solidFill>
                              <a:schemeClr val="accent2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  <m:r>
                      <a:rPr lang="en-US" sz="9000" b="0" i="1">
                        <a:solidFill>
                          <a:schemeClr val="accent2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bn-IN" sz="9000" i="1">
                            <a:solidFill>
                              <a:schemeClr val="accent2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9000" b="0" i="1" smtClean="0">
                            <a:solidFill>
                              <a:schemeClr val="accent2"/>
                            </a:solidFill>
                            <a:latin typeface="Cambria Math"/>
                            <a:cs typeface="NikoshBAN" pitchFamily="2" charset="0"/>
                          </a:rPr>
                          <m:t>𝐴</m:t>
                        </m:r>
                        <m:r>
                          <a:rPr lang="en-US" sz="9000" b="0" i="1">
                            <a:solidFill>
                              <a:schemeClr val="accent2"/>
                            </a:solidFill>
                            <a:latin typeface="Cambria Math"/>
                            <a:cs typeface="NikoshBAN" pitchFamily="2" charset="0"/>
                          </a:rPr>
                          <m:t>𝐵</m:t>
                        </m:r>
                        <m:r>
                          <a:rPr lang="en-US" sz="9000" b="0" i="1" smtClean="0">
                            <a:solidFill>
                              <a:schemeClr val="accent2"/>
                            </a:solidFill>
                            <a:latin typeface="Cambria Math"/>
                            <a:cs typeface="NikoshBAN" pitchFamily="2" charset="0"/>
                          </a:rPr>
                          <m:t>𝐵</m:t>
                        </m:r>
                      </m:e>
                      <m:sub>
                        <m:r>
                          <a:rPr lang="en-US" sz="9000" b="0" i="1" smtClean="0">
                            <a:solidFill>
                              <a:schemeClr val="accent2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bn-IN" sz="9000" i="1">
                            <a:solidFill>
                              <a:schemeClr val="accent2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9000" b="0" i="1" smtClean="0">
                            <a:solidFill>
                              <a:schemeClr val="accent2"/>
                            </a:solidFill>
                            <a:latin typeface="Cambria Math"/>
                            <a:cs typeface="NikoshBAN" pitchFamily="2" charset="0"/>
                          </a:rPr>
                          <m:t>𝐴</m:t>
                        </m:r>
                      </m:e>
                      <m:sub>
                        <m:r>
                          <a:rPr lang="en-US" sz="9000" b="0" i="1" smtClean="0">
                            <a:solidFill>
                              <a:schemeClr val="accent2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9000" dirty="0" smtClean="0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9000" dirty="0" err="1" smtClean="0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ক্ষেত্রের</a:t>
                </a:r>
                <a:r>
                  <a:rPr lang="en-US" sz="9000" dirty="0" smtClean="0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9000" dirty="0" err="1" smtClean="0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ক্ষেত্রফল</a:t>
                </a:r>
                <a:r>
                  <a:rPr lang="en-US" sz="9000" dirty="0" smtClean="0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pPr algn="l"/>
                <a:r>
                  <a:rPr lang="bn-IN" sz="90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90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bn-IN" sz="90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9000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9000" b="0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𝑊</m:t>
                        </m:r>
                      </m:e>
                      <m:sub>
                        <m:r>
                          <a:rPr lang="en-US" sz="9000" b="0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  <m:r>
                      <a:rPr lang="en-US" sz="90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90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900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90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90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sz="900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90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90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p>
                      <m:e>
                        <m:r>
                          <a:rPr lang="en-US" sz="9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𝑃𝑑𝑉</m:t>
                        </m:r>
                      </m:e>
                    </m:nary>
                  </m:oMath>
                </a14:m>
                <a:endParaRPr lang="en-US" sz="90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>
                  <a:lnSpc>
                    <a:spcPct val="120000"/>
                  </a:lnSpc>
                </a:pPr>
                <a:r>
                  <a:rPr lang="bn-IN" sz="90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90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bn-IN" sz="90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9000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9000" b="0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𝑊</m:t>
                        </m:r>
                      </m:e>
                      <m:sub>
                        <m:r>
                          <a:rPr lang="en-US" sz="9000" b="0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  <m:r>
                      <a:rPr lang="en-US" sz="9000" b="0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sz="90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90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90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90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sz="90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90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90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p>
                      <m:e>
                        <m:f>
                          <m:fPr>
                            <m:ctrlPr>
                              <a:rPr lang="en-US" sz="90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90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𝑛𝑅</m:t>
                            </m:r>
                            <m:sSub>
                              <m:sSubPr>
                                <m:ctrlPr>
                                  <a:rPr lang="bn-IN" sz="90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sSubPr>
                              <m:e>
                                <m:r>
                                  <a:rPr lang="en-US" sz="9000" b="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9000" b="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90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𝑉</m:t>
                            </m:r>
                          </m:den>
                        </m:f>
                        <m:r>
                          <a:rPr lang="en-US" sz="9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𝑑𝑉</m:t>
                        </m:r>
                      </m:e>
                    </m:nary>
                  </m:oMath>
                </a14:m>
                <a:r>
                  <a:rPr lang="en-US" sz="90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9000" b="0" i="0" dirty="0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9000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bn-IN" sz="9000" b="0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যেহেতু</m:t>
                        </m:r>
                        <m:r>
                          <a:rPr lang="bn-IN" sz="9000" b="0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, </m:t>
                        </m:r>
                        <m:r>
                          <a:rPr lang="en-US" sz="90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𝑃𝑉</m:t>
                        </m:r>
                        <m:r>
                          <a:rPr lang="en-US" sz="90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90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𝑛𝑅</m:t>
                        </m:r>
                        <m:sSub>
                          <m:sSubPr>
                            <m:ctrlPr>
                              <a:rPr lang="bn-IN" sz="9000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9000" b="0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9000" b="0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sz="9000" i="1" dirty="0" smtClean="0">
                  <a:solidFill>
                    <a:srgbClr val="002060"/>
                  </a:solidFill>
                  <a:latin typeface="Cambria Math"/>
                </a:endParaRPr>
              </a:p>
              <a:p>
                <a:pPr algn="l">
                  <a:lnSpc>
                    <a:spcPct val="120000"/>
                  </a:lnSpc>
                </a:pPr>
                <a:r>
                  <a:rPr lang="bn-IN" sz="90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90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bn-IN" sz="90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9000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9000" b="0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𝑊</m:t>
                        </m:r>
                      </m:e>
                      <m:sub>
                        <m:r>
                          <a:rPr lang="en-US" sz="9000" b="0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  <m:r>
                      <a:rPr lang="bn-IN" sz="9000" b="0" i="1">
                        <a:solidFill>
                          <a:srgbClr val="00B05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9000" b="0" i="1">
                        <a:solidFill>
                          <a:srgbClr val="00B050"/>
                        </a:solidFill>
                        <a:latin typeface="Cambria Math"/>
                        <a:cs typeface="NikoshBAN" pitchFamily="2" charset="0"/>
                      </a:rPr>
                      <m:t>𝑛𝑅</m:t>
                    </m:r>
                    <m:sSub>
                      <m:sSubPr>
                        <m:ctrlPr>
                          <a:rPr lang="bn-IN" sz="9000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9000" b="0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𝑇</m:t>
                        </m:r>
                      </m:e>
                      <m:sub>
                        <m:r>
                          <a:rPr lang="en-US" sz="9000" b="0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  <m:r>
                      <a:rPr lang="en-US" sz="9000" b="0" i="1" smtClean="0">
                        <a:solidFill>
                          <a:srgbClr val="00B050"/>
                        </a:solidFill>
                        <a:latin typeface="Cambria Math"/>
                        <a:cs typeface="NikoshBAN" pitchFamily="2" charset="0"/>
                      </a:rPr>
                      <m:t>[</m:t>
                    </m:r>
                    <m:r>
                      <a:rPr lang="en-US" sz="9000" b="0" i="1" smtClean="0">
                        <a:solidFill>
                          <a:srgbClr val="00B050"/>
                        </a:solidFill>
                        <a:latin typeface="Cambria Math"/>
                        <a:cs typeface="NikoshBAN" pitchFamily="2" charset="0"/>
                      </a:rPr>
                      <m:t>𝑙𝑛𝑉</m:t>
                    </m:r>
                    <m:r>
                      <a:rPr lang="en-US" sz="9000" b="0" i="1" smtClean="0">
                        <a:solidFill>
                          <a:srgbClr val="00B050"/>
                        </a:solidFill>
                        <a:latin typeface="Cambria Math"/>
                        <a:cs typeface="NikoshBAN" pitchFamily="2" charset="0"/>
                      </a:rPr>
                      <m:t>]</m:t>
                    </m:r>
                  </m:oMath>
                </a14:m>
                <a:endParaRPr lang="en-US" sz="9000" i="1" dirty="0" smtClean="0">
                  <a:solidFill>
                    <a:srgbClr val="00B050"/>
                  </a:solidFill>
                  <a:latin typeface="Cambria Math"/>
                </a:endParaRPr>
              </a:p>
              <a:p>
                <a:pPr algn="l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90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 </m:t>
                      </m:r>
                      <m:r>
                        <a:rPr lang="bn-IN" sz="9000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∴</m:t>
                      </m:r>
                      <m:sSub>
                        <m:sSubPr>
                          <m:ctrlPr>
                            <a:rPr lang="bn-IN" sz="90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a:rPr lang="en-US" sz="9000" b="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  <m:t>𝑊</m:t>
                          </m:r>
                        </m:e>
                        <m:sub>
                          <m:r>
                            <a:rPr lang="en-US" sz="9000" b="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  <m:t>1</m:t>
                          </m:r>
                        </m:sub>
                      </m:sSub>
                      <m:r>
                        <a:rPr lang="bn-IN" sz="9000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9000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cs typeface="NikoshBAN" pitchFamily="2" charset="0"/>
                        </a:rPr>
                        <m:t>𝑛𝑅</m:t>
                      </m:r>
                      <m:sSub>
                        <m:sSubPr>
                          <m:ctrlPr>
                            <a:rPr lang="bn-IN" sz="90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a:rPr lang="en-US" sz="9000" b="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  <m:t>𝑇</m:t>
                          </m:r>
                        </m:e>
                        <m:sub>
                          <m:r>
                            <a:rPr lang="en-US" sz="9000" b="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  <m:t>1</m:t>
                          </m:r>
                        </m:sub>
                      </m:sSub>
                      <m:r>
                        <a:rPr lang="en-US" sz="9000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cs typeface="NikoshBAN" pitchFamily="2" charset="0"/>
                        </a:rPr>
                        <m:t>𝑙𝑛</m:t>
                      </m:r>
                      <m:f>
                        <m:fPr>
                          <m:ctrlPr>
                            <a:rPr lang="en-US" sz="900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9000" i="1">
                                  <a:solidFill>
                                    <a:schemeClr val="accent4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9000" b="0" i="1">
                                  <a:solidFill>
                                    <a:schemeClr val="accent4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9000" b="0" i="1">
                                  <a:solidFill>
                                    <a:schemeClr val="accent4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9000" i="1">
                                  <a:solidFill>
                                    <a:schemeClr val="accent4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9000" b="0" i="1">
                                  <a:solidFill>
                                    <a:schemeClr val="accent4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9000" b="0" i="1">
                                  <a:solidFill>
                                    <a:schemeClr val="accent4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bn-IN" sz="90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9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76200"/>
                <a:ext cx="8915400" cy="6629400"/>
              </a:xfrm>
              <a:prstGeom prst="rect">
                <a:avLst/>
              </a:prstGeom>
              <a:blipFill rotWithShape="1">
                <a:blip r:embed="rId2"/>
                <a:stretch>
                  <a:fillRect l="-1978" t="-2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3810000" y="2971800"/>
            <a:ext cx="381000" cy="838200"/>
            <a:chOff x="9448800" y="3048000"/>
            <a:chExt cx="381000" cy="838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9448800" y="3048000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8800" y="3048000"/>
                  <a:ext cx="381000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8197" r="-31746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9448800" y="35168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dirty="0" smtClean="0"/>
                    <a:t>  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8800" y="3516868"/>
                  <a:ext cx="381000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8197" r="-71429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308866"/>
            <a:ext cx="4080411" cy="309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02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" tmFilter="0,0; .5, 1; 1, 1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" tmFilter="0,0; .5, 1; 1, 1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" tmFilter="0,0; .5, 1; 1, 1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" tmFilter="0,0; .5, 1; 1, 1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" tmFilter="0,0; .5, 1; 1, 1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" tmFilter="0,0; .5, 1; 1, 1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ubtitle 2"/>
              <p:cNvSpPr txBox="1">
                <a:spLocks/>
              </p:cNvSpPr>
              <p:nvPr/>
            </p:nvSpPr>
            <p:spPr>
              <a:xfrm>
                <a:off x="76200" y="76200"/>
                <a:ext cx="9027588" cy="678180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bn-IN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দ্বিতীয় </a:t>
                </a:r>
                <a:r>
                  <a:rPr lang="bn-IN" sz="2400" b="1" dirty="0">
                    <a:solidFill>
                      <a:schemeClr val="accent6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পর্যায়</a:t>
                </a:r>
                <a:r>
                  <a:rPr lang="en-US" sz="2400" b="1" dirty="0">
                    <a:solidFill>
                      <a:schemeClr val="accent6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অর্থা</a:t>
                </a:r>
                <a:r>
                  <a:rPr lang="bn-IN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ৎ রূদ্ধতাপীয়</a:t>
                </a:r>
                <a:r>
                  <a:rPr lang="en-US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accent6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প্রসারণের</a:t>
                </a:r>
                <a:r>
                  <a:rPr lang="en-US" sz="2400" b="1" dirty="0">
                    <a:solidFill>
                      <a:schemeClr val="accent6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b="1" dirty="0">
                    <a:solidFill>
                      <a:schemeClr val="accent6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জন্য কৃতকাজ ,</a:t>
                </a:r>
                <a:endParaRPr lang="en-US" sz="2400" b="1" dirty="0">
                  <a:solidFill>
                    <a:schemeClr val="accent6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bn-IN" sz="24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400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bn-IN" sz="2400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𝐵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𝐶𝐶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bn-IN" sz="2400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ক্ষেত্রের</a:t>
                </a:r>
                <a:r>
                  <a:rPr lang="en-US" sz="24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ক্ষেত্রফল</a:t>
                </a:r>
                <a:r>
                  <a:rPr lang="en-US" sz="24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sup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𝑃𝑑𝑉</m:t>
                        </m:r>
                      </m:e>
                    </m:nary>
                  </m:oMath>
                </a14:m>
                <a:endParaRPr lang="en-US" sz="24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>
                  <a:lnSpc>
                    <a:spcPct val="120000"/>
                  </a:lnSpc>
                </a:pPr>
                <a:r>
                  <a:rPr lang="en-US" sz="24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sup>
                      <m:e>
                        <m:f>
                          <m:fPr>
                            <m:ctrlP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𝑘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  <m:t>𝑉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accent2"/>
                                    </a:solidFill>
                                    <a:latin typeface="Cambria Math"/>
                                    <a:ea typeface="Cambria Math"/>
                                  </a:rPr>
                                  <m:t>𝛾</m:t>
                                </m:r>
                              </m:sup>
                            </m:sSup>
                          </m:den>
                        </m:f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𝑑𝑉</m:t>
                        </m:r>
                      </m:e>
                    </m:nary>
                  </m:oMath>
                </a14:m>
                <a:r>
                  <a:rPr lang="en-US" sz="2400" dirty="0" smtClean="0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solidFill>
                          <a:schemeClr val="accent2"/>
                        </a:solidFill>
                        <a:latin typeface="Cambria Math"/>
                      </a:rPr>
                      <m:t> </m:t>
                    </m:r>
                    <m:r>
                      <a:rPr lang="bn-IN" sz="2400" i="1" dirty="0">
                        <a:solidFill>
                          <a:schemeClr val="accent2"/>
                        </a:solidFill>
                        <a:latin typeface="Cambria Math"/>
                      </a:rPr>
                      <m:t>[</m:t>
                    </m:r>
                    <m:r>
                      <a:rPr lang="bn-IN" sz="2400" i="1" dirty="0">
                        <a:solidFill>
                          <a:schemeClr val="accent2"/>
                        </a:solidFill>
                        <a:latin typeface="Cambria Math"/>
                        <a:cs typeface="NikoshBAN" pitchFamily="2" charset="0"/>
                      </a:rPr>
                      <m:t>যেহেতু</m:t>
                    </m:r>
                    <m:r>
                      <a:rPr lang="bn-IN" sz="2400" b="0" i="1" dirty="0" smtClean="0">
                        <a:solidFill>
                          <a:schemeClr val="accent2"/>
                        </a:solidFill>
                        <a:latin typeface="Cambria Math"/>
                        <a:cs typeface="NikoshBAN" pitchFamily="2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𝑃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</m:sup>
                    </m:sSup>
                    <m:r>
                      <a:rPr lang="en-US" sz="2400" b="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𝑘</m:t>
                    </m:r>
                    <m:r>
                      <a:rPr lang="bn-IN" sz="2400" b="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(</m:t>
                    </m:r>
                    <m:r>
                      <a:rPr lang="bn-IN" sz="2400" b="0" i="1" dirty="0" smtClean="0">
                        <a:solidFill>
                          <a:schemeClr val="accent2"/>
                        </a:solidFill>
                        <a:latin typeface="Cambria Math"/>
                        <a:cs typeface="NikoshBAN" pitchFamily="2" charset="0"/>
                      </a:rPr>
                      <m:t>ধ্রুবক</m:t>
                    </m:r>
                    <m:r>
                      <a:rPr lang="bn-IN" sz="2400" b="0" i="1" dirty="0" smtClean="0">
                        <a:solidFill>
                          <a:schemeClr val="accent2"/>
                        </a:solidFill>
                        <a:latin typeface="Cambria Math"/>
                        <a:cs typeface="NikoshBAN" pitchFamily="2" charset="0"/>
                      </a:rPr>
                      <m:t>)]</m:t>
                    </m:r>
                  </m:oMath>
                </a14:m>
                <a:r>
                  <a:rPr lang="bn-IN" sz="2400" b="0" i="1" dirty="0" smtClean="0">
                    <a:solidFill>
                      <a:schemeClr val="accent2"/>
                    </a:solidFill>
                    <a:latin typeface="Cambria Math"/>
                  </a:rPr>
                  <a:t> </a:t>
                </a:r>
                <a:endParaRPr lang="en-US" sz="2400" b="0" i="1" dirty="0" smtClean="0">
                  <a:solidFill>
                    <a:schemeClr val="accent2"/>
                  </a:solidFill>
                  <a:latin typeface="Cambria Math"/>
                </a:endParaRPr>
              </a:p>
              <a:p>
                <a:pPr algn="l">
                  <a:lnSpc>
                    <a:spcPct val="120000"/>
                  </a:lnSpc>
                </a:pPr>
                <a:r>
                  <a:rPr lang="en-US" sz="2400" b="0" dirty="0" smtClean="0">
                    <a:solidFill>
                      <a:srgbClr val="00B050"/>
                    </a:solidFill>
                    <a:ea typeface="Cambria Math"/>
                    <a:cs typeface="NikoshBAN" pitchFamily="2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𝑘</m:t>
                    </m:r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ea typeface="Cambria Math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ea typeface="Cambria Math"/>
                                    <a:cs typeface="NikoshBAN" pitchFamily="2" charset="0"/>
                                  </a:rPr>
                                  <m:t>𝑉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ea typeface="Cambria Math"/>
                                    <a:cs typeface="NikoshBAN" pitchFamily="2" charset="0"/>
                                  </a:rPr>
                                  <m:t>1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ea typeface="Cambria Math"/>
                                    <a:cs typeface="NikoshBAN" pitchFamily="2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ea typeface="Cambria Math"/>
                                    <a:cs typeface="NikoshBAN" pitchFamily="2" charset="0"/>
                                  </a:rPr>
                                  <m:t>𝛾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1</m:t>
                            </m:r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𝛾</m:t>
                            </m:r>
                          </m:den>
                        </m:f>
                      </m:e>
                    </m:d>
                  </m:oMath>
                </a14:m>
                <a:endParaRPr lang="en-US" sz="24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>
                  <a:lnSpc>
                    <a:spcPct val="120000"/>
                  </a:lnSpc>
                </a:pPr>
                <a:r>
                  <a:rPr lang="en-US" sz="2400" b="1" dirty="0" smtClean="0">
                    <a:solidFill>
                      <a:srgbClr val="C00000"/>
                    </a:solidFill>
                    <a:cs typeface="NikoshBAN" pitchFamily="2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bn-IN" sz="24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  <m:r>
                          <a:rPr lang="en-US" sz="24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𝜸</m:t>
                        </m:r>
                      </m:den>
                    </m:f>
                    <m:d>
                      <m:dPr>
                        <m:ctrlPr>
                          <a:rPr lang="bn-IN" sz="24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𝒌</m:t>
                        </m:r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</m:e>
                          <m:sup>
                            <m:r>
                              <a:rPr lang="en-US" sz="24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𝟏</m:t>
                            </m:r>
                            <m:r>
                              <a:rPr lang="en-US" sz="24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−</m:t>
                            </m:r>
                            <m:r>
                              <a:rPr lang="en-US" sz="2400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𝜸</m:t>
                            </m:r>
                          </m:sup>
                        </m:sSup>
                        <m:r>
                          <a:rPr lang="en-US" sz="24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𝒌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  <m:sup>
                            <m:r>
                              <a:rPr lang="en-US" sz="2400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𝟏</m:t>
                            </m:r>
                            <m:r>
                              <a:rPr lang="en-US" sz="2400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−</m:t>
                            </m:r>
                            <m:r>
                              <a:rPr lang="en-US" sz="2400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𝜸</m:t>
                            </m:r>
                          </m:sup>
                        </m:sSup>
                      </m:e>
                    </m:d>
                  </m:oMath>
                </a14:m>
                <a:endParaRPr lang="en-US" sz="24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>
                  <a:lnSpc>
                    <a:spcPct val="120000"/>
                  </a:lnSpc>
                </a:pPr>
                <a:r>
                  <a:rPr lang="en-US" sz="2400" b="1" dirty="0" smtClean="0">
                    <a:solidFill>
                      <a:schemeClr val="accent5">
                        <a:lumMod val="75000"/>
                      </a:schemeClr>
                    </a:solidFill>
                    <a:cs typeface="NikoshBAN" pitchFamily="2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bn-IN" sz="24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𝜸</m:t>
                        </m:r>
                      </m:den>
                    </m:f>
                    <m:d>
                      <m:dPr>
                        <m:ctrlPr>
                          <a:rPr lang="bn-IN" sz="24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lang="en-US" sz="2400" b="1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  <a:cs typeface="NikoshBAN" pitchFamily="2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sz="2400" b="1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  <a:ea typeface="Cambria Math"/>
                                        <a:cs typeface="NikoshBAN" pitchFamily="2" charset="0"/>
                                      </a:rPr>
                                      <m:t>𝜸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  <a:cs typeface="NikoshBAN" pitchFamily="2" charset="0"/>
                                  </a:rPr>
                                  <m:t>.</m:t>
                                </m:r>
                                <m:r>
                                  <a:rPr lang="en-US" sz="24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</m:e>
                          <m:sup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𝟏</m:t>
                            </m:r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−</m:t>
                            </m:r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𝜸</m:t>
                            </m:r>
                          </m:sup>
                        </m:sSup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lang="en-US" sz="2400" b="1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  <a:cs typeface="NikoshBAN" pitchFamily="2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sz="2400" b="1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  <a:ea typeface="Cambria Math"/>
                                        <a:cs typeface="NikoshBAN" pitchFamily="2" charset="0"/>
                                      </a:rPr>
                                      <m:t>𝜸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  <a:cs typeface="NikoshBAN" pitchFamily="2" charset="0"/>
                                  </a:rPr>
                                  <m:t>.</m:t>
                                </m:r>
                                <m:r>
                                  <a:rPr lang="en-US" sz="24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  <m:sup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𝟏</m:t>
                            </m:r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−</m:t>
                            </m:r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𝜸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bn-IN" sz="1600" i="1" dirty="0" smtClean="0">
                        <a:solidFill>
                          <a:srgbClr val="002060"/>
                        </a:solidFill>
                        <a:latin typeface="Cambria Math"/>
                      </a:rPr>
                      <m:t>[</m:t>
                    </m:r>
                    <m:r>
                      <a:rPr lang="bn-IN" sz="1600" i="1" dirty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যেহেতু</m:t>
                    </m:r>
                    <m:r>
                      <a:rPr lang="bn-IN" sz="1600" i="1" dirty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,</m:t>
                    </m:r>
                    <m:sSub>
                      <m:sSubPr>
                        <m:ctrlPr>
                          <a:rPr lang="en-US" sz="16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16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sz="1600" b="1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</m:e>
                          <m:sup>
                            <m:r>
                              <a:rPr lang="en-US" sz="16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𝜸</m:t>
                            </m:r>
                          </m:sup>
                        </m:sSup>
                        <m: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=</m:t>
                        </m:r>
                        <m:r>
                          <a:rPr lang="en-US" sz="16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16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6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en-US" sz="16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𝜸</m:t>
                        </m:r>
                      </m:sup>
                    </m:sSup>
                    <m:r>
                      <a:rPr lang="en-US" sz="1600" i="1" dirty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1600" i="1" dirty="0">
                        <a:solidFill>
                          <a:srgbClr val="002060"/>
                        </a:solidFill>
                        <a:latin typeface="Cambria Math"/>
                      </a:rPr>
                      <m:t>𝑘</m:t>
                    </m:r>
                    <m:r>
                      <a:rPr lang="bn-IN" sz="1600" i="1" dirty="0">
                        <a:solidFill>
                          <a:srgbClr val="002060"/>
                        </a:solidFill>
                        <a:latin typeface="Cambria Math"/>
                      </a:rPr>
                      <m:t>(</m:t>
                    </m:r>
                    <m:r>
                      <a:rPr lang="bn-IN" sz="1600" i="1" dirty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ধ্রুবক</m:t>
                    </m:r>
                    <m:r>
                      <a:rPr lang="bn-IN" sz="1600" i="1" dirty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)]</m:t>
                    </m:r>
                  </m:oMath>
                </a14:m>
                <a:r>
                  <a:rPr lang="bn-IN" sz="1600" i="1" dirty="0">
                    <a:solidFill>
                      <a:srgbClr val="002060"/>
                    </a:solidFill>
                    <a:latin typeface="Cambria Math"/>
                  </a:rPr>
                  <a:t> </a:t>
                </a:r>
                <a:endParaRPr lang="en-US" sz="1600" i="1" dirty="0" smtClean="0">
                  <a:solidFill>
                    <a:srgbClr val="002060"/>
                  </a:solidFill>
                  <a:latin typeface="Cambria Math"/>
                </a:endParaRPr>
              </a:p>
              <a:p>
                <a:pPr algn="l">
                  <a:lnSpc>
                    <a:spcPct val="120000"/>
                  </a:lnSpc>
                </a:pPr>
                <a:r>
                  <a:rPr lang="en-US" sz="2400" b="1" dirty="0" smtClean="0">
                    <a:solidFill>
                      <a:srgbClr val="C00000"/>
                    </a:solidFill>
                    <a:cs typeface="NikoshBAN" pitchFamily="2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bn-IN" sz="2400" b="1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  <m:r>
                          <a:rPr lang="en-US" sz="2400" b="1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𝜸</m:t>
                        </m:r>
                      </m:den>
                    </m:f>
                    <m:d>
                      <m:dPr>
                        <m:ctrlPr>
                          <a:rPr lang="bn-IN" sz="2400" b="1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2400" b="1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24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>
                  <a:lnSpc>
                    <a:spcPct val="120000"/>
                  </a:lnSpc>
                </a:pPr>
                <a:r>
                  <a:rPr lang="en-US" sz="2400" b="1" dirty="0" smtClean="0">
                    <a:solidFill>
                      <a:schemeClr val="accent2"/>
                    </a:solidFill>
                    <a:cs typeface="NikoshBAN" pitchFamily="2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2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bn-IN" sz="2400" b="1" i="1">
                            <a:solidFill>
                              <a:schemeClr val="accent2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accent2"/>
                            </a:solidFill>
                            <a:latin typeface="Cambria Math"/>
                            <a:cs typeface="NikoshBAN" pitchFamily="2" charset="0"/>
                          </a:rPr>
                          <m:t>𝒏𝑹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accent2"/>
                            </a:solidFill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  <m:r>
                          <a:rPr lang="en-US" sz="2400" b="1" i="1">
                            <a:solidFill>
                              <a:schemeClr val="accent2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𝜸</m:t>
                        </m:r>
                      </m:den>
                    </m:f>
                    <m:d>
                      <m:dPr>
                        <m:ctrlPr>
                          <a:rPr lang="bn-IN" sz="2400" b="1" i="1">
                            <a:solidFill>
                              <a:schemeClr val="accent2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400" b="1" i="1">
                            <a:solidFill>
                              <a:schemeClr val="accent2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b="1" dirty="0" smtClean="0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bn-IN" sz="200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[</m:t>
                    </m:r>
                    <m:r>
                      <a:rPr lang="bn-IN" sz="2000" i="1" dirty="0">
                        <a:solidFill>
                          <a:schemeClr val="accent2"/>
                        </a:solidFill>
                        <a:latin typeface="Cambria Math"/>
                        <a:cs typeface="NikoshBAN" pitchFamily="2" charset="0"/>
                      </a:rPr>
                      <m:t>যেহেতু</m:t>
                    </m:r>
                    <m:r>
                      <a:rPr lang="en-US" sz="2000" b="0" i="1" dirty="0" smtClean="0">
                        <a:solidFill>
                          <a:schemeClr val="accent2"/>
                        </a:solidFill>
                        <a:latin typeface="Cambria Math"/>
                        <a:cs typeface="NikoshBAN" pitchFamily="2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000" b="1" i="1">
                        <a:solidFill>
                          <a:schemeClr val="accent2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𝑛𝑅𝑇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solidFill>
                          <a:schemeClr val="accent2"/>
                        </a:solidFill>
                        <a:latin typeface="Cambria Math"/>
                      </a:rPr>
                      <m:t>;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solidFill>
                          <a:schemeClr val="accent2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𝑛𝑅𝑇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bn-IN" sz="2000" i="1" dirty="0" smtClean="0">
                        <a:solidFill>
                          <a:schemeClr val="accent2"/>
                        </a:solidFill>
                        <a:latin typeface="Cambria Math"/>
                        <a:cs typeface="NikoshBAN" pitchFamily="2" charset="0"/>
                      </a:rPr>
                      <m:t>]</m:t>
                    </m:r>
                  </m:oMath>
                </a14:m>
                <a:r>
                  <a:rPr lang="bn-IN" sz="2400" i="1" dirty="0" smtClean="0">
                    <a:solidFill>
                      <a:schemeClr val="accent2"/>
                    </a:solidFill>
                    <a:latin typeface="Cambria Math"/>
                  </a:rPr>
                  <a:t> </a:t>
                </a:r>
                <a:endParaRPr lang="en-US" sz="2400" i="1" dirty="0">
                  <a:solidFill>
                    <a:schemeClr val="tx1"/>
                  </a:solidFill>
                  <a:latin typeface="Cambria Math"/>
                </a:endParaRPr>
              </a:p>
              <a:p>
                <a:pPr algn="l">
                  <a:lnSpc>
                    <a:spcPct val="120000"/>
                  </a:lnSpc>
                </a:pPr>
                <a:r>
                  <a:rPr lang="en-US" sz="2400" b="1" dirty="0" smtClean="0">
                    <a:solidFill>
                      <a:schemeClr val="tx2"/>
                    </a:solidFill>
                    <a:latin typeface="Cambria Math"/>
                    <a:ea typeface="Cambria Math"/>
                    <a:cs typeface="NikoshBAN" pitchFamily="2" charset="0"/>
                  </a:rPr>
                  <a:t>∴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chemeClr val="tx2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  <m:sSub>
                      <m:sSubPr>
                        <m:ctrlPr>
                          <a:rPr lang="bn-IN" sz="2400" i="1">
                            <a:solidFill>
                              <a:schemeClr val="tx2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  <a:cs typeface="NikoshBAN" pitchFamily="2" charset="0"/>
                          </a:rPr>
                          <m:t>𝑊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  <m:r>
                      <a:rPr lang="en-US" sz="2400" b="1" i="1">
                        <a:solidFill>
                          <a:schemeClr val="tx2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bn-IN" sz="2400" b="1" i="1">
                            <a:solidFill>
                              <a:schemeClr val="tx2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2"/>
                            </a:solidFill>
                            <a:latin typeface="Cambria Math"/>
                            <a:cs typeface="NikoshBAN" pitchFamily="2" charset="0"/>
                          </a:rPr>
                          <m:t>𝒏𝑹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𝜸</m:t>
                        </m:r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𝟏</m:t>
                        </m:r>
                      </m:den>
                    </m:f>
                    <m:d>
                      <m:dPr>
                        <m:ctrlPr>
                          <a:rPr lang="bn-IN" sz="2400" b="1" i="1">
                            <a:solidFill>
                              <a:schemeClr val="tx2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b="1" i="1">
                            <a:solidFill>
                              <a:schemeClr val="tx2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b="1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>
                  <a:lnSpc>
                    <a:spcPct val="120000"/>
                  </a:lnSpc>
                </a:pPr>
                <a:endParaRPr lang="en-US" sz="2400" i="1" dirty="0">
                  <a:solidFill>
                    <a:schemeClr val="tx1"/>
                  </a:solidFill>
                  <a:latin typeface="Cambria Math"/>
                </a:endParaRPr>
              </a:p>
              <a:p>
                <a:pPr algn="l">
                  <a:lnSpc>
                    <a:spcPct val="120000"/>
                  </a:lnSpc>
                </a:pPr>
                <a:endParaRPr lang="en-US" sz="24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>
                  <a:lnSpc>
                    <a:spcPct val="120000"/>
                  </a:lnSpc>
                </a:pPr>
                <a:endParaRPr lang="en-US" sz="24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>
                  <a:lnSpc>
                    <a:spcPct val="120000"/>
                  </a:lnSpc>
                </a:pPr>
                <a:endParaRPr lang="en-US" sz="24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9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76200"/>
                <a:ext cx="9027588" cy="6781800"/>
              </a:xfrm>
              <a:prstGeom prst="rect">
                <a:avLst/>
              </a:prstGeom>
              <a:blipFill rotWithShape="1">
                <a:blip r:embed="rId2"/>
                <a:stretch>
                  <a:fillRect l="-943" t="-538" b="-30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2057400" y="2133600"/>
            <a:ext cx="381000" cy="762000"/>
            <a:chOff x="1752600" y="4419600"/>
            <a:chExt cx="533400" cy="15244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1752600" y="4419600"/>
                  <a:ext cx="533400" cy="6745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2600" y="4419600"/>
                  <a:ext cx="533400" cy="67454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5455" r="-17460" b="-21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752600" y="5269469"/>
                  <a:ext cx="533400" cy="6745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2600" y="5269469"/>
                  <a:ext cx="533400" cy="67454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5357" r="-17460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81000"/>
            <a:ext cx="3657600" cy="356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5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 tmFilter="0,0; .5, 1; 1, 1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ubtitle 2"/>
              <p:cNvSpPr txBox="1">
                <a:spLocks/>
              </p:cNvSpPr>
              <p:nvPr/>
            </p:nvSpPr>
            <p:spPr>
              <a:xfrm>
                <a:off x="152400" y="140731"/>
                <a:ext cx="8839200" cy="6564869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4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1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তৃতীয়</a:t>
                </a:r>
                <a:r>
                  <a:rPr lang="en-US" sz="3100" b="1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100" b="1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পর্যায়</a:t>
                </a:r>
                <a:r>
                  <a:rPr lang="en-US" sz="3100" b="1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1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অর্থা</a:t>
                </a:r>
                <a:r>
                  <a:rPr lang="en-US" sz="3100" b="1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ৎ </a:t>
                </a:r>
                <a:r>
                  <a:rPr lang="en-US" sz="31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সমোষ্ণ</a:t>
                </a:r>
                <a:r>
                  <a:rPr lang="en-US" sz="3100" b="1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1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সংকোচনের</a:t>
                </a:r>
                <a:r>
                  <a:rPr lang="en-US" sz="3100" b="1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100" b="1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জন্য কৃতকাজ ,</a:t>
                </a:r>
                <a:endParaRPr lang="en-US" sz="3100" b="1" dirty="0" smtClean="0">
                  <a:solidFill>
                    <a:schemeClr val="accent6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bn-IN" sz="31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1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3100" i="1" smtClean="0">
                            <a:solidFill>
                              <a:schemeClr val="accent2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100" b="0" i="1" smtClean="0">
                            <a:solidFill>
                              <a:schemeClr val="accent2"/>
                            </a:solidFill>
                            <a:latin typeface="Cambria Math"/>
                            <a:cs typeface="NikoshBAN" pitchFamily="2" charset="0"/>
                          </a:rPr>
                          <m:t>𝑊</m:t>
                        </m:r>
                      </m:e>
                      <m:sub>
                        <m:r>
                          <a:rPr lang="en-US" sz="3100" b="0" i="1" smtClean="0">
                            <a:solidFill>
                              <a:schemeClr val="accent2"/>
                            </a:solidFill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b>
                    </m:sSub>
                    <m:r>
                      <a:rPr lang="en-US" sz="3100" b="0" i="1">
                        <a:solidFill>
                          <a:schemeClr val="accent2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bn-IN" sz="3100" i="1">
                            <a:solidFill>
                              <a:schemeClr val="accent2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100" b="0" i="1" smtClean="0">
                            <a:solidFill>
                              <a:schemeClr val="accent2"/>
                            </a:solidFill>
                            <a:latin typeface="Cambria Math"/>
                            <a:cs typeface="NikoshBAN" pitchFamily="2" charset="0"/>
                          </a:rPr>
                          <m:t>𝐶𝐶</m:t>
                        </m:r>
                      </m:e>
                      <m:sub>
                        <m:r>
                          <a:rPr lang="en-US" sz="3100" b="0" i="1" smtClean="0">
                            <a:solidFill>
                              <a:schemeClr val="accent2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bn-IN" sz="3100" i="1">
                            <a:solidFill>
                              <a:schemeClr val="accent2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100" b="0" i="1" smtClean="0">
                            <a:solidFill>
                              <a:schemeClr val="accent2"/>
                            </a:solidFill>
                            <a:latin typeface="Cambria Math"/>
                            <a:cs typeface="NikoshBAN" pitchFamily="2" charset="0"/>
                          </a:rPr>
                          <m:t>𝐷</m:t>
                        </m:r>
                      </m:e>
                      <m:sub>
                        <m:r>
                          <a:rPr lang="en-US" sz="3100" b="0" i="1" smtClean="0">
                            <a:solidFill>
                              <a:schemeClr val="accent2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  <m:r>
                      <a:rPr lang="en-US" sz="3100" b="0" i="1" smtClean="0">
                        <a:solidFill>
                          <a:schemeClr val="accent2"/>
                        </a:solidFill>
                        <a:latin typeface="Cambria Math"/>
                        <a:cs typeface="NikoshBAN" pitchFamily="2" charset="0"/>
                      </a:rPr>
                      <m:t>𝐷</m:t>
                    </m:r>
                  </m:oMath>
                </a14:m>
                <a:r>
                  <a:rPr lang="en-US" sz="3100" dirty="0" smtClean="0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100" dirty="0" err="1" smtClean="0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ক্ষেত্রের</a:t>
                </a:r>
                <a:r>
                  <a:rPr lang="en-US" sz="3100" dirty="0" smtClean="0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100" dirty="0" err="1" smtClean="0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ক্ষেত্রফল</a:t>
                </a:r>
                <a:r>
                  <a:rPr lang="en-US" sz="3100" dirty="0" smtClean="0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pPr algn="l"/>
                <a:r>
                  <a:rPr lang="bn-IN" sz="31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31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bn-IN" sz="31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3100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100" b="0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𝑊</m:t>
                        </m:r>
                      </m:e>
                      <m:sub>
                        <m:r>
                          <a:rPr lang="en-US" sz="3100" b="0" i="1" smtClean="0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b>
                    </m:sSub>
                    <m:r>
                      <a:rPr lang="en-US" sz="3100" b="0" i="1" smtClean="0">
                        <a:solidFill>
                          <a:srgbClr val="0070C0"/>
                        </a:solidFill>
                        <a:latin typeface="Cambria Math"/>
                      </a:rPr>
                      <m:t>=−</m:t>
                    </m:r>
                    <m:nary>
                      <m:naryPr>
                        <m:ctrlPr>
                          <a:rPr lang="en-US" sz="31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310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1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31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sz="310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1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31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sup>
                      <m:e>
                        <m:r>
                          <a:rPr lang="en-US" sz="31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𝑃𝑑𝑉</m:t>
                        </m:r>
                      </m:e>
                    </m:nary>
                    <m:r>
                      <a:rPr lang="bn-IN" sz="3100" b="0" i="1" smtClean="0">
                        <a:solidFill>
                          <a:srgbClr val="0070C0"/>
                        </a:solidFill>
                        <a:latin typeface="Cambria Math"/>
                      </a:rPr>
                      <m:t>  </m:t>
                    </m:r>
                    <m:d>
                      <m:dPr>
                        <m:ctrlPr>
                          <a:rPr lang="en-US" sz="3100" i="1" dirty="0" smtClean="0">
                            <a:solidFill>
                              <a:schemeClr val="accent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3100" b="0" i="1" dirty="0" smtClean="0">
                            <a:solidFill>
                              <a:schemeClr val="accent1"/>
                            </a:solidFill>
                            <a:latin typeface="Cambria Math"/>
                            <a:cs typeface="NikoshBAN" pitchFamily="2" charset="0"/>
                          </a:rPr>
                          <m:t>গ্যাস</m:t>
                        </m:r>
                        <m:r>
                          <a:rPr lang="bn-IN" sz="3100" b="0" i="1" dirty="0" smtClean="0">
                            <a:solidFill>
                              <a:schemeClr val="accent1"/>
                            </a:solidFill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100" dirty="0">
                            <a:solidFill>
                              <a:schemeClr val="accent1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m:t>সংকোচনের </m:t>
                        </m:r>
                        <m:r>
                          <m:rPr>
                            <m:nor/>
                          </m:rPr>
                          <a:rPr lang="bn-IN" sz="3100" dirty="0">
                            <a:solidFill>
                              <a:schemeClr val="accent1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m:t>জন্য</m:t>
                        </m:r>
                        <m:r>
                          <m:rPr>
                            <m:nor/>
                          </m:rPr>
                          <a:rPr lang="bn-IN" sz="3100" b="0" i="0" dirty="0" smtClean="0">
                            <a:solidFill>
                              <a:schemeClr val="accent1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bn-IN" sz="3100" dirty="0">
                            <a:solidFill>
                              <a:schemeClr val="accent1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m:t>কৃত</m:t>
                        </m:r>
                        <m:r>
                          <a:rPr lang="bn-IN" sz="3100" i="1" dirty="0">
                            <a:solidFill>
                              <a:schemeClr val="accent1"/>
                            </a:solidFill>
                            <a:latin typeface="Cambria Math"/>
                            <a:cs typeface="NikoshBAN" pitchFamily="2" charset="0"/>
                          </a:rPr>
                          <m:t>কাজ</m:t>
                        </m:r>
                        <m:r>
                          <m:rPr>
                            <m:nor/>
                          </m:rPr>
                          <a:rPr lang="bn-IN" sz="3100" b="0" i="0" dirty="0" smtClean="0">
                            <a:solidFill>
                              <a:schemeClr val="accent1"/>
                            </a:solidFill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bn-IN" sz="3100" b="0" i="0" dirty="0" smtClean="0">
                            <a:solidFill>
                              <a:schemeClr val="accent1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m:t>ঋণাত্মক </m:t>
                        </m:r>
                      </m:e>
                    </m:d>
                  </m:oMath>
                </a14:m>
                <a:endParaRPr lang="en-US" sz="31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>
                  <a:lnSpc>
                    <a:spcPct val="120000"/>
                  </a:lnSpc>
                </a:pPr>
                <a:r>
                  <a:rPr lang="bn-IN" sz="31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31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bn-IN" sz="31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3100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100" b="0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𝑊</m:t>
                        </m:r>
                      </m:e>
                      <m:sub>
                        <m:r>
                          <a:rPr lang="en-US" sz="3100" b="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b>
                    </m:sSub>
                    <m:r>
                      <a:rPr lang="en-US" sz="3100" b="0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bn-IN" sz="3100" b="0" i="1" smtClean="0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nary>
                      <m:naryPr>
                        <m:limLoc m:val="undOvr"/>
                        <m:ctrlPr>
                          <a:rPr lang="en-US" sz="31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31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1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31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sz="31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1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31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sup>
                      <m:e>
                        <m:f>
                          <m:fPr>
                            <m:ctrlPr>
                              <a:rPr lang="en-US" sz="31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1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𝑛𝑅</m:t>
                            </m:r>
                            <m:sSub>
                              <m:sSubPr>
                                <m:ctrlPr>
                                  <a:rPr lang="bn-IN" sz="31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sSubPr>
                              <m:e>
                                <m:r>
                                  <a:rPr lang="en-US" sz="3100" b="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31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31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𝑉</m:t>
                            </m:r>
                          </m:den>
                        </m:f>
                        <m:r>
                          <a:rPr lang="en-US" sz="31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𝑑𝑉</m:t>
                        </m:r>
                      </m:e>
                    </m:nary>
                  </m:oMath>
                </a14:m>
                <a:r>
                  <a:rPr lang="en-US" sz="31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3100" b="0" i="0" dirty="0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3100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bn-IN" sz="3100" b="0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যেহেতু</m:t>
                        </m:r>
                        <m:r>
                          <a:rPr lang="bn-IN" sz="3100" b="0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, </m:t>
                        </m:r>
                        <m:r>
                          <a:rPr lang="en-US" sz="31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𝑃𝑉</m:t>
                        </m:r>
                        <m:r>
                          <a:rPr lang="en-US" sz="31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31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𝑛𝑅</m:t>
                        </m:r>
                        <m:sSub>
                          <m:sSubPr>
                            <m:ctrlPr>
                              <a:rPr lang="bn-IN" sz="3100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3100" b="0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31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3100" i="1" dirty="0" smtClean="0">
                  <a:solidFill>
                    <a:srgbClr val="002060"/>
                  </a:solidFill>
                  <a:latin typeface="Cambria Math"/>
                </a:endParaRPr>
              </a:p>
              <a:p>
                <a:pPr algn="l">
                  <a:lnSpc>
                    <a:spcPct val="120000"/>
                  </a:lnSpc>
                </a:pPr>
                <a:r>
                  <a:rPr lang="bn-IN" sz="31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31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bn-IN" sz="31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3100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100" b="0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𝑊</m:t>
                        </m:r>
                      </m:e>
                      <m:sub>
                        <m:r>
                          <a:rPr lang="en-US" sz="31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b>
                    </m:sSub>
                    <m:r>
                      <a:rPr lang="bn-IN" sz="3100" b="0" i="1">
                        <a:solidFill>
                          <a:srgbClr val="00B05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3100" b="0" i="1" smtClean="0">
                        <a:solidFill>
                          <a:srgbClr val="00B050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3100" b="0" i="1">
                        <a:solidFill>
                          <a:srgbClr val="00B050"/>
                        </a:solidFill>
                        <a:latin typeface="Cambria Math"/>
                        <a:cs typeface="NikoshBAN" pitchFamily="2" charset="0"/>
                      </a:rPr>
                      <m:t>𝑛𝑅</m:t>
                    </m:r>
                    <m:sSub>
                      <m:sSubPr>
                        <m:ctrlPr>
                          <a:rPr lang="bn-IN" sz="3100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100" b="0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𝑇</m:t>
                        </m:r>
                      </m:e>
                      <m:sub>
                        <m:r>
                          <a:rPr lang="en-US" sz="31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  <m:r>
                      <a:rPr lang="en-US" sz="3100" b="0" i="1" smtClean="0">
                        <a:solidFill>
                          <a:srgbClr val="00B050"/>
                        </a:solidFill>
                        <a:latin typeface="Cambria Math"/>
                        <a:cs typeface="NikoshBAN" pitchFamily="2" charset="0"/>
                      </a:rPr>
                      <m:t>[</m:t>
                    </m:r>
                    <m:r>
                      <a:rPr lang="en-US" sz="3100" b="0" i="1" smtClean="0">
                        <a:solidFill>
                          <a:srgbClr val="00B050"/>
                        </a:solidFill>
                        <a:latin typeface="Cambria Math"/>
                        <a:cs typeface="NikoshBAN" pitchFamily="2" charset="0"/>
                      </a:rPr>
                      <m:t>𝑙𝑛𝑉</m:t>
                    </m:r>
                    <m:r>
                      <a:rPr lang="en-US" sz="3100" b="0" i="1" smtClean="0">
                        <a:solidFill>
                          <a:srgbClr val="00B050"/>
                        </a:solidFill>
                        <a:latin typeface="Cambria Math"/>
                        <a:cs typeface="NikoshBAN" pitchFamily="2" charset="0"/>
                      </a:rPr>
                      <m:t>]</m:t>
                    </m:r>
                  </m:oMath>
                </a14:m>
                <a:endParaRPr lang="en-US" sz="3100" i="1" dirty="0" smtClean="0">
                  <a:solidFill>
                    <a:srgbClr val="00B050"/>
                  </a:solidFill>
                  <a:latin typeface="Cambria Math"/>
                </a:endParaRPr>
              </a:p>
              <a:p>
                <a:pPr algn="l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1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 </m:t>
                      </m:r>
                      <m:r>
                        <a:rPr lang="bn-IN" sz="3100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∴</m:t>
                      </m:r>
                      <m:sSub>
                        <m:sSubPr>
                          <m:ctrlPr>
                            <a:rPr lang="bn-IN" sz="31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a:rPr lang="en-US" sz="3100" b="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  <m:t>𝑊</m:t>
                          </m:r>
                        </m:e>
                        <m:sub>
                          <m:r>
                            <a:rPr lang="en-US" sz="31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  <m:t>3</m:t>
                          </m:r>
                        </m:sub>
                      </m:sSub>
                      <m:r>
                        <a:rPr lang="bn-IN" sz="3100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3100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cs typeface="NikoshBAN" pitchFamily="2" charset="0"/>
                        </a:rPr>
                        <m:t>−</m:t>
                      </m:r>
                      <m:r>
                        <a:rPr lang="en-US" sz="3100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cs typeface="NikoshBAN" pitchFamily="2" charset="0"/>
                        </a:rPr>
                        <m:t>𝑛𝑅</m:t>
                      </m:r>
                      <m:sSub>
                        <m:sSubPr>
                          <m:ctrlPr>
                            <a:rPr lang="bn-IN" sz="31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a:rPr lang="en-US" sz="3100" b="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  <m:t>𝑇</m:t>
                          </m:r>
                        </m:e>
                        <m:sub>
                          <m:r>
                            <a:rPr lang="en-US" sz="31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  <m:t>2</m:t>
                          </m:r>
                        </m:sub>
                      </m:sSub>
                      <m:r>
                        <a:rPr lang="en-US" sz="3100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cs typeface="NikoshBAN" pitchFamily="2" charset="0"/>
                        </a:rPr>
                        <m:t>𝑙𝑛</m:t>
                      </m:r>
                      <m:f>
                        <m:fPr>
                          <m:ctrlPr>
                            <a:rPr lang="en-US" sz="310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100" i="1">
                                  <a:solidFill>
                                    <a:schemeClr val="accent4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100" b="0" i="1">
                                  <a:solidFill>
                                    <a:schemeClr val="accent4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100" b="0" i="1" smtClean="0">
                                  <a:solidFill>
                                    <a:schemeClr val="accent4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100" i="1">
                                  <a:solidFill>
                                    <a:schemeClr val="accent4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100" b="0" i="1">
                                  <a:solidFill>
                                    <a:schemeClr val="accent4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100" b="0" i="1" smtClean="0">
                                  <a:solidFill>
                                    <a:schemeClr val="accent4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1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>
                  <a:lnSpc>
                    <a:spcPct val="120000"/>
                  </a:lnSpc>
                </a:pPr>
                <a:endParaRPr lang="en-US" sz="31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>
                  <a:lnSpc>
                    <a:spcPct val="120000"/>
                  </a:lnSpc>
                </a:pPr>
                <a:endParaRPr lang="en-US" sz="59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>
                  <a:lnSpc>
                    <a:spcPct val="120000"/>
                  </a:lnSpc>
                </a:pPr>
                <a:endParaRPr lang="en-US" sz="59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>
                  <a:lnSpc>
                    <a:spcPct val="120000"/>
                  </a:lnSpc>
                </a:pPr>
                <a:endParaRPr lang="bn-IN" sz="59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9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40731"/>
                <a:ext cx="8839200" cy="6564869"/>
              </a:xfrm>
              <a:prstGeom prst="rect">
                <a:avLst/>
              </a:prstGeom>
              <a:blipFill rotWithShape="1">
                <a:blip r:embed="rId2"/>
                <a:stretch>
                  <a:fillRect l="-3920" t="-1388" r="-2338" b="-47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3657600" y="3200400"/>
            <a:ext cx="381000" cy="838200"/>
            <a:chOff x="9448800" y="3048000"/>
            <a:chExt cx="381000" cy="838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9448800" y="3048000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8800" y="3048000"/>
                  <a:ext cx="381000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8333" r="-28571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9448800" y="35168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lang="en-US" dirty="0" smtClean="0"/>
                    <a:t>  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8800" y="3516868"/>
                  <a:ext cx="381000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8197" r="-73016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031187"/>
            <a:ext cx="4849107" cy="367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37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Subtitle 2"/>
              <p:cNvSpPr txBox="1">
                <a:spLocks/>
              </p:cNvSpPr>
              <p:nvPr/>
            </p:nvSpPr>
            <p:spPr>
              <a:xfrm>
                <a:off x="76200" y="76200"/>
                <a:ext cx="8991600" cy="48006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4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চতর্থ</a:t>
                </a:r>
                <a:r>
                  <a:rPr lang="en-US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পর্যায়</a:t>
                </a:r>
                <a:r>
                  <a:rPr lang="en-US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অর্থা</a:t>
                </a:r>
                <a:r>
                  <a:rPr lang="en-US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ৎ </a:t>
                </a:r>
                <a:r>
                  <a:rPr lang="en-US" sz="24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রূদ্ধতাপীয়</a:t>
                </a:r>
                <a:r>
                  <a:rPr lang="en-US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সংকোচনের</a:t>
                </a:r>
                <a:r>
                  <a:rPr lang="en-US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জন্য কৃতকাজ ,</a:t>
                </a:r>
                <a:endParaRPr lang="en-US" sz="2400" b="1" dirty="0" smtClean="0">
                  <a:solidFill>
                    <a:schemeClr val="accent6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bn-IN" sz="24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400" i="1" smtClean="0">
                            <a:solidFill>
                              <a:schemeClr val="accent2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/>
                            <a:cs typeface="NikoshBAN" pitchFamily="2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/>
                            <a:cs typeface="NikoshBAN" pitchFamily="2" charset="0"/>
                          </a:rPr>
                          <m:t>4</m:t>
                        </m:r>
                      </m:sub>
                    </m:sSub>
                    <m:r>
                      <a:rPr lang="en-US" sz="2400" b="0" i="1">
                        <a:solidFill>
                          <a:schemeClr val="accent2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bn-IN" sz="2400" i="1">
                            <a:solidFill>
                              <a:schemeClr val="accent2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/>
                            <a:cs typeface="NikoshBAN" pitchFamily="2" charset="0"/>
                          </a:rPr>
                          <m:t>𝐷𝐴𝐴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bn-IN" sz="2400" i="1">
                            <a:solidFill>
                              <a:schemeClr val="accent2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/>
                            <a:cs typeface="NikoshBAN" pitchFamily="2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ক্ষেত্রের</a:t>
                </a:r>
                <a:r>
                  <a:rPr lang="en-US" sz="2400" dirty="0" smtClean="0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ক্ষেত্রফল</a:t>
                </a:r>
                <a:r>
                  <a:rPr lang="en-US" sz="2400" dirty="0" smtClean="0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pPr algn="l"/>
                <a:r>
                  <a:rPr lang="bn-IN" sz="24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4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bn-IN" sz="24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400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4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=−</m:t>
                    </m:r>
                    <m:nary>
                      <m:nary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p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𝑃𝑑𝑉</m:t>
                        </m:r>
                      </m:e>
                    </m:nary>
                    <m:r>
                      <a:rPr lang="bn-IN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  </m:t>
                    </m:r>
                    <m:d>
                      <m:dPr>
                        <m:ctrlPr>
                          <a:rPr lang="en-US" sz="2400" i="1" dirty="0" smtClean="0">
                            <a:solidFill>
                              <a:schemeClr val="accent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chemeClr val="accent1"/>
                            </a:solidFill>
                            <a:latin typeface="Cambria Math"/>
                            <a:cs typeface="NikoshBAN" pitchFamily="2" charset="0"/>
                          </a:rPr>
                          <m:t>গ্যাস</m:t>
                        </m:r>
                        <m:r>
                          <a:rPr lang="bn-IN" sz="2400" b="0" i="1" dirty="0" smtClean="0">
                            <a:solidFill>
                              <a:schemeClr val="accent1"/>
                            </a:solidFill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accent1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m:t>সংকোচনের </m:t>
                        </m:r>
                        <m:r>
                          <m:rPr>
                            <m:nor/>
                          </m:rPr>
                          <a:rPr lang="bn-IN" sz="2400" dirty="0">
                            <a:solidFill>
                              <a:schemeClr val="accent1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m:t>জন্য</m:t>
                        </m:r>
                        <m:r>
                          <m:rPr>
                            <m:nor/>
                          </m:rPr>
                          <a:rPr lang="bn-IN" sz="2400" b="0" i="0" dirty="0" smtClean="0">
                            <a:solidFill>
                              <a:schemeClr val="accent1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bn-IN" sz="2400" dirty="0">
                            <a:solidFill>
                              <a:schemeClr val="accent1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m:t>কৃত</m:t>
                        </m:r>
                        <m:r>
                          <a:rPr lang="bn-IN" sz="2400" i="1" dirty="0">
                            <a:solidFill>
                              <a:schemeClr val="accent1"/>
                            </a:solidFill>
                            <a:latin typeface="Cambria Math"/>
                            <a:cs typeface="NikoshBAN" pitchFamily="2" charset="0"/>
                          </a:rPr>
                          <m:t>কাজ</m:t>
                        </m:r>
                        <m:r>
                          <m:rPr>
                            <m:nor/>
                          </m:rPr>
                          <a:rPr lang="bn-IN" sz="2400" b="0" i="0" dirty="0" smtClean="0">
                            <a:solidFill>
                              <a:schemeClr val="accent1"/>
                            </a:solidFill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bn-IN" sz="2400" b="0" i="0" dirty="0" smtClean="0">
                            <a:solidFill>
                              <a:schemeClr val="accent1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m:t>ঋণাত্মক </m:t>
                        </m:r>
                      </m:e>
                    </m:d>
                  </m:oMath>
                </a14:m>
                <a:endParaRPr lang="en-US" sz="24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en-US" sz="2400" dirty="0" err="1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রূদ্ধতাপীয়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প্রসারণের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অনুরূপভাবে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দেখানো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যায়</a:t>
                </a:r>
                <a:r>
                  <a:rPr lang="bn-IN" sz="24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:endParaRPr lang="en-US" sz="24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>
                  <a:lnSpc>
                    <a:spcPct val="120000"/>
                  </a:lnSpc>
                </a:pPr>
                <a:r>
                  <a:rPr lang="bn-IN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400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4</m:t>
                        </m:r>
                      </m:sub>
                    </m:sSub>
                    <m:r>
                      <a:rPr lang="en-US" sz="2400" b="1" i="1">
                        <a:solidFill>
                          <a:schemeClr val="tx2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bn-IN" sz="2400" b="1" i="1" smtClean="0">
                        <a:solidFill>
                          <a:schemeClr val="tx2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f>
                      <m:fPr>
                        <m:ctrlPr>
                          <a:rPr lang="bn-IN" sz="2400" b="1" i="1">
                            <a:solidFill>
                              <a:schemeClr val="tx2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2"/>
                            </a:solidFill>
                            <a:latin typeface="Cambria Math"/>
                            <a:cs typeface="NikoshBAN" pitchFamily="2" charset="0"/>
                          </a:rPr>
                          <m:t>𝒏𝑹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𝜸</m:t>
                        </m:r>
                        <m:r>
                          <a:rPr lang="en-US" sz="2400" b="1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𝟏</m:t>
                        </m:r>
                      </m:den>
                    </m:f>
                    <m:d>
                      <m:dPr>
                        <m:ctrlPr>
                          <a:rPr lang="bn-IN" sz="2400" b="1" i="1">
                            <a:solidFill>
                              <a:schemeClr val="tx2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b="1" i="1">
                            <a:solidFill>
                              <a:schemeClr val="tx2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m:rPr>
                        <m:nor/>
                      </m:rPr>
                      <a:rPr lang="en-US" sz="2400" b="1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IN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>
                  <a:lnSpc>
                    <a:spcPct val="120000"/>
                  </a:lnSpc>
                </a:pPr>
                <a:endParaRPr lang="en-US" sz="33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>
                  <a:lnSpc>
                    <a:spcPct val="120000"/>
                  </a:lnSpc>
                </a:pPr>
                <a:endParaRPr lang="en-US" sz="33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>
                  <a:lnSpc>
                    <a:spcPct val="120000"/>
                  </a:lnSpc>
                </a:pPr>
                <a:endParaRPr lang="en-US" sz="33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>
                  <a:lnSpc>
                    <a:spcPct val="120000"/>
                  </a:lnSpc>
                </a:pPr>
                <a:endParaRPr lang="bn-IN" sz="33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>
                  <a:lnSpc>
                    <a:spcPct val="120000"/>
                  </a:lnSpc>
                </a:pPr>
                <a:endParaRPr lang="en-US" sz="33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76200"/>
                <a:ext cx="8991600" cy="4800600"/>
              </a:xfrm>
              <a:prstGeom prst="rect">
                <a:avLst/>
              </a:prstGeom>
              <a:blipFill rotWithShape="1">
                <a:blip r:embed="rId2"/>
                <a:stretch>
                  <a:fillRect l="-1690" t="-759" b="-34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ubtitle 2"/>
              <p:cNvSpPr txBox="1">
                <a:spLocks/>
              </p:cNvSpPr>
              <p:nvPr/>
            </p:nvSpPr>
            <p:spPr>
              <a:xfrm>
                <a:off x="76200" y="4941331"/>
                <a:ext cx="8991600" cy="1840469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bn-IN" sz="2800" b="1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সুতরাং, কার্নো চক্রে গ্যাস দ্বারা সম্পাদিত মোট কাজ, </a:t>
                </a:r>
                <a:endParaRPr lang="en-US" sz="2800" b="1" dirty="0" smtClean="0">
                  <a:solidFill>
                    <a:schemeClr val="accent6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bn-IN" sz="2800" dirty="0" smtClean="0"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800" i="1" smtClean="0">
                            <a:solidFill>
                              <a:schemeClr val="accent4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4"/>
                            </a:solidFill>
                            <a:latin typeface="Cambria Math"/>
                            <a:cs typeface="NikoshBAN" pitchFamily="2" charset="0"/>
                          </a:rPr>
                          <m:t>𝑊</m:t>
                        </m:r>
                        <m:r>
                          <a:rPr lang="en-US" sz="2800" b="0" i="1" smtClean="0">
                            <a:solidFill>
                              <a:schemeClr val="accent4"/>
                            </a:solidFill>
                            <a:latin typeface="Cambria Math"/>
                            <a:cs typeface="NikoshBAN" pitchFamily="2" charset="0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schemeClr val="accent4"/>
                            </a:solidFill>
                            <a:latin typeface="Cambria Math"/>
                            <a:cs typeface="NikoshBAN" pitchFamily="2" charset="0"/>
                          </a:rPr>
                          <m:t>𝑊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4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4"/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sSub>
                      <m:sSubPr>
                        <m:ctrlPr>
                          <a:rPr lang="bn-IN" sz="2800" i="1">
                            <a:solidFill>
                              <a:schemeClr val="accent4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4"/>
                            </a:solidFill>
                            <a:latin typeface="Cambria Math"/>
                            <a:cs typeface="NikoshBAN" pitchFamily="2" charset="0"/>
                          </a:rPr>
                          <m:t>𝑊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4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4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sSub>
                      <m:sSubPr>
                        <m:ctrlPr>
                          <a:rPr lang="bn-IN" sz="2800" i="1">
                            <a:solidFill>
                              <a:schemeClr val="accent4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4"/>
                            </a:solidFill>
                            <a:latin typeface="Cambria Math"/>
                            <a:cs typeface="NikoshBAN" pitchFamily="2" charset="0"/>
                          </a:rPr>
                          <m:t>𝑊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4"/>
                            </a:solidFill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4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sSub>
                      <m:sSubPr>
                        <m:ctrlPr>
                          <a:rPr lang="bn-IN" sz="2800" i="1">
                            <a:solidFill>
                              <a:schemeClr val="accent4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4"/>
                            </a:solidFill>
                            <a:latin typeface="Cambria Math"/>
                            <a:cs typeface="NikoshBAN" pitchFamily="2" charset="0"/>
                          </a:rPr>
                          <m:t>𝑊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4"/>
                            </a:solidFill>
                            <a:latin typeface="Cambria Math"/>
                            <a:cs typeface="NikoshBAN" pitchFamily="2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2800" i="1" dirty="0" smtClean="0">
                  <a:solidFill>
                    <a:srgbClr val="002060"/>
                  </a:solidFill>
                  <a:latin typeface="Cambria Math"/>
                  <a:cs typeface="NikoshBAN" pitchFamily="2" charset="0"/>
                </a:endParaRPr>
              </a:p>
              <a:p>
                <a:pPr algn="l"/>
                <a:r>
                  <a:rPr lang="en-US" sz="2800" dirty="0" smtClean="0">
                    <a:solidFill>
                      <a:schemeClr val="accent2"/>
                    </a:solidFill>
                    <a:cs typeface="NikoshBAN" pitchFamily="2" charset="0"/>
                  </a:rPr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80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=</m:t>
                        </m:r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𝑊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00B050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sSub>
                      <m:sSubPr>
                        <m:ctrlPr>
                          <a:rPr lang="bn-IN" sz="2800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𝑊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B050"/>
                    </a:solidFill>
                    <a:cs typeface="NikoshBAN" pitchFamily="2" charset="0"/>
                  </a:rPr>
                  <a:t> </a:t>
                </a:r>
                <a:r>
                  <a:rPr lang="bn-IN" sz="2800" dirty="0" smtClean="0">
                    <a:solidFill>
                      <a:srgbClr val="00B050"/>
                    </a:solidFill>
                    <a:cs typeface="NikoshBAN" pitchFamily="2" charset="0"/>
                  </a:rPr>
                  <a:t>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dirty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যেহেতু</m:t>
                        </m:r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, </m:t>
                        </m:r>
                        <m:sSub>
                          <m:sSubPr>
                            <m:ctrlPr>
                              <a:rPr lang="bn-IN" sz="2800" i="1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=</m:t>
                        </m:r>
                        <m:sSub>
                          <m:sSubPr>
                            <m:ctrlPr>
                              <a:rPr lang="bn-IN" sz="2800" i="1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endParaRPr lang="bn-IN" sz="2800" i="1" dirty="0" smtClean="0">
                  <a:solidFill>
                    <a:srgbClr val="00B050"/>
                  </a:solidFill>
                  <a:latin typeface="Cambria Math"/>
                  <a:cs typeface="NikoshBAN" pitchFamily="2" charset="0"/>
                </a:endParaRPr>
              </a:p>
              <a:p>
                <a:pPr algn="l"/>
                <a:r>
                  <a:rPr lang="bn-IN" sz="2800" i="1" dirty="0">
                    <a:solidFill>
                      <a:srgbClr val="002060"/>
                    </a:solidFill>
                    <a:latin typeface="Cambria Math"/>
                    <a:cs typeface="NikoshBAN" pitchFamily="2" charset="0"/>
                  </a:rPr>
                  <a:t> </a:t>
                </a:r>
                <a:r>
                  <a:rPr lang="bn-IN" sz="2800" i="1" dirty="0" smtClean="0">
                    <a:solidFill>
                      <a:srgbClr val="002060"/>
                    </a:solidFill>
                    <a:latin typeface="Cambria Math"/>
                    <a:cs typeface="NikoshBAN" pitchFamily="2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𝑨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𝐁𝐂𝐃</m:t>
                    </m:r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ক্ষেত্রের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ক্ষেত্রফল</a:t>
                </a:r>
                <a:r>
                  <a:rPr lang="en-US" sz="28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pPr algn="l"/>
                <a:endParaRPr lang="en-US" sz="28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7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4941331"/>
                <a:ext cx="8991600" cy="1840469"/>
              </a:xfrm>
              <a:prstGeom prst="rect">
                <a:avLst/>
              </a:prstGeom>
              <a:blipFill rotWithShape="1">
                <a:blip r:embed="rId3"/>
                <a:stretch>
                  <a:fillRect l="-1082" t="-3595" b="-27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447801"/>
            <a:ext cx="46482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81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 tmFilter="0,0; .5, 1; 1, 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 tmFilter="0,0; .5, 1; 1, 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228600"/>
            <a:ext cx="20574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1295400"/>
            <a:ext cx="3810000" cy="762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কার্নো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চক্র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28600" y="2209800"/>
                <a:ext cx="8839200" cy="24384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২।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সিলিন্ডারের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মধ্যে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এক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মোল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গ্যাস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আছে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গ্যাসটিকে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রুদ্ধতাপীয়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প্রক্রিয়ায়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এমনভাবে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সংকোচিত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করা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হল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যাতে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তাপমাত্রা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  <a:cs typeface="NikoshBAN" pitchFamily="2" charset="0"/>
                      </a:rPr>
                      <m:t>27</m:t>
                    </m:r>
                    <m:r>
                      <a:rPr lang="en-US" sz="3600" b="0" i="1" smtClean="0">
                        <a:latin typeface="Cambria Math"/>
                        <a:cs typeface="NikoshBAN" pitchFamily="2" charset="0"/>
                      </a:rPr>
                      <m:t>°</m:t>
                    </m:r>
                    <m:r>
                      <a:rPr lang="en-US" sz="3600" b="0" i="1" smtClean="0">
                        <a:latin typeface="Cambria Math"/>
                        <a:cs typeface="NikoshBAN" pitchFamily="2" charset="0"/>
                      </a:rPr>
                      <m:t>𝐶</m:t>
                    </m:r>
                  </m:oMath>
                </a14:m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থেকে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/>
                        <a:cs typeface="NikoshBAN" pitchFamily="2" charset="0"/>
                      </a:rPr>
                      <m:t>9</m:t>
                    </m:r>
                    <m:r>
                      <a:rPr lang="en-US" sz="3600" i="1">
                        <a:latin typeface="Cambria Math"/>
                        <a:cs typeface="NikoshBAN" pitchFamily="2" charset="0"/>
                      </a:rPr>
                      <m:t>7</m:t>
                    </m:r>
                    <m:r>
                      <a:rPr lang="en-US" sz="3600" i="1">
                        <a:latin typeface="Cambria Math"/>
                        <a:cs typeface="NikoshBAN" pitchFamily="2" charset="0"/>
                      </a:rPr>
                      <m:t>°</m:t>
                    </m:r>
                    <m:r>
                      <a:rPr lang="en-US" sz="3600" i="1">
                        <a:latin typeface="Cambria Math"/>
                        <a:cs typeface="NikoshBAN" pitchFamily="2" charset="0"/>
                      </a:rPr>
                      <m:t>𝐶</m:t>
                    </m:r>
                  </m:oMath>
                </a14:m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এ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উন্নীত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এই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প্রক্রিয়ায়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সম্পাদিত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কাজ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উৎপন্ন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তাপের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পরিমাণ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নির্ণয়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? 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09800"/>
                <a:ext cx="8839200" cy="2438400"/>
              </a:xfrm>
              <a:prstGeom prst="rect">
                <a:avLst/>
              </a:prstGeom>
              <a:blipFill rotWithShape="1">
                <a:blip r:embed="rId2"/>
                <a:stretch>
                  <a:fillRect l="-1994" t="-248" b="-5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484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" y="54114"/>
            <a:ext cx="3657600" cy="707886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কার্নো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ই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ঞ্জিন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দক্ষতা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ubtitle 2"/>
              <p:cNvSpPr txBox="1">
                <a:spLocks/>
              </p:cNvSpPr>
              <p:nvPr/>
            </p:nvSpPr>
            <p:spPr>
              <a:xfrm>
                <a:off x="76200" y="914400"/>
                <a:ext cx="8915400" cy="58674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bn-IN" dirty="0" smtClean="0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আমরা জানি, </a:t>
                </a:r>
              </a:p>
              <a:p>
                <a:pPr algn="l"/>
                <a:r>
                  <a:rPr lang="en-US" dirty="0" err="1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ইঞ্জিনের</a:t>
                </a:r>
                <a:r>
                  <a:rPr lang="en-US" dirty="0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দক্ষতা</a:t>
                </a:r>
                <a:r>
                  <a:rPr lang="bn-IN" dirty="0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solidFill>
                          <a:schemeClr val="tx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η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  <a:cs typeface="NikoshBAN" pitchFamily="2" charset="0"/>
                      </a:rPr>
                      <m:t>=(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  <a:cs typeface="NikoshBAN" pitchFamily="2" charset="0"/>
                      </a:rPr>
                      <m:t>1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  <a:cs typeface="NikoshBAN" pitchFamily="2" charset="0"/>
                      </a:rPr>
                      <m:t>)×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  <a:cs typeface="NikoshBAN" pitchFamily="2" charset="0"/>
                      </a:rPr>
                      <m:t>100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  <a:cs typeface="NikoshBAN" pitchFamily="2" charset="0"/>
                      </a:rPr>
                      <m:t>%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 … … …(i)</a:t>
                </a:r>
                <a:r>
                  <a:rPr lang="bn-IN" dirty="0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bn-IN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bn-IN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কার্নো</a:t>
                </a:r>
                <a:r>
                  <a:rPr lang="bn-BD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ই</a:t>
                </a:r>
                <a:r>
                  <a:rPr lang="bn-IN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ঞ্জিন</a:t>
                </a:r>
                <a:r>
                  <a:rPr lang="en-US" dirty="0" err="1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ের</a:t>
                </a:r>
                <a:r>
                  <a:rPr lang="en-US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ক্ষেত্রে</a:t>
                </a:r>
                <a:r>
                  <a:rPr lang="en-US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Q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∝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𝑇</m:t>
                    </m:r>
                  </m:oMath>
                </a14:m>
                <a:endParaRPr lang="bn-IN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bn-IN" dirty="0" smtClean="0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		</a:t>
                </a:r>
                <a:r>
                  <a:rPr lang="bn-IN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𝑄</m:t>
                        </m:r>
                      </m:num>
                      <m:den>
                        <m:r>
                          <a:rPr lang="en-US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𝑇</m:t>
                        </m:r>
                      </m:den>
                    </m:f>
                    <m:r>
                      <a:rPr lang="en-US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𝑐𝑜𝑛𝑠𝑡𝑎𝑛𝑡</m:t>
                    </m:r>
                  </m:oMath>
                </a14:m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bn-BD" dirty="0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        </a:t>
                </a:r>
                <a:r>
                  <a:rPr lang="bn-IN" dirty="0" smtClean="0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		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  <m:f>
                      <m:f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en-US" dirty="0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        </a:t>
                </a:r>
                <a:r>
                  <a:rPr lang="bn-IN" dirty="0" smtClean="0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		</a:t>
                </a:r>
                <a:r>
                  <a:rPr lang="bn-IN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     </a:t>
                </a:r>
              </a:p>
              <a:p>
                <a:pPr algn="l"/>
                <a:r>
                  <a:rPr lang="en-US" dirty="0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(i) </a:t>
                </a:r>
                <a:r>
                  <a:rPr lang="bn-IN" dirty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নং সমীকরণ হতে পাই, </a:t>
                </a:r>
              </a:p>
              <a:p>
                <a:pPr algn="l"/>
                <a:r>
                  <a:rPr lang="bn-IN" dirty="0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কার্নো</a:t>
                </a:r>
                <a:r>
                  <a:rPr lang="bn-BD" dirty="0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 ই</a:t>
                </a:r>
                <a:r>
                  <a:rPr lang="bn-IN" dirty="0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ঞ্জিন</a:t>
                </a:r>
                <a:r>
                  <a:rPr lang="en-US" dirty="0" err="1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ের</a:t>
                </a:r>
                <a:r>
                  <a:rPr lang="en-US" dirty="0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দক্ষতা</a:t>
                </a:r>
                <a:r>
                  <a:rPr lang="bn-IN" dirty="0" smtClean="0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US" dirty="0" smtClean="0">
                    <a:solidFill>
                      <a:schemeClr val="tx2"/>
                    </a:solidFill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solidFill>
                          <a:schemeClr val="tx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η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  <a:cs typeface="NikoshBAN" pitchFamily="2" charset="0"/>
                      </a:rPr>
                      <m:t>=(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  <a:cs typeface="NikoshBAN" pitchFamily="2" charset="0"/>
                      </a:rPr>
                      <m:t>1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  <a:cs typeface="NikoshBAN" pitchFamily="2" charset="0"/>
                      </a:rPr>
                      <m:t>)×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  <a:cs typeface="NikoshBAN" pitchFamily="2" charset="0"/>
                      </a:rPr>
                      <m:t>100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  <a:cs typeface="NikoshBAN" pitchFamily="2" charset="0"/>
                      </a:rPr>
                      <m:t>%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914400"/>
                <a:ext cx="8915400" cy="5867400"/>
              </a:xfrm>
              <a:prstGeom prst="rect">
                <a:avLst/>
              </a:prstGeom>
              <a:blipFill rotWithShape="1">
                <a:blip r:embed="rId2"/>
                <a:stretch>
                  <a:fillRect l="-1637" t="-1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860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ntitled-1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555" y="474624"/>
            <a:ext cx="9135028" cy="6230978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9200" y="2057400"/>
            <a:ext cx="3581400" cy="2438400"/>
          </a:xfrm>
          <a:prstGeom prst="rect">
            <a:avLst/>
          </a:prstGeom>
          <a:noFill/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আলকাছ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মিয়া</a:t>
            </a: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4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প্রভাষক,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পদার্থবিজ্ঞান</a:t>
            </a:r>
            <a:endParaRPr lang="en-US" sz="2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ফিরোজ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মিয়া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কলেজ</a:t>
            </a:r>
          </a:p>
          <a:p>
            <a:pPr marL="0" indent="0" algn="ctr">
              <a:buNone/>
            </a:pP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আশুগঞ্জ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ব্রাহ্মণবাড়িয়া</a:t>
            </a:r>
            <a:endParaRPr lang="bn-BD" sz="2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Email: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002060"/>
                </a:solidFill>
                <a:latin typeface="+mj-lt"/>
                <a:cs typeface="NikoshBAN" pitchFamily="2" charset="0"/>
                <a:hlinkClick r:id="rId3"/>
              </a:rPr>
              <a:t>alkasmia1984@gmail.com</a:t>
            </a:r>
            <a:r>
              <a:rPr lang="en-US" sz="2000" dirty="0" smtClean="0">
                <a:solidFill>
                  <a:srgbClr val="002060"/>
                </a:solidFill>
                <a:latin typeface="+mj-lt"/>
                <a:cs typeface="NikoshBAN" pitchFamily="2" charset="0"/>
              </a:rPr>
              <a:t> 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5257800" y="2286000"/>
            <a:ext cx="3581400" cy="2438400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পদার্থবিজ্ঞান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শ্রেনি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4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IN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প্রথম 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তাপগতিবিদ্যা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সময়-৫০মিনিট  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038816599"/>
              </p:ext>
            </p:extLst>
          </p:nvPr>
        </p:nvGraphicFramePr>
        <p:xfrm>
          <a:off x="3505200" y="474623"/>
          <a:ext cx="17526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2" y="4038601"/>
            <a:ext cx="1467757" cy="130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97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5F471D1-D914-41A3-A25D-AF3575C00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F5F471D1-D914-41A3-A25D-AF3575C001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C0D7AC-7224-421A-AA75-F5A9B40DE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>
                                            <p:graphicEl>
                                              <a:dgm id="{FEC0D7AC-7224-421A-AA75-F5A9B40DEF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build="p"/>
      <p:bldGraphic spid="7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8200" y="381000"/>
            <a:ext cx="358140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চল একটি ভিডিও দেখি </a:t>
            </a:r>
            <a:endParaRPr lang="en-US" sz="3600" dirty="0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311996"/>
              </p:ext>
            </p:extLst>
          </p:nvPr>
        </p:nvGraphicFramePr>
        <p:xfrm>
          <a:off x="3116263" y="3184525"/>
          <a:ext cx="2909887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ackager Shell Object" showAsIcon="1" r:id="rId3" imgW="2910240" imgH="488520" progId="Package">
                  <p:embed/>
                </p:oleObj>
              </mc:Choice>
              <mc:Fallback>
                <p:oleObj name="Packager Shell Object" showAsIcon="1" r:id="rId3" imgW="291024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16263" y="3184525"/>
                        <a:ext cx="2909887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662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1782" y="381000"/>
            <a:ext cx="1752600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1447800"/>
            <a:ext cx="2743200" cy="762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তাপ ইঞ্জিন কী?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01782" y="3962400"/>
                <a:ext cx="6303818" cy="838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bn-IN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৩। কার্নো</a:t>
                </a:r>
                <a:r>
                  <a:rPr lang="bn-IN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ইঞ্জিনের দক্ষতা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100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%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সম্ভব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কি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না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? 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82" y="3962400"/>
                <a:ext cx="6303818" cy="838200"/>
              </a:xfrm>
              <a:prstGeom prst="rect">
                <a:avLst/>
              </a:prstGeom>
              <a:blipFill rotWithShape="1">
                <a:blip r:embed="rId2"/>
                <a:stretch>
                  <a:fillRect l="-2312" r="-6647" b="-7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381000" y="2590800"/>
            <a:ext cx="2743199" cy="83820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কার্নো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ইঞ্জিন কী?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1782" y="5181600"/>
            <a:ext cx="6532418" cy="838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কার্নো ইঞ্জিনকে প্রত্যাবর্তী ইঞ্জিন বলা হয় কেন?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53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533400"/>
            <a:ext cx="21336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52400" y="2286000"/>
                <a:ext cx="8839200" cy="19812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bn-IN" sz="3600" dirty="0">
                    <a:latin typeface="NikoshBAN" pitchFamily="2" charset="0"/>
                    <a:cs typeface="NikoshBAN" pitchFamily="2" charset="0"/>
                  </a:rPr>
                  <a:t>১</a:t>
                </a:r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। একটি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কার্নো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ইঞ্জিনের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তাপগ্রাহক যখন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  <a:cs typeface="NikoshBAN" pitchFamily="2" charset="0"/>
                      </a:rPr>
                      <m:t>27</m:t>
                    </m:r>
                    <m:r>
                      <a:rPr lang="en-US" sz="3600" b="0" i="1" smtClean="0">
                        <a:latin typeface="Cambria Math"/>
                        <a:cs typeface="NikoshBAN" pitchFamily="2" charset="0"/>
                      </a:rPr>
                      <m:t>°</m:t>
                    </m:r>
                    <m:r>
                      <a:rPr lang="en-US" sz="3600" b="0" i="1" smtClean="0">
                        <a:latin typeface="Cambria Math"/>
                        <a:cs typeface="NikoshBAN" pitchFamily="2" charset="0"/>
                      </a:rPr>
                      <m:t>𝐶</m:t>
                    </m:r>
                  </m:oMath>
                </a14:m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তাপমাত্রা</a:t>
                </a:r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য় থাকে, তখন এর কর্মদক্ষতা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/>
                        <a:cs typeface="NikoshBAN" pitchFamily="2" charset="0"/>
                      </a:rPr>
                      <m:t>5</m:t>
                    </m:r>
                    <m:r>
                      <a:rPr lang="en-US" sz="3600" b="0" i="1" dirty="0" smtClean="0">
                        <a:latin typeface="Cambria Math"/>
                        <a:cs typeface="NikoshBAN" pitchFamily="2" charset="0"/>
                      </a:rPr>
                      <m:t>0</m:t>
                    </m:r>
                    <m:r>
                      <a:rPr lang="en-US" sz="3600" b="0" i="1" dirty="0" smtClean="0">
                        <a:latin typeface="Cambria Math"/>
                        <a:cs typeface="NikoshBAN" pitchFamily="2" charset="0"/>
                      </a:rPr>
                      <m:t>%</m:t>
                    </m:r>
                  </m:oMath>
                </a14:m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ইঞ্জিনটির </a:t>
                </a:r>
                <a:r>
                  <a:rPr lang="bn-IN" sz="3600" dirty="0">
                    <a:latin typeface="NikoshBAN" pitchFamily="2" charset="0"/>
                    <a:cs typeface="NikoshBAN" pitchFamily="2" charset="0"/>
                  </a:rPr>
                  <a:t>কর্মদক্ষতা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  <a:cs typeface="NikoshBAN" pitchFamily="2" charset="0"/>
                      </a:rPr>
                      <m:t>10</m:t>
                    </m:r>
                    <m:r>
                      <a:rPr lang="en-US" sz="3600" b="0" i="1" smtClean="0">
                        <a:latin typeface="Cambria Math"/>
                        <a:cs typeface="NikoshBAN" pitchFamily="2" charset="0"/>
                      </a:rPr>
                      <m:t>%</m:t>
                    </m:r>
                  </m:oMath>
                </a14:m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বাড়াতে হলে এর উৎসের তাপমাত্রা কত বাড়াতে হবে? 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286000"/>
                <a:ext cx="8839200" cy="1981200"/>
              </a:xfrm>
              <a:prstGeom prst="rect">
                <a:avLst/>
              </a:prstGeom>
              <a:blipFill rotWithShape="1">
                <a:blip r:embed="rId2"/>
                <a:stretch>
                  <a:fillRect l="-1926" r="-1444" b="-5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055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91200" y="4473476"/>
            <a:ext cx="358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ln cmpd="sng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762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bn-IN" sz="7200" dirty="0">
              <a:ln cmpd="sng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762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7200" b="1" dirty="0" err="1" smtClean="0">
                <a:ln cmpd="sng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762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7200" dirty="0" smtClean="0">
                <a:ln cmpd="sng">
                  <a:solidFill>
                    <a:schemeClr val="tx1"/>
                  </a:solidFill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glow rad="762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dirty="0" smtClean="0">
                <a:ln cmpd="sng">
                  <a:solidFill>
                    <a:schemeClr val="tx1"/>
                  </a:solidFill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glow rad="762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601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068175" y="3210580"/>
            <a:ext cx="1598825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800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6800" y="3194275"/>
            <a:ext cx="1235649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74665" y="6258580"/>
            <a:ext cx="4299669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মোটর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সাইকেল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কী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চলে? </a:t>
            </a:r>
            <a:endParaRPr lang="bn-BD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26017" y="3210580"/>
            <a:ext cx="3932183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ট্রেন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গাড়িটি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কীসের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pic>
        <p:nvPicPr>
          <p:cNvPr id="19" name="Picture 18" descr="motorbike_security.png"/>
          <p:cNvPicPr>
            <a:picLocks noChangeAspect="1"/>
          </p:cNvPicPr>
          <p:nvPr/>
        </p:nvPicPr>
        <p:blipFill rotWithShape="1">
          <a:blip r:embed="rId2"/>
          <a:srcRect l="11743" t="14681" r="9094" b="20318"/>
          <a:stretch/>
        </p:blipFill>
        <p:spPr>
          <a:xfrm>
            <a:off x="3977508" y="3804940"/>
            <a:ext cx="5029200" cy="2377440"/>
          </a:xfrm>
          <a:prstGeom prst="rect">
            <a:avLst/>
          </a:prstGeom>
          <a:ln w="38100" cap="sq" cmpd="dbl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8" t="10089" r="18999" b="13170"/>
          <a:stretch/>
        </p:blipFill>
        <p:spPr>
          <a:xfrm>
            <a:off x="4343400" y="76200"/>
            <a:ext cx="4630934" cy="3017520"/>
          </a:xfrm>
          <a:prstGeom prst="rect">
            <a:avLst/>
          </a:prstGeom>
          <a:ln w="38100" cap="sq" cmpd="dbl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4038600" cy="3009900"/>
          </a:xfrm>
          <a:prstGeom prst="rect">
            <a:avLst/>
          </a:prstGeom>
          <a:ln w="38100" cap="sq" cmpd="dbl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7" name="TextBox 26"/>
          <p:cNvSpPr txBox="1"/>
          <p:nvPr/>
        </p:nvSpPr>
        <p:spPr>
          <a:xfrm>
            <a:off x="5874283" y="3176346"/>
            <a:ext cx="1235649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536751" y="6258580"/>
            <a:ext cx="1235649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01375" y="4808250"/>
            <a:ext cx="3132423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মূলত কী করে ? 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01375" y="4808250"/>
            <a:ext cx="3203825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তাপশক্তিকে যান্ত্রিক শক্তিতে রূপান্তর করে। 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1375" y="4808250"/>
            <a:ext cx="3356225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কে বলা হয়... ...  </a:t>
            </a:r>
            <a:endParaRPr lang="en-US" sz="2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44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2" grpId="0" animBg="1"/>
      <p:bldP spid="16" grpId="0" animBg="1"/>
      <p:bldP spid="21" grpId="0" animBg="1"/>
      <p:bldP spid="27" grpId="0" animBg="1"/>
      <p:bldP spid="28" grpId="0" animBg="1"/>
      <p:bldP spid="29" grpId="0" animBg="1"/>
      <p:bldP spid="30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65741" y="1905000"/>
            <a:ext cx="287130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 </a:t>
            </a:r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287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152400"/>
            <a:ext cx="2590800" cy="8309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920425"/>
            <a:ext cx="571500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তাপ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ইঞ্জিনের দক্ষতা নির্ণয় 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167825"/>
            <a:ext cx="4648200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পাঠ শেষে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শিক্ষার্থীরা  ----------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2082225"/>
            <a:ext cx="46482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তাপ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ইঞ্জিন কী তা বলতে 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1891" y="3783450"/>
            <a:ext cx="574271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কার্নো ইঞ্জিন সম্পর্কে বর্ণনা করতে 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036" y="4648200"/>
            <a:ext cx="55626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কার্নো চক্র সম্পর্কে বর্ণনা করতে 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1891" y="5562600"/>
            <a:ext cx="60198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কার্নো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ইঞ্জিনের দক্ষতা নির্ণয় করতে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/>
          <p:cNvSpPr/>
          <p:nvPr/>
        </p:nvSpPr>
        <p:spPr>
          <a:xfrm>
            <a:off x="5825316" y="2166648"/>
            <a:ext cx="1810512" cy="1328756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3000"/>
                  <a:lumOff val="37000"/>
                </a:schemeClr>
              </a:gs>
              <a:gs pos="52000">
                <a:schemeClr val="accent6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22225">
            <a:gradFill>
              <a:gsLst>
                <a:gs pos="25000">
                  <a:srgbClr val="B1C6EA"/>
                </a:gs>
                <a:gs pos="0">
                  <a:schemeClr val="accent1">
                    <a:tint val="66000"/>
                    <a:satMod val="160000"/>
                    <a:lumMod val="94000"/>
                    <a:lumOff val="6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bevel/>
          </a:ln>
          <a:effectLst>
            <a:glow rad="63500">
              <a:schemeClr val="accent1">
                <a:alpha val="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51688" y="1023648"/>
            <a:ext cx="1810512" cy="11861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33400" y="3995448"/>
            <a:ext cx="1810512" cy="11861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51688" y="337848"/>
            <a:ext cx="1792224" cy="584775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তাপ 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ঞ্জিন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5486400"/>
            <a:ext cx="8686800" cy="120032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যে যন্ত্র তাপ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শক্তিকে যান্ত্রিক শক্তিতে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রূ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পান্তর করে তাকে তাপ ইঞ্জিন বলে।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05256" y="1172237"/>
            <a:ext cx="1127994" cy="3990693"/>
            <a:chOff x="4392168" y="940590"/>
            <a:chExt cx="1127994" cy="41030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395450" y="1308260"/>
                  <a:ext cx="11247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 smtClean="0">
                      <a:latin typeface="NikoshBAN" pitchFamily="2" charset="0"/>
                      <a:cs typeface="NikoshBAN" pitchFamily="2" charset="0"/>
                    </a:rPr>
                    <a:t>তাপ</a:t>
                  </a:r>
                  <a:r>
                    <a:rPr lang="bn-IN" dirty="0" smtClean="0">
                      <a:latin typeface="NikoshBAN" pitchFamily="2" charset="0"/>
                      <a:cs typeface="NikoshBAN" pitchFamily="2" charset="0"/>
                    </a:rPr>
                    <a:t>মাত্রা</a:t>
                  </a:r>
                  <a:r>
                    <a:rPr lang="en-US" dirty="0" smtClean="0">
                      <a:latin typeface="NikoshBAN" pitchFamily="2" charset="0"/>
                      <a:cs typeface="NikoshBAN" pitchFamily="2" charset="0"/>
                    </a:rPr>
                    <a:t>,</a:t>
                  </a:r>
                  <a:r>
                    <a:rPr lang="bn-IN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bn-IN" i="1" smtClean="0">
                              <a:latin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cs typeface="NikoshBAN" pitchFamily="2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NikoshBAN" pitchFamily="2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5450" y="1308260"/>
                  <a:ext cx="1124712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4324" t="-10169" r="-9189" b="-30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/>
            <p:cNvSpPr txBox="1"/>
            <p:nvPr/>
          </p:nvSpPr>
          <p:spPr>
            <a:xfrm>
              <a:off x="4477512" y="94059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তাপ</a:t>
              </a:r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 উৎস 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01312" y="4391710"/>
              <a:ext cx="990600" cy="379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তাপ</a:t>
              </a:r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 গ্রাহক 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4392168" y="4705091"/>
                  <a:ext cx="10668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>
                      <a:latin typeface="NikoshBAN" pitchFamily="2" charset="0"/>
                      <a:cs typeface="NikoshBAN" pitchFamily="2" charset="0"/>
                    </a:rPr>
                    <a:t>তাপ</a:t>
                  </a:r>
                  <a:r>
                    <a:rPr lang="bn-IN" sz="1600" dirty="0" smtClean="0">
                      <a:latin typeface="NikoshBAN" pitchFamily="2" charset="0"/>
                      <a:cs typeface="NikoshBAN" pitchFamily="2" charset="0"/>
                    </a:rPr>
                    <a:t>মাত্রা</a:t>
                  </a:r>
                  <a:r>
                    <a:rPr lang="en-US" sz="1600" dirty="0" smtClean="0">
                      <a:latin typeface="NikoshBAN" pitchFamily="2" charset="0"/>
                      <a:cs typeface="NikoshBAN" pitchFamily="2" charset="0"/>
                    </a:rPr>
                    <a:t>,</a:t>
                  </a:r>
                  <a:r>
                    <a:rPr lang="bn-IN" sz="16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bn-IN" sz="1600" i="1" smtClean="0">
                              <a:latin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  <a:cs typeface="NikoshBAN" pitchFamily="2" charset="0"/>
                            </a:rPr>
                            <m:t>𝑇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  <a:cs typeface="NikoshBAN" pitchFamily="2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2168" y="4705091"/>
                  <a:ext cx="1066800" cy="33855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3429" t="-7407" r="-2286" b="-2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5" name="Down Arrow 34"/>
          <p:cNvSpPr/>
          <p:nvPr/>
        </p:nvSpPr>
        <p:spPr>
          <a:xfrm>
            <a:off x="990600" y="1951948"/>
            <a:ext cx="914400" cy="2636576"/>
          </a:xfrm>
          <a:prstGeom prst="downArrow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2000">
                <a:schemeClr val="accent6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2225">
            <a:solidFill>
              <a:srgbClr val="FF3399"/>
            </a:solidFill>
            <a:bevel/>
          </a:ln>
          <a:effectLst>
            <a:glow rad="50800">
              <a:schemeClr val="accent1">
                <a:alpha val="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843604" y="795048"/>
            <a:ext cx="1810512" cy="11861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825316" y="3766848"/>
            <a:ext cx="1810512" cy="11861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6197172" y="943637"/>
            <a:ext cx="1127994" cy="3990693"/>
            <a:chOff x="4392168" y="940590"/>
            <a:chExt cx="1127994" cy="41030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4395450" y="1308260"/>
                  <a:ext cx="11247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 smtClean="0">
                      <a:latin typeface="NikoshBAN" pitchFamily="2" charset="0"/>
                      <a:cs typeface="NikoshBAN" pitchFamily="2" charset="0"/>
                    </a:rPr>
                    <a:t>তাপ</a:t>
                  </a:r>
                  <a:r>
                    <a:rPr lang="bn-IN" dirty="0" smtClean="0">
                      <a:latin typeface="NikoshBAN" pitchFamily="2" charset="0"/>
                      <a:cs typeface="NikoshBAN" pitchFamily="2" charset="0"/>
                    </a:rPr>
                    <a:t>মাত্রা</a:t>
                  </a:r>
                  <a:r>
                    <a:rPr lang="en-US" dirty="0" smtClean="0">
                      <a:latin typeface="NikoshBAN" pitchFamily="2" charset="0"/>
                      <a:cs typeface="NikoshBAN" pitchFamily="2" charset="0"/>
                    </a:rPr>
                    <a:t>,</a:t>
                  </a:r>
                  <a:r>
                    <a:rPr lang="bn-IN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bn-IN" i="1" smtClean="0">
                              <a:latin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cs typeface="NikoshBAN" pitchFamily="2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NikoshBAN" pitchFamily="2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5450" y="1308260"/>
                  <a:ext cx="1124712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4324" t="-10169" r="-9189" b="-30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TextBox 39"/>
            <p:cNvSpPr txBox="1"/>
            <p:nvPr/>
          </p:nvSpPr>
          <p:spPr>
            <a:xfrm>
              <a:off x="4477512" y="94059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তাপ</a:t>
              </a:r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 উৎস </a:t>
              </a:r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401312" y="4391710"/>
              <a:ext cx="990600" cy="379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তাপ</a:t>
              </a:r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 গ্রাহক 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4392168" y="4705091"/>
                  <a:ext cx="10668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>
                      <a:latin typeface="NikoshBAN" pitchFamily="2" charset="0"/>
                      <a:cs typeface="NikoshBAN" pitchFamily="2" charset="0"/>
                    </a:rPr>
                    <a:t>তাপ</a:t>
                  </a:r>
                  <a:r>
                    <a:rPr lang="bn-IN" sz="1600" dirty="0" smtClean="0">
                      <a:latin typeface="NikoshBAN" pitchFamily="2" charset="0"/>
                      <a:cs typeface="NikoshBAN" pitchFamily="2" charset="0"/>
                    </a:rPr>
                    <a:t>মাত্রা</a:t>
                  </a:r>
                  <a:r>
                    <a:rPr lang="en-US" sz="1600" dirty="0" smtClean="0">
                      <a:latin typeface="NikoshBAN" pitchFamily="2" charset="0"/>
                      <a:cs typeface="NikoshBAN" pitchFamily="2" charset="0"/>
                    </a:rPr>
                    <a:t>,</a:t>
                  </a:r>
                  <a:r>
                    <a:rPr lang="bn-IN" sz="16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bn-IN" sz="1600" i="1" smtClean="0">
                              <a:latin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  <a:cs typeface="NikoshBAN" pitchFamily="2" charset="0"/>
                            </a:rPr>
                            <m:t>𝑇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  <a:cs typeface="NikoshBAN" pitchFamily="2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2168" y="4705091"/>
                  <a:ext cx="1066800" cy="33855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3429" t="-7407" r="-2286" b="-2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Group 53"/>
          <p:cNvGrpSpPr/>
          <p:nvPr/>
        </p:nvGrpSpPr>
        <p:grpSpPr>
          <a:xfrm>
            <a:off x="6282516" y="1661049"/>
            <a:ext cx="914400" cy="1267599"/>
            <a:chOff x="6282516" y="1661049"/>
            <a:chExt cx="914400" cy="1267599"/>
          </a:xfrm>
        </p:grpSpPr>
        <p:sp>
          <p:nvSpPr>
            <p:cNvPr id="43" name="Down Arrow 42"/>
            <p:cNvSpPr/>
            <p:nvPr/>
          </p:nvSpPr>
          <p:spPr>
            <a:xfrm>
              <a:off x="6282516" y="1723348"/>
              <a:ext cx="914400" cy="1205300"/>
            </a:xfrm>
            <a:prstGeom prst="downArrow">
              <a:avLst/>
            </a:prstGeom>
            <a:gradFill>
              <a:gsLst>
                <a:gs pos="0">
                  <a:schemeClr val="accent6">
                    <a:lumMod val="19000"/>
                    <a:lumOff val="81000"/>
                  </a:schemeClr>
                </a:gs>
                <a:gs pos="52000">
                  <a:schemeClr val="accent6">
                    <a:lumMod val="40000"/>
                    <a:lumOff val="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</a:gradFill>
            <a:ln w="22225">
              <a:solidFill>
                <a:schemeClr val="accent6">
                  <a:lumMod val="60000"/>
                  <a:lumOff val="40000"/>
                </a:schemeClr>
              </a:solidFill>
              <a:bevel/>
            </a:ln>
            <a:effectLst>
              <a:glow rad="50800">
                <a:schemeClr val="accent1"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6538330" y="1661049"/>
                  <a:ext cx="50618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bn-IN" sz="120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/>
                                <a:cs typeface="NikoshBAN" pitchFamily="2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8330" y="1661049"/>
                  <a:ext cx="506186" cy="276999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/>
          <p:cNvGrpSpPr/>
          <p:nvPr/>
        </p:nvGrpSpPr>
        <p:grpSpPr>
          <a:xfrm>
            <a:off x="7228590" y="2784674"/>
            <a:ext cx="2008668" cy="802423"/>
            <a:chOff x="7228590" y="2784674"/>
            <a:chExt cx="2008668" cy="802423"/>
          </a:xfrm>
        </p:grpSpPr>
        <p:sp>
          <p:nvSpPr>
            <p:cNvPr id="47" name="Down Arrow 46"/>
            <p:cNvSpPr/>
            <p:nvPr/>
          </p:nvSpPr>
          <p:spPr>
            <a:xfrm rot="18065686">
              <a:off x="7537389" y="2475875"/>
              <a:ext cx="587702" cy="1205300"/>
            </a:xfrm>
            <a:prstGeom prst="downArrow">
              <a:avLst/>
            </a:prstGeom>
            <a:gradFill>
              <a:gsLst>
                <a:gs pos="0">
                  <a:schemeClr val="accent6">
                    <a:lumMod val="19000"/>
                    <a:lumOff val="81000"/>
                  </a:schemeClr>
                </a:gs>
                <a:gs pos="52000">
                  <a:schemeClr val="accent6">
                    <a:lumMod val="40000"/>
                    <a:lumOff val="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</a:gradFill>
            <a:ln w="22225">
              <a:solidFill>
                <a:schemeClr val="bg1">
                  <a:lumMod val="85000"/>
                </a:schemeClr>
              </a:solidFill>
              <a:bevel/>
            </a:ln>
            <a:effectLst>
              <a:glow rad="50800">
                <a:schemeClr val="accent1"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 rot="1831020">
                  <a:off x="7637058" y="3248543"/>
                  <a:ext cx="1600200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/>
                          </a:rPr>
                          <m:t>𝑊</m:t>
                        </m:r>
                        <m:r>
                          <a:rPr lang="en-US" sz="1600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31020">
                  <a:off x="7637058" y="3248543"/>
                  <a:ext cx="1600200" cy="33855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274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Group 54"/>
          <p:cNvGrpSpPr/>
          <p:nvPr/>
        </p:nvGrpSpPr>
        <p:grpSpPr>
          <a:xfrm>
            <a:off x="6438900" y="3078525"/>
            <a:ext cx="571500" cy="1205300"/>
            <a:chOff x="6438900" y="3078525"/>
            <a:chExt cx="571500" cy="1205300"/>
          </a:xfrm>
        </p:grpSpPr>
        <p:sp>
          <p:nvSpPr>
            <p:cNvPr id="46" name="Down Arrow 45"/>
            <p:cNvSpPr/>
            <p:nvPr/>
          </p:nvSpPr>
          <p:spPr>
            <a:xfrm>
              <a:off x="6438900" y="3078525"/>
              <a:ext cx="571500" cy="1205300"/>
            </a:xfrm>
            <a:prstGeom prst="downArrow">
              <a:avLst/>
            </a:prstGeom>
            <a:gradFill flip="none" rotWithShape="1">
              <a:gsLst>
                <a:gs pos="0">
                  <a:schemeClr val="accent6">
                    <a:lumMod val="19000"/>
                    <a:lumOff val="81000"/>
                  </a:schemeClr>
                </a:gs>
                <a:gs pos="52000">
                  <a:schemeClr val="accent6">
                    <a:lumMod val="40000"/>
                    <a:lumOff val="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 w="22225">
              <a:solidFill>
                <a:schemeClr val="accent1">
                  <a:lumMod val="20000"/>
                  <a:lumOff val="80000"/>
                </a:schemeClr>
              </a:solidFill>
              <a:bevel/>
            </a:ln>
            <a:effectLst>
              <a:glow rad="50800">
                <a:schemeClr val="accent1"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6592198" y="3947049"/>
                  <a:ext cx="26580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bn-IN" sz="120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/>
                                <a:cs typeface="NikoshBAN" pitchFamily="2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2198" y="3947049"/>
                  <a:ext cx="265802" cy="276999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r="-47727"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Group 56"/>
          <p:cNvGrpSpPr/>
          <p:nvPr/>
        </p:nvGrpSpPr>
        <p:grpSpPr>
          <a:xfrm>
            <a:off x="7325166" y="2057400"/>
            <a:ext cx="1514034" cy="439441"/>
            <a:chOff x="7325166" y="2057400"/>
            <a:chExt cx="1514034" cy="439441"/>
          </a:xfrm>
        </p:grpSpPr>
        <p:sp>
          <p:nvSpPr>
            <p:cNvPr id="18" name="TextBox 17"/>
            <p:cNvSpPr txBox="1"/>
            <p:nvPr/>
          </p:nvSpPr>
          <p:spPr>
            <a:xfrm>
              <a:off x="7848600" y="2057400"/>
              <a:ext cx="990600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তাপ</a:t>
              </a:r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ইঞ্জিন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/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 flipH="1">
              <a:off x="7325166" y="2325998"/>
              <a:ext cx="752034" cy="17084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5154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2" grpId="0" animBg="1"/>
      <p:bldP spid="33" grpId="0" animBg="1"/>
      <p:bldP spid="7" grpId="0" animBg="1"/>
      <p:bldP spid="8" grpId="0" animBg="1"/>
      <p:bldP spid="35" grpId="0" animBg="1"/>
      <p:bldP spid="36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" y="76200"/>
            <a:ext cx="3352800" cy="707886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তাপ ই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ঞ্জিন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দক্ষতা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691" y="909697"/>
            <a:ext cx="4904509" cy="2062103"/>
          </a:xfrm>
          <a:prstGeom prst="rect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রূপান্তরিত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তাপশক্তি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গৃহীত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শোষিত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তাপশক্তির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অনুপাতকে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ইঞ্জিনের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দক্ষতা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বলে।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ubtitle 2"/>
              <p:cNvSpPr txBox="1">
                <a:spLocks/>
              </p:cNvSpPr>
              <p:nvPr/>
            </p:nvSpPr>
            <p:spPr>
              <a:xfrm>
                <a:off x="152400" y="3124200"/>
                <a:ext cx="4908776" cy="36576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ইঞ্জিনের </a:t>
                </a:r>
                <a:r>
                  <a:rPr lang="en-US" dirty="0" err="1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দক্ষতা</a:t>
                </a:r>
                <a:r>
                  <a:rPr lang="bn-IN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bn-IN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   	</a:t>
                </a:r>
              </a:p>
              <a:p>
                <a:pPr algn="l"/>
                <a:r>
                  <a:rPr lang="bn-IN" dirty="0" smtClean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	</a:t>
                </a:r>
                <a14:m>
                  <m:oMath xmlns:m="http://schemas.openxmlformats.org/officeDocument/2006/math">
                    <m:r>
                      <a:rPr lang="bn-IN" b="0" i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η</m:t>
                    </m:r>
                    <m:r>
                      <a:rPr lang="bn-IN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bn-IN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2060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m:t>কাজে রূপান্তরিত তাপশক্তি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2060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m:t>গৃহীত বা শোষিত তাপশক্তি</m:t>
                        </m:r>
                      </m:den>
                    </m:f>
                  </m:oMath>
                </a14:m>
                <a:endParaRPr lang="bn-IN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bn-IN" dirty="0">
                    <a:solidFill>
                      <a:srgbClr val="002060"/>
                    </a:solidFill>
                    <a:cs typeface="NikoshBAN" pitchFamily="2" charset="0"/>
                  </a:rPr>
                  <a:t>	</a:t>
                </a:r>
                <a:r>
                  <a:rPr lang="bn-IN" dirty="0" smtClean="0">
                    <a:solidFill>
                      <a:srgbClr val="002060"/>
                    </a:solidFill>
                    <a:cs typeface="NikoshBAN" pitchFamily="2" charset="0"/>
                  </a:rPr>
                  <a:t>   </a:t>
                </a:r>
                <a:r>
                  <a:rPr lang="en-US" dirty="0" smtClean="0">
                    <a:solidFill>
                      <a:srgbClr val="002060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𝑊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pPr algn="l"/>
                <a:r>
                  <a:rPr lang="bn-BD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       </a:t>
                </a:r>
                <a:r>
                  <a:rPr lang="bn-IN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	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×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100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%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124200"/>
                <a:ext cx="4908776" cy="3657600"/>
              </a:xfrm>
              <a:prstGeom prst="rect">
                <a:avLst/>
              </a:prstGeom>
              <a:blipFill rotWithShape="1">
                <a:blip r:embed="rId13"/>
                <a:stretch>
                  <a:fillRect l="-1978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>
            <a:off x="5825316" y="2166648"/>
            <a:ext cx="1810512" cy="1328756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3000"/>
                  <a:lumOff val="37000"/>
                </a:schemeClr>
              </a:gs>
              <a:gs pos="52000">
                <a:schemeClr val="accent6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22225">
            <a:gradFill>
              <a:gsLst>
                <a:gs pos="25000">
                  <a:srgbClr val="B1C6EA"/>
                </a:gs>
                <a:gs pos="0">
                  <a:schemeClr val="accent1">
                    <a:tint val="66000"/>
                    <a:satMod val="160000"/>
                    <a:lumMod val="94000"/>
                    <a:lumOff val="6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bevel/>
          </a:ln>
          <a:effectLst>
            <a:glow rad="63500">
              <a:schemeClr val="accent1">
                <a:alpha val="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843604" y="795048"/>
            <a:ext cx="1810512" cy="11861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825316" y="3766848"/>
            <a:ext cx="1810512" cy="11861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197172" y="943637"/>
            <a:ext cx="1127994" cy="3990693"/>
            <a:chOff x="4392168" y="940590"/>
            <a:chExt cx="1127994" cy="41030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4395450" y="1308260"/>
                  <a:ext cx="11247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 smtClean="0">
                      <a:latin typeface="NikoshBAN" pitchFamily="2" charset="0"/>
                      <a:cs typeface="NikoshBAN" pitchFamily="2" charset="0"/>
                    </a:rPr>
                    <a:t>তাপ</a:t>
                  </a:r>
                  <a:r>
                    <a:rPr lang="bn-IN" dirty="0" smtClean="0">
                      <a:latin typeface="NikoshBAN" pitchFamily="2" charset="0"/>
                      <a:cs typeface="NikoshBAN" pitchFamily="2" charset="0"/>
                    </a:rPr>
                    <a:t>মাত্রা</a:t>
                  </a:r>
                  <a:r>
                    <a:rPr lang="en-US" dirty="0" smtClean="0">
                      <a:latin typeface="NikoshBAN" pitchFamily="2" charset="0"/>
                      <a:cs typeface="NikoshBAN" pitchFamily="2" charset="0"/>
                    </a:rPr>
                    <a:t>,</a:t>
                  </a:r>
                  <a:r>
                    <a:rPr lang="bn-IN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bn-IN" i="1" smtClean="0">
                              <a:latin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cs typeface="NikoshBAN" pitchFamily="2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NikoshBAN" pitchFamily="2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5450" y="1308260"/>
                  <a:ext cx="1124712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l="-4324" t="-10169" r="-9189" b="-30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TextBox 28"/>
            <p:cNvSpPr txBox="1"/>
            <p:nvPr/>
          </p:nvSpPr>
          <p:spPr>
            <a:xfrm>
              <a:off x="4477512" y="94059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তাপ</a:t>
              </a:r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 উৎস 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401312" y="4391710"/>
              <a:ext cx="990600" cy="379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তাপ</a:t>
              </a:r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 গ্রাহক 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4392168" y="4705091"/>
                  <a:ext cx="10668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>
                      <a:latin typeface="NikoshBAN" pitchFamily="2" charset="0"/>
                      <a:cs typeface="NikoshBAN" pitchFamily="2" charset="0"/>
                    </a:rPr>
                    <a:t>তাপ</a:t>
                  </a:r>
                  <a:r>
                    <a:rPr lang="bn-IN" sz="1600" dirty="0" smtClean="0">
                      <a:latin typeface="NikoshBAN" pitchFamily="2" charset="0"/>
                      <a:cs typeface="NikoshBAN" pitchFamily="2" charset="0"/>
                    </a:rPr>
                    <a:t>মাত্রা</a:t>
                  </a:r>
                  <a:r>
                    <a:rPr lang="en-US" sz="1600" dirty="0" smtClean="0">
                      <a:latin typeface="NikoshBAN" pitchFamily="2" charset="0"/>
                      <a:cs typeface="NikoshBAN" pitchFamily="2" charset="0"/>
                    </a:rPr>
                    <a:t>,</a:t>
                  </a:r>
                  <a:r>
                    <a:rPr lang="bn-IN" sz="16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bn-IN" sz="1600" i="1" smtClean="0">
                              <a:latin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  <a:cs typeface="NikoshBAN" pitchFamily="2" charset="0"/>
                            </a:rPr>
                            <m:t>𝑇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  <a:cs typeface="NikoshBAN" pitchFamily="2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2168" y="4705091"/>
                  <a:ext cx="1066800" cy="338554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l="-3429" t="-7407" r="-2286" b="-2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6282516" y="1661049"/>
            <a:ext cx="914400" cy="1267599"/>
            <a:chOff x="6282516" y="1661049"/>
            <a:chExt cx="914400" cy="1267599"/>
          </a:xfrm>
        </p:grpSpPr>
        <p:sp>
          <p:nvSpPr>
            <p:cNvPr id="33" name="Down Arrow 32"/>
            <p:cNvSpPr/>
            <p:nvPr/>
          </p:nvSpPr>
          <p:spPr>
            <a:xfrm>
              <a:off x="6282516" y="1723348"/>
              <a:ext cx="914400" cy="1205300"/>
            </a:xfrm>
            <a:prstGeom prst="downArrow">
              <a:avLst/>
            </a:prstGeom>
            <a:gradFill>
              <a:gsLst>
                <a:gs pos="0">
                  <a:schemeClr val="accent6">
                    <a:lumMod val="19000"/>
                    <a:lumOff val="81000"/>
                  </a:schemeClr>
                </a:gs>
                <a:gs pos="52000">
                  <a:schemeClr val="accent6">
                    <a:lumMod val="40000"/>
                    <a:lumOff val="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</a:gradFill>
            <a:ln w="22225">
              <a:solidFill>
                <a:schemeClr val="accent6">
                  <a:lumMod val="60000"/>
                  <a:lumOff val="40000"/>
                </a:schemeClr>
              </a:solidFill>
              <a:bevel/>
            </a:ln>
            <a:effectLst>
              <a:glow rad="50800">
                <a:schemeClr val="accent1"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6538330" y="1661049"/>
                  <a:ext cx="50618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bn-IN" sz="120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/>
                                <a:cs typeface="NikoshBAN" pitchFamily="2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8330" y="1661049"/>
                  <a:ext cx="506186" cy="276999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/>
          <p:cNvGrpSpPr/>
          <p:nvPr/>
        </p:nvGrpSpPr>
        <p:grpSpPr>
          <a:xfrm>
            <a:off x="7228590" y="2784674"/>
            <a:ext cx="2008668" cy="802423"/>
            <a:chOff x="7228590" y="2784674"/>
            <a:chExt cx="2008668" cy="802423"/>
          </a:xfrm>
        </p:grpSpPr>
        <p:sp>
          <p:nvSpPr>
            <p:cNvPr id="36" name="Down Arrow 35"/>
            <p:cNvSpPr/>
            <p:nvPr/>
          </p:nvSpPr>
          <p:spPr>
            <a:xfrm rot="18065686">
              <a:off x="7537389" y="2475875"/>
              <a:ext cx="587702" cy="1205300"/>
            </a:xfrm>
            <a:prstGeom prst="downArrow">
              <a:avLst/>
            </a:prstGeom>
            <a:gradFill>
              <a:gsLst>
                <a:gs pos="0">
                  <a:schemeClr val="accent6">
                    <a:lumMod val="19000"/>
                    <a:lumOff val="81000"/>
                  </a:schemeClr>
                </a:gs>
                <a:gs pos="52000">
                  <a:schemeClr val="accent6">
                    <a:lumMod val="40000"/>
                    <a:lumOff val="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</a:gradFill>
            <a:ln w="22225">
              <a:solidFill>
                <a:schemeClr val="bg1">
                  <a:lumMod val="85000"/>
                </a:schemeClr>
              </a:solidFill>
              <a:bevel/>
            </a:ln>
            <a:effectLst>
              <a:glow rad="50800">
                <a:schemeClr val="accent1"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 rot="1831020">
                  <a:off x="7637058" y="3248543"/>
                  <a:ext cx="1600200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/>
                          </a:rPr>
                          <m:t>𝑊</m:t>
                        </m:r>
                        <m:r>
                          <a:rPr lang="en-US" sz="1600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31020">
                  <a:off x="7637058" y="3248543"/>
                  <a:ext cx="1600200" cy="338554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b="-274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/>
          <p:cNvGrpSpPr/>
          <p:nvPr/>
        </p:nvGrpSpPr>
        <p:grpSpPr>
          <a:xfrm>
            <a:off x="6438900" y="3078525"/>
            <a:ext cx="571500" cy="1205300"/>
            <a:chOff x="6438900" y="3078525"/>
            <a:chExt cx="571500" cy="1205300"/>
          </a:xfrm>
        </p:grpSpPr>
        <p:sp>
          <p:nvSpPr>
            <p:cNvPr id="39" name="Down Arrow 38"/>
            <p:cNvSpPr/>
            <p:nvPr/>
          </p:nvSpPr>
          <p:spPr>
            <a:xfrm>
              <a:off x="6438900" y="3078525"/>
              <a:ext cx="571500" cy="1205300"/>
            </a:xfrm>
            <a:prstGeom prst="downArrow">
              <a:avLst/>
            </a:prstGeom>
            <a:gradFill flip="none" rotWithShape="1">
              <a:gsLst>
                <a:gs pos="0">
                  <a:schemeClr val="accent6">
                    <a:lumMod val="19000"/>
                    <a:lumOff val="81000"/>
                  </a:schemeClr>
                </a:gs>
                <a:gs pos="52000">
                  <a:schemeClr val="accent6">
                    <a:lumMod val="40000"/>
                    <a:lumOff val="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 w="22225">
              <a:solidFill>
                <a:schemeClr val="accent1">
                  <a:lumMod val="20000"/>
                  <a:lumOff val="80000"/>
                </a:schemeClr>
              </a:solidFill>
              <a:bevel/>
            </a:ln>
            <a:effectLst>
              <a:glow rad="50800">
                <a:schemeClr val="accent1"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6592198" y="3947049"/>
                  <a:ext cx="26580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bn-IN" sz="120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/>
                                <a:cs typeface="NikoshBAN" pitchFamily="2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2198" y="3947049"/>
                  <a:ext cx="265802" cy="276999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r="-47727"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/>
          <p:cNvGrpSpPr/>
          <p:nvPr/>
        </p:nvGrpSpPr>
        <p:grpSpPr>
          <a:xfrm>
            <a:off x="7325166" y="2057400"/>
            <a:ext cx="1514034" cy="439441"/>
            <a:chOff x="7325166" y="2057400"/>
            <a:chExt cx="1514034" cy="439441"/>
          </a:xfrm>
        </p:grpSpPr>
        <p:sp>
          <p:nvSpPr>
            <p:cNvPr id="42" name="TextBox 41"/>
            <p:cNvSpPr txBox="1"/>
            <p:nvPr/>
          </p:nvSpPr>
          <p:spPr>
            <a:xfrm>
              <a:off x="7848600" y="2057400"/>
              <a:ext cx="990600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তাপ</a:t>
              </a:r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ইঞ্জিন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H="1">
              <a:off x="7325166" y="2325998"/>
              <a:ext cx="752034" cy="17084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952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tmFilter="0,0; .5, 1; 1, 1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 tmFilter="0,0; .5, 1; 1, 1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 tmFilter="0,0; .5, 1; 1, 1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9" grpId="0" build="p" animBg="1"/>
      <p:bldP spid="22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381000"/>
            <a:ext cx="21336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1828800"/>
            <a:ext cx="3048000" cy="762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14745" y="3048000"/>
                <a:ext cx="8839200" cy="16764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২।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তাপ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ইঞ্জিন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  <a:cs typeface="NikoshBAN" pitchFamily="2" charset="0"/>
                      </a:rPr>
                      <m:t>4000</m:t>
                    </m:r>
                    <m:r>
                      <a:rPr lang="en-US" sz="3600" b="0" i="1" smtClean="0">
                        <a:latin typeface="Cambria Math"/>
                        <a:cs typeface="NikoshBAN" pitchFamily="2" charset="0"/>
                      </a:rPr>
                      <m:t>𝐽</m:t>
                    </m:r>
                  </m:oMath>
                </a14:m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তাপ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গ্রহণ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  <a:cs typeface="NikoshBAN" pitchFamily="2" charset="0"/>
                      </a:rPr>
                      <m:t>2000</m:t>
                    </m:r>
                    <m:r>
                      <a:rPr lang="en-US" sz="3600" b="0" i="1" smtClean="0">
                        <a:latin typeface="Cambria Math"/>
                        <a:cs typeface="NikoshBAN" pitchFamily="2" charset="0"/>
                      </a:rPr>
                      <m:t>𝐽</m:t>
                    </m:r>
                  </m:oMath>
                </a14:m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তাপ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বর্জন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ইঞ্জিন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দ্বারা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সম্পাদিত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কাজের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পরিমাণ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ইঞ্জিনটির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দক্ষতা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নির্ণয়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? 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45" y="3048000"/>
                <a:ext cx="8839200" cy="1676400"/>
              </a:xfrm>
              <a:prstGeom prst="rect">
                <a:avLst/>
              </a:prstGeom>
              <a:blipFill rotWithShape="1">
                <a:blip r:embed="rId2"/>
                <a:stretch>
                  <a:fillRect l="-1926" t="-5735" b="-14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547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3505200" y="1066800"/>
            <a:ext cx="2305488" cy="3928926"/>
            <a:chOff x="4038601" y="266539"/>
            <a:chExt cx="2305488" cy="3928926"/>
          </a:xfrm>
        </p:grpSpPr>
        <p:sp>
          <p:nvSpPr>
            <p:cNvPr id="28" name="Can 27"/>
            <p:cNvSpPr/>
            <p:nvPr/>
          </p:nvSpPr>
          <p:spPr>
            <a:xfrm>
              <a:off x="4038601" y="266539"/>
              <a:ext cx="2305488" cy="3543461"/>
            </a:xfrm>
            <a:prstGeom prst="can">
              <a:avLst/>
            </a:prstGeom>
            <a:noFill/>
            <a:ln w="1079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an 4"/>
            <p:cNvSpPr/>
            <p:nvPr/>
          </p:nvSpPr>
          <p:spPr>
            <a:xfrm>
              <a:off x="4100341" y="1715854"/>
              <a:ext cx="2189220" cy="2167316"/>
            </a:xfrm>
            <a:prstGeom prst="can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100341" y="990600"/>
              <a:ext cx="2189220" cy="1295400"/>
              <a:chOff x="8825345" y="3108325"/>
              <a:chExt cx="2209800" cy="1250950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8825345" y="3108325"/>
                <a:ext cx="2209800" cy="1250950"/>
                <a:chOff x="8229600" y="4006850"/>
                <a:chExt cx="2209800" cy="1250950"/>
              </a:xfrm>
            </p:grpSpPr>
            <p:sp>
              <p:nvSpPr>
                <p:cNvPr id="12" name="Oval 11"/>
                <p:cNvSpPr/>
                <p:nvPr/>
              </p:nvSpPr>
              <p:spPr>
                <a:xfrm>
                  <a:off x="8229600" y="4707218"/>
                  <a:ext cx="2209800" cy="55058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Can 12"/>
                <p:cNvSpPr/>
                <p:nvPr/>
              </p:nvSpPr>
              <p:spPr>
                <a:xfrm>
                  <a:off x="9144000" y="4006850"/>
                  <a:ext cx="381000" cy="1098550"/>
                </a:xfrm>
                <a:prstGeom prst="ca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9601201" y="3413125"/>
                <a:ext cx="6857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1600" dirty="0" smtClean="0">
                    <a:latin typeface="NikoshBAN" pitchFamily="2" charset="0"/>
                    <a:cs typeface="NikoshBAN" pitchFamily="2" charset="0"/>
                  </a:rPr>
                  <a:t>পিস্ট</a:t>
                </a:r>
                <a:r>
                  <a:rPr lang="en-US" sz="1600" dirty="0" smtClean="0">
                    <a:latin typeface="NikoshBAN" pitchFamily="2" charset="0"/>
                    <a:cs typeface="NikoshBAN" pitchFamily="2" charset="0"/>
                  </a:rPr>
                  <a:t>ন</a:t>
                </a:r>
                <a:endParaRPr lang="en-US" sz="1600" dirty="0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4648200" y="3733800"/>
              <a:ext cx="11323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সিলিন্ডার</a:t>
              </a:r>
              <a:r>
                <a:rPr lang="en-US" sz="24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802294" y="3130977"/>
            <a:ext cx="1774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কার্যনির্বাহক বস্তু হিসেবে </a:t>
            </a:r>
          </a:p>
          <a:p>
            <a:pPr algn="ctr"/>
            <a:r>
              <a:rPr lang="bn-IN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আদর্শ গ্যাস</a:t>
            </a:r>
            <a:endParaRPr lang="en-US" sz="2400" dirty="0">
              <a:solidFill>
                <a:srgbClr val="00B050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350692" y="5117675"/>
            <a:ext cx="2305488" cy="1371600"/>
            <a:chOff x="685800" y="4641273"/>
            <a:chExt cx="2133600" cy="1371600"/>
          </a:xfrm>
        </p:grpSpPr>
        <p:sp>
          <p:nvSpPr>
            <p:cNvPr id="29" name="Rectangle 28"/>
            <p:cNvSpPr/>
            <p:nvPr/>
          </p:nvSpPr>
          <p:spPr>
            <a:xfrm>
              <a:off x="685800" y="4641273"/>
              <a:ext cx="2133600" cy="13716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990600" y="4877076"/>
                  <a:ext cx="1518677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IN" sz="2400" dirty="0" smtClean="0">
                      <a:solidFill>
                        <a:schemeClr val="accent2"/>
                      </a:solidFill>
                      <a:latin typeface="NikoshBAN" pitchFamily="2" charset="0"/>
                      <a:cs typeface="NikoshBAN" pitchFamily="2" charset="0"/>
                    </a:rPr>
                    <a:t>তাপ উৎস তাপমাত্রা,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bn-IN" sz="2400" i="1">
                              <a:solidFill>
                                <a:schemeClr val="accent2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/>
                              <a:cs typeface="NikoshBAN" pitchFamily="2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/>
                              <a:cs typeface="NikoshBAN" pitchFamily="2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2400" dirty="0" smtClean="0">
                      <a:solidFill>
                        <a:schemeClr val="accent2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sz="24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4877076"/>
                  <a:ext cx="1518677" cy="830997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3614" t="-5882" r="-12048" b="-169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3276600" y="5117675"/>
            <a:ext cx="2426250" cy="1371600"/>
            <a:chOff x="3505200" y="4641273"/>
            <a:chExt cx="2133600" cy="1371600"/>
          </a:xfrm>
        </p:grpSpPr>
        <p:sp>
          <p:nvSpPr>
            <p:cNvPr id="31" name="Rectangle 30"/>
            <p:cNvSpPr/>
            <p:nvPr/>
          </p:nvSpPr>
          <p:spPr>
            <a:xfrm>
              <a:off x="3505200" y="4641273"/>
              <a:ext cx="2133600" cy="1371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815324" y="4877076"/>
              <a:ext cx="15948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তাপ অন্তরক আসন 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324600" y="5117675"/>
            <a:ext cx="2381688" cy="1371600"/>
            <a:chOff x="6248400" y="4641273"/>
            <a:chExt cx="2133600" cy="1371600"/>
          </a:xfrm>
        </p:grpSpPr>
        <p:sp>
          <p:nvSpPr>
            <p:cNvPr id="33" name="Rectangle 32"/>
            <p:cNvSpPr/>
            <p:nvPr/>
          </p:nvSpPr>
          <p:spPr>
            <a:xfrm>
              <a:off x="6248400" y="4641273"/>
              <a:ext cx="2133600" cy="13716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6477000" y="4877076"/>
                  <a:ext cx="1594877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IN" sz="2400" dirty="0" smtClean="0">
                      <a:solidFill>
                        <a:schemeClr val="accent2"/>
                      </a:solidFill>
                      <a:latin typeface="NikoshBAN" pitchFamily="2" charset="0"/>
                      <a:cs typeface="NikoshBAN" pitchFamily="2" charset="0"/>
                    </a:rPr>
                    <a:t>তাপ গ্রাহক  তাপমাত্রা,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bn-IN" sz="2400" i="1">
                              <a:solidFill>
                                <a:schemeClr val="accent2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/>
                              <a:cs typeface="NikoshBAN" pitchFamily="2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/>
                              <a:cs typeface="NikoshBAN" pitchFamily="2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2400" dirty="0" smtClean="0">
                      <a:solidFill>
                        <a:schemeClr val="accent2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sz="24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7000" y="4877076"/>
                  <a:ext cx="1594877" cy="83099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149" t="-5882" r="-9579" b="-169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" name="Title 1"/>
          <p:cNvSpPr txBox="1">
            <a:spLocks/>
          </p:cNvSpPr>
          <p:nvPr/>
        </p:nvSpPr>
        <p:spPr>
          <a:xfrm>
            <a:off x="3429000" y="152400"/>
            <a:ext cx="26670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কার্নো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ইঞ্জিনের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Subtitle 2"/>
          <p:cNvSpPr txBox="1">
            <a:spLocks/>
          </p:cNvSpPr>
          <p:nvPr/>
        </p:nvSpPr>
        <p:spPr>
          <a:xfrm>
            <a:off x="76201" y="1371600"/>
            <a:ext cx="3276599" cy="239504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 ইতোমধ্যে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তাপ ইঞ্জিন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সম্পর্কে জেনেছি। বাস্তবে ব্যবহৃত এই ইঞ্জিনের দক্ষতা খুব কম, ৫% হতে ২৫% মাত্র।</a:t>
            </a:r>
          </a:p>
          <a:p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b="1" u="sng" dirty="0"/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5963089" y="1447800"/>
            <a:ext cx="3104711" cy="2590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IN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তাই ফরাসি বিজ্ঞানী সাদি কার্নো বাস্তব ইঞ্জিনের সকল দোষ-ত্রুটি মুক্ত একটি আদর্শ ইঞ্জিন কল্পনা করেন। যার দক্ষতা হবে ১০০%। এই ইঞ্জিনকে</a:t>
            </a:r>
            <a:r>
              <a:rPr lang="en-US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কার্নো</a:t>
            </a:r>
            <a:r>
              <a:rPr lang="en-US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bn-IN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বলা হয়।   </a:t>
            </a:r>
            <a:endParaRPr lang="en-US" sz="3600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78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 animBg="1"/>
      <p:bldP spid="23" grpId="0" build="p" animBg="1"/>
      <p:bldP spid="24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1883</TotalTime>
  <Words>1506</Words>
  <Application>Microsoft Office PowerPoint</Application>
  <PresentationFormat>On-screen Show (4:3)</PresentationFormat>
  <Paragraphs>164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Package</vt:lpstr>
      <vt:lpstr>স্বা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কার্নো চক্র  </vt:lpstr>
      <vt:lpstr>কার্নো চক্র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Md.alkas mia</dc:creator>
  <cp:lastModifiedBy>Windows User</cp:lastModifiedBy>
  <cp:revision>233</cp:revision>
  <dcterms:created xsi:type="dcterms:W3CDTF">2006-08-16T00:00:00Z</dcterms:created>
  <dcterms:modified xsi:type="dcterms:W3CDTF">2021-01-02T17:18:30Z</dcterms:modified>
</cp:coreProperties>
</file>