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5" r:id="rId3"/>
    <p:sldId id="259" r:id="rId4"/>
    <p:sldId id="261" r:id="rId5"/>
    <p:sldId id="278" r:id="rId6"/>
    <p:sldId id="277" r:id="rId7"/>
    <p:sldId id="262" r:id="rId8"/>
    <p:sldId id="269" r:id="rId9"/>
    <p:sldId id="268" r:id="rId10"/>
    <p:sldId id="263" r:id="rId11"/>
    <p:sldId id="266" r:id="rId12"/>
    <p:sldId id="265" r:id="rId13"/>
    <p:sldId id="276" r:id="rId14"/>
    <p:sldId id="264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4CDF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88C9-E126-41C9-A631-4BA98733A737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119B-CBDB-4317-8C86-C64E50A4E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2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5.jpeg"/><Relationship Id="rId18" Type="http://schemas.openxmlformats.org/officeDocument/2006/relationships/image" Target="../media/image34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3.jpeg"/><Relationship Id="rId2" Type="http://schemas.openxmlformats.org/officeDocument/2006/relationships/image" Target="../media/image19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1.png"/><Relationship Id="rId10" Type="http://schemas.openxmlformats.org/officeDocument/2006/relationships/image" Target="../media/image27.jpeg"/><Relationship Id="rId19" Type="http://schemas.openxmlformats.org/officeDocument/2006/relationships/image" Target="../media/image35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cnidari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362201" cy="176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orifera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04800"/>
            <a:ext cx="1828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orifera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81000"/>
            <a:ext cx="1924050" cy="143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butterfly_1.jpg"/>
          <p:cNvPicPr>
            <a:picLocks noChangeAspect="1"/>
          </p:cNvPicPr>
          <p:nvPr/>
        </p:nvPicPr>
        <p:blipFill>
          <a:blip r:embed="rId6" cstate="print"/>
          <a:srcRect b="10956"/>
          <a:stretch>
            <a:fillRect/>
          </a:stretch>
        </p:blipFill>
        <p:spPr>
          <a:xfrm>
            <a:off x="3810000" y="2057400"/>
            <a:ext cx="2514600" cy="216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deer.jpg"/>
          <p:cNvPicPr>
            <a:picLocks noChangeAspect="1"/>
          </p:cNvPicPr>
          <p:nvPr/>
        </p:nvPicPr>
        <p:blipFill>
          <a:blip r:embed="rId7" cstate="print"/>
          <a:srcRect l="20837" r="11443"/>
          <a:stretch>
            <a:fillRect/>
          </a:stretch>
        </p:blipFill>
        <p:spPr>
          <a:xfrm>
            <a:off x="6477000" y="2209800"/>
            <a:ext cx="2286000" cy="184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praw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2076" y="304800"/>
            <a:ext cx="252834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tiger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2133600"/>
            <a:ext cx="35814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33400" y="4876800"/>
            <a:ext cx="4676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শ্রেণির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334000"/>
            <a:ext cx="7875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তোমাদেরকে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2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219200"/>
            <a:ext cx="4572000" cy="5638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29200" y="1219200"/>
            <a:ext cx="3886200" cy="5638800"/>
          </a:xfrm>
          <a:prstGeom prst="roundRect">
            <a:avLst/>
          </a:prstGeom>
          <a:solidFill>
            <a:srgbClr val="14C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228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৯টি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পর্ব-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cs typeface="SutonnyMJ" pitchFamily="2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cs typeface="SutonnyMJ" pitchFamily="2" charset="0"/>
              </a:rPr>
              <a:t>Porifera</a:t>
            </a:r>
            <a:endParaRPr lang="en-US" sz="4800" b="1" dirty="0">
              <a:solidFill>
                <a:srgbClr val="FF0000"/>
              </a:solidFill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cs typeface="SutonnyMJ" pitchFamily="2" charset="0"/>
              </a:rPr>
              <a:t>2. </a:t>
            </a:r>
            <a:r>
              <a:rPr lang="en-US" sz="4800" b="1" dirty="0" err="1" smtClean="0">
                <a:cs typeface="SutonnyMJ" pitchFamily="2" charset="0"/>
              </a:rPr>
              <a:t>Cnidaria</a:t>
            </a:r>
            <a:endParaRPr lang="en-US" sz="4800" b="1" dirty="0"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cs typeface="SutonnyMJ" pitchFamily="2" charset="0"/>
              </a:rPr>
              <a:t>3. </a:t>
            </a:r>
            <a:r>
              <a:rPr lang="en-US" sz="4400" b="1" dirty="0" err="1" smtClean="0">
                <a:cs typeface="SutonnyMJ" pitchFamily="2" charset="0"/>
              </a:rPr>
              <a:t>Platyhelminthes</a:t>
            </a:r>
            <a:endParaRPr lang="en-US" sz="4400" b="1" dirty="0"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cs typeface="SutonnyMJ" pitchFamily="2" charset="0"/>
              </a:rPr>
              <a:t>4. </a:t>
            </a:r>
            <a:r>
              <a:rPr lang="en-US" sz="4800" b="1" dirty="0" err="1" smtClean="0">
                <a:cs typeface="SutonnyMJ" pitchFamily="2" charset="0"/>
              </a:rPr>
              <a:t>Nematoda</a:t>
            </a:r>
            <a:endParaRPr lang="en-US" sz="4800" b="1" dirty="0"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791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cs typeface="SutonnyMJ" pitchFamily="2" charset="0"/>
              </a:rPr>
              <a:t>5. </a:t>
            </a:r>
            <a:r>
              <a:rPr lang="en-US" sz="4800" b="1" dirty="0" err="1" smtClean="0">
                <a:cs typeface="SutonnyMJ" pitchFamily="2" charset="0"/>
              </a:rPr>
              <a:t>Mollusca</a:t>
            </a:r>
            <a:endParaRPr lang="en-US" sz="4800" b="1" dirty="0"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60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cs typeface="SutonnyMJ" pitchFamily="2" charset="0"/>
              </a:rPr>
              <a:t>6. </a:t>
            </a:r>
            <a:r>
              <a:rPr lang="en-US" sz="4800" b="1" dirty="0" err="1" smtClean="0">
                <a:cs typeface="SutonnyMJ" pitchFamily="2" charset="0"/>
              </a:rPr>
              <a:t>Annelida</a:t>
            </a:r>
            <a:endParaRPr lang="en-US" sz="4800" b="1" dirty="0"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590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cs typeface="SutonnyMJ" pitchFamily="2" charset="0"/>
              </a:rPr>
              <a:t>7</a:t>
            </a:r>
            <a:r>
              <a:rPr lang="en-US" sz="4800" b="1" dirty="0" smtClean="0">
                <a:cs typeface="SutonnyMJ" pitchFamily="2" charset="0"/>
              </a:rPr>
              <a:t>. </a:t>
            </a:r>
            <a:r>
              <a:rPr lang="en-US" sz="4800" b="1" dirty="0" err="1" smtClean="0">
                <a:cs typeface="SutonnyMJ" pitchFamily="2" charset="0"/>
              </a:rPr>
              <a:t>Arthropoda</a:t>
            </a:r>
            <a:endParaRPr lang="en-US" sz="4800" b="1" dirty="0"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733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cs typeface="SutonnyMJ" pitchFamily="2" charset="0"/>
              </a:rPr>
              <a:t>8. </a:t>
            </a:r>
            <a:r>
              <a:rPr lang="en-US" sz="4000" b="1" dirty="0" err="1" smtClean="0">
                <a:cs typeface="SutonnyMJ" pitchFamily="2" charset="0"/>
              </a:rPr>
              <a:t>Echinodermata</a:t>
            </a:r>
            <a:endParaRPr lang="en-US" sz="4000" b="1" dirty="0"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4724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cs typeface="SutonnyMJ" pitchFamily="2" charset="0"/>
              </a:rPr>
              <a:t>9. </a:t>
            </a:r>
            <a:r>
              <a:rPr lang="en-US" sz="4800" b="1" dirty="0" err="1" smtClean="0">
                <a:cs typeface="SutonnyMJ" pitchFamily="2" charset="0"/>
              </a:rPr>
              <a:t>Chordata</a:t>
            </a:r>
            <a:endParaRPr lang="en-US" sz="4800" b="1" dirty="0"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নজরে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ifer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5725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152400"/>
            <a:ext cx="213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826603"/>
            <a:ext cx="579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PORIFERA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3582" y="3576935"/>
            <a:ext cx="513681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(L. </a:t>
            </a:r>
            <a:r>
              <a:rPr lang="en-US" sz="2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Porus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Pore + </a:t>
            </a:r>
            <a:r>
              <a:rPr lang="en-US" sz="2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Ferre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to bear)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6" y="679641"/>
            <a:ext cx="7615237" cy="2096970"/>
          </a:xfrm>
          <a:prstGeom prst="round2DiagRect">
            <a:avLst>
              <a:gd name="adj1" fmla="val 25256"/>
              <a:gd name="adj2" fmla="val 224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8" y="4191000"/>
            <a:ext cx="7919290" cy="1995967"/>
          </a:xfrm>
          <a:prstGeom prst="round2DiagRect">
            <a:avLst>
              <a:gd name="adj1" fmla="val 23608"/>
              <a:gd name="adj2" fmla="val 2707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3338" y="6211669"/>
            <a:ext cx="5476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পর্বের প্রাণিরা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স্পঞ্জ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নামে পরিচিত।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01025"/>
            <a:ext cx="5791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পর্বের প্রাণিদের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ছিদ্রাল প্রাণী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 হয়।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irect Access Storage 5"/>
          <p:cNvSpPr/>
          <p:nvPr/>
        </p:nvSpPr>
        <p:spPr>
          <a:xfrm>
            <a:off x="457200" y="1371600"/>
            <a:ext cx="8382000" cy="5257800"/>
          </a:xfrm>
          <a:prstGeom prst="flowChartMagneticDru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228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676233"/>
            <a:ext cx="533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solidFill>
                  <a:srgbClr val="FF0000"/>
                </a:solidFill>
                <a:cs typeface="SutonnyMJ" pitchFamily="2" charset="0"/>
              </a:rPr>
              <a:t>Porifera</a:t>
            </a:r>
            <a:r>
              <a:rPr lang="en-US" sz="4400" b="1" dirty="0" smtClean="0">
                <a:solidFill>
                  <a:srgbClr val="FF0000"/>
                </a:solidFill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ছিদ্রাল প্রাণী বলার কারণ </a:t>
            </a: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6002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কোন পর্বের প্রাণীরা স্পঞ্জ </a:t>
            </a:r>
          </a:p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 পরিচিত?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934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1.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Porifera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216400" cy="4287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3200400"/>
            <a:ext cx="28194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FF0000"/>
                </a:solidFill>
                <a:latin typeface="Nikosh"/>
                <a:cs typeface="NikoshBAN" pitchFamily="2" charset="0"/>
              </a:rPr>
              <a:t>দেহ </a:t>
            </a:r>
            <a:r>
              <a:rPr lang="bn-BD" sz="4400" b="1" dirty="0" smtClean="0">
                <a:ln w="11430"/>
                <a:solidFill>
                  <a:srgbClr val="FF0000"/>
                </a:solidFill>
                <a:latin typeface="Nikosh"/>
                <a:cs typeface="NikoshBAN" pitchFamily="2" charset="0"/>
              </a:rPr>
              <a:t>প্রাচীর </a:t>
            </a:r>
          </a:p>
          <a:p>
            <a:pPr algn="ctr"/>
            <a:r>
              <a:rPr lang="bn-BD" sz="4400" b="1" dirty="0" smtClean="0">
                <a:ln w="11430"/>
                <a:latin typeface="Nikosh"/>
                <a:cs typeface="NikoshBAN" pitchFamily="2" charset="0"/>
              </a:rPr>
              <a:t>অস্টিয়া</a:t>
            </a:r>
            <a:r>
              <a:rPr lang="bn-BD" sz="4400" b="1" dirty="0" smtClean="0">
                <a:ln w="11430"/>
                <a:solidFill>
                  <a:srgbClr val="FF0000"/>
                </a:solidFill>
                <a:latin typeface="Nikosh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FF0000"/>
                </a:solidFill>
                <a:latin typeface="Nikosh"/>
                <a:cs typeface="NikoshBAN" pitchFamily="2" charset="0"/>
              </a:rPr>
              <a:t>নামক </a:t>
            </a:r>
            <a:endParaRPr lang="bn-BD" sz="4400" b="1" dirty="0" smtClean="0">
              <a:ln w="11430"/>
              <a:solidFill>
                <a:srgbClr val="FF0000"/>
              </a:solidFill>
              <a:latin typeface="Nikosh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1430"/>
                <a:solidFill>
                  <a:srgbClr val="FF0000"/>
                </a:solidFill>
                <a:latin typeface="Nikosh"/>
                <a:cs typeface="NikoshBAN" pitchFamily="2" charset="0"/>
              </a:rPr>
              <a:t>ছিদ্রযুক্ত</a:t>
            </a:r>
            <a:r>
              <a:rPr lang="bn-BD" sz="4400" b="1" dirty="0">
                <a:ln w="11430"/>
                <a:solidFill>
                  <a:srgbClr val="FF0000"/>
                </a:solidFill>
                <a:latin typeface="Nikosh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1600200"/>
            <a:ext cx="137160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অস্টিয়া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1981200"/>
            <a:ext cx="2057400" cy="2202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72200" y="1066800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12954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2400" y="990600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1219200"/>
            <a:ext cx="7010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 বিশেষ</a:t>
            </a:r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নালিকাতন্ত্র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 যা দ্বারা দেহের আভ্যন্তরীন পরিবহন সংঘটিত হয়।</a:t>
            </a:r>
          </a:p>
        </p:txBody>
      </p:sp>
      <p:pic>
        <p:nvPicPr>
          <p:cNvPr id="12" name="Picture 2" descr="E:\Animal diversity\ca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38" r="5847"/>
          <a:stretch/>
        </p:blipFill>
        <p:spPr bwMode="auto">
          <a:xfrm>
            <a:off x="1905000" y="2667000"/>
            <a:ext cx="5254060" cy="388620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784375" y="3050484"/>
            <a:ext cx="1422778" cy="2350364"/>
            <a:chOff x="5715001" y="1966878"/>
            <a:chExt cx="1422778" cy="2350364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715001" y="1966878"/>
              <a:ext cx="1422778" cy="10811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475865" y="1966878"/>
              <a:ext cx="661914" cy="2350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7239000" y="26670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নালিকাতন্ত্র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228600"/>
            <a:ext cx="6934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1.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Porifera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9342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1.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Porifera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c‡e©i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990600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143000"/>
            <a:ext cx="68511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ভিতর </a:t>
            </a:r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স্পঞ্জোসিল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নামক এক ধরনের প্রশস্ত গহ্বর থাকে যা দেহের বাইরে </a:t>
            </a:r>
            <a:r>
              <a:rPr lang="bn-BD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অস্কুলাম</a:t>
            </a:r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 ছিদ্রপথে উন্মুক্ত হয়।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80569" y="2709703"/>
            <a:ext cx="3656463" cy="3843497"/>
            <a:chOff x="1752600" y="1842448"/>
            <a:chExt cx="4728950" cy="4668049"/>
          </a:xfrm>
        </p:grpSpPr>
        <p:pic>
          <p:nvPicPr>
            <p:cNvPr id="18" name="Picture 3" descr="E:\Animal diversity\0574b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541" t="9198" r="50000" b="3265"/>
            <a:stretch/>
          </p:blipFill>
          <p:spPr bwMode="auto">
            <a:xfrm>
              <a:off x="3124200" y="1842448"/>
              <a:ext cx="3357350" cy="4266576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E:\Animal diversity\bonaire-purple-tube-spon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132999"/>
              <a:ext cx="1600199" cy="23774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chemeClr val="accent2">
                  <a:lumMod val="75000"/>
                </a:schemeClr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</p:grpSp>
      <p:sp>
        <p:nvSpPr>
          <p:cNvPr id="20" name="Rectangle 19"/>
          <p:cNvSpPr/>
          <p:nvPr/>
        </p:nvSpPr>
        <p:spPr>
          <a:xfrm>
            <a:off x="5551232" y="2785903"/>
            <a:ext cx="130676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36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অস্কুলাম</a:t>
            </a:r>
            <a:endParaRPr lang="en-US" sz="36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7232" y="4690903"/>
            <a:ext cx="135646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28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স্পঞ্জোসিল</a:t>
            </a:r>
            <a:endParaRPr lang="en-US" sz="2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57912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1.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Porifera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1295400"/>
            <a:ext cx="990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9906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2" name="Oval 11"/>
          <p:cNvSpPr/>
          <p:nvPr/>
        </p:nvSpPr>
        <p:spPr>
          <a:xfrm>
            <a:off x="6324600" y="1219200"/>
            <a:ext cx="990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9144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5562600"/>
            <a:ext cx="271580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Sycon</a:t>
            </a:r>
            <a:r>
              <a:rPr lang="en-US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gelatinosum</a:t>
            </a:r>
            <a:r>
              <a:rPr lang="en-US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1200" y="5638800"/>
            <a:ext cx="260359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Spongilla</a:t>
            </a:r>
            <a:r>
              <a:rPr lang="en-US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locustris</a:t>
            </a:r>
            <a:endParaRPr lang="en-US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4" descr="E:\Animal diversity\450px-Spongillidae.e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664" y="2514600"/>
            <a:ext cx="4023296" cy="2947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Animal diversity\Iansponge1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916986" cy="2758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505742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চিত্রের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পর্বের সে পর্বের ৩টি     বৈশিষ্ট্য বর্ণনা কর এবং ২টি উদাহরণ দাও।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295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প্রাণিজগতের প্রধান পর্ব কয়টি ও কী কী লিখ?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41"/>
          <a:stretch>
            <a:fillRect/>
          </a:stretch>
        </p:blipFill>
        <p:spPr bwMode="auto">
          <a:xfrm>
            <a:off x="2819400" y="2209800"/>
            <a:ext cx="3200400" cy="2096970"/>
          </a:xfrm>
          <a:prstGeom prst="round2DiagRect">
            <a:avLst>
              <a:gd name="adj1" fmla="val 25256"/>
              <a:gd name="adj2" fmla="val 224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80010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 মনোযোগ সহকারে, </a:t>
            </a:r>
          </a:p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স্পঞ্জ বা ছিদ্রাল প্রাণী অর্থাৎ </a:t>
            </a:r>
            <a:r>
              <a:rPr lang="en-US" sz="4400" b="1" dirty="0" err="1" smtClean="0">
                <a:solidFill>
                  <a:srgbClr val="FF0000"/>
                </a:solidFill>
                <a:cs typeface="SutonnyMJ" pitchFamily="2" charset="0"/>
              </a:rPr>
              <a:t>Porifera</a:t>
            </a:r>
            <a:r>
              <a:rPr lang="en-US" sz="4400" b="1" dirty="0" smtClean="0">
                <a:solidFill>
                  <a:srgbClr val="FF0000"/>
                </a:solidFill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নিয়ে আলোচিত ক্লাসে উপস্থিত থাকার জন্য তোমাদেরকে-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8600"/>
            <a:ext cx="437605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4800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nd was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590800"/>
            <a:ext cx="2968052" cy="197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ce musk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438400"/>
            <a:ext cx="2362200" cy="2362200"/>
          </a:xfrm>
          <a:prstGeom prst="rect">
            <a:avLst/>
          </a:prstGeom>
        </p:spPr>
      </p:pic>
      <p:pic>
        <p:nvPicPr>
          <p:cNvPr id="9" name="Picture 8" descr="social distance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057400"/>
            <a:ext cx="6934200" cy="432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150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বাইরে গেলে অবশ্যই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04321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40042"/>
          <a:stretch>
            <a:fillRect/>
          </a:stretch>
        </p:blipFill>
        <p:spPr>
          <a:xfrm>
            <a:off x="4953000" y="166251"/>
            <a:ext cx="3962400" cy="52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604175"/>
            <a:ext cx="3200400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213775"/>
            <a:ext cx="4114800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1447800"/>
            <a:ext cx="4572000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61" y="3134380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52400" y="2445605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383" y="5486400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845624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89641"/>
            <a:ext cx="4186984" cy="2368359"/>
          </a:xfrm>
          <a:prstGeom prst="round2DiagRect">
            <a:avLst>
              <a:gd name="adj1" fmla="val 25256"/>
              <a:gd name="adj2" fmla="val 224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 descr="E:\Animal diversity\platyhelminthes\flatworm-are-phylum-platyhelminthe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743200" cy="20574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48200" y="4495800"/>
            <a:ext cx="4191000" cy="2209800"/>
            <a:chOff x="367352" y="4572000"/>
            <a:chExt cx="8366646" cy="1981200"/>
          </a:xfrm>
        </p:grpSpPr>
        <p:pic>
          <p:nvPicPr>
            <p:cNvPr id="6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8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6019800" y="2638961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733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724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b="1" dirty="0" err="1" smtClean="0">
                <a:solidFill>
                  <a:srgbClr val="0000FF"/>
                </a:solidFill>
                <a:cs typeface="SutonnyMJ" pitchFamily="2" charset="0"/>
              </a:rPr>
              <a:t>Porifera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বা বৈজ্ঞানিক নাম লিখতে পারবে।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752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 করা যায় যে, আজকের পাঠ শেষে শিক্ষার্থীরা---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প্রাণিজগতের প্রধান পর্ব কয়টি ও কী কী তা বর্ণনা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rgbClr val="FF0000"/>
                </a:solidFill>
                <a:cs typeface="SutonnyMJ" pitchFamily="2" charset="0"/>
              </a:rPr>
              <a:t>Porifera</a:t>
            </a:r>
            <a:r>
              <a:rPr lang="en-US" sz="2400" b="1" dirty="0" smtClean="0">
                <a:solidFill>
                  <a:srgbClr val="FF0000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ছিদ্রাল প্রাণী বলার কারণ ব্যাখ্যা করতে পারবে;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3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solidFill>
                  <a:srgbClr val="0000FF"/>
                </a:solidFill>
                <a:cs typeface="SutonnyMJ" pitchFamily="2" charset="0"/>
              </a:rPr>
              <a:t>Porifera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সনাক্তকারি বৈশিষ্ট্য বর্ণনা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09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৩৩টি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Phylum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33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cs typeface="SutonnyMJ" pitchFamily="2" charset="0"/>
              </a:rPr>
              <a:t>Hickman (2008)</a:t>
            </a:r>
            <a:r>
              <a:rPr lang="en-US" sz="5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latin typeface="SutonnyMJ" pitchFamily="2" charset="0"/>
                <a:cs typeface="SutonnyMJ" pitchFamily="2" charset="0"/>
              </a:rPr>
              <a:t>  </a:t>
            </a:r>
            <a:endParaRPr lang="en-US" sz="5400" b="1" dirty="0">
              <a:ln w="18000">
                <a:solidFill>
                  <a:srgbClr val="00B0F0"/>
                </a:solidFill>
                <a:prstDash val="solid"/>
                <a:miter lim="800000"/>
              </a:ln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মধ্যে প্রধান পর্ব বা </a:t>
            </a:r>
            <a:r>
              <a:rPr lang="en-US" sz="4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cs typeface="SutonnyMJ" pitchFamily="2" charset="0"/>
              </a:rPr>
              <a:t>Phylum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ননকর্ডেট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৮টি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কর্ডেট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419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পর্যায়ক্রমে আমরা এই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পর্বের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নিয়ে আলোচনা করবো, ইনশাআল্লাহ।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3600" y="2590800"/>
            <a:ext cx="2739474" cy="1946897"/>
            <a:chOff x="3276600" y="2407694"/>
            <a:chExt cx="2739474" cy="1946897"/>
          </a:xfrm>
        </p:grpSpPr>
        <p:grpSp>
          <p:nvGrpSpPr>
            <p:cNvPr id="3" name="Group 6"/>
            <p:cNvGrpSpPr/>
            <p:nvPr/>
          </p:nvGrpSpPr>
          <p:grpSpPr>
            <a:xfrm>
              <a:off x="3276600" y="3181182"/>
              <a:ext cx="2739474" cy="1173409"/>
              <a:chOff x="3276600" y="3181182"/>
              <a:chExt cx="2739474" cy="1173409"/>
            </a:xfrm>
          </p:grpSpPr>
          <p:pic>
            <p:nvPicPr>
              <p:cNvPr id="5" name="Picture 12" descr="E:\Animal diversity\Annelida\phylum-annelida-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181182"/>
                <a:ext cx="1372551" cy="1144611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3" descr="E:\Animal diversity\Annelida\nereis25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474" y="3245884"/>
                <a:ext cx="1371600" cy="1108707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14" descr="E:\Animal diversity\Annelida\Nerr03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07694"/>
              <a:ext cx="1447801" cy="961765"/>
            </a:xfrm>
            <a:prstGeom prst="ellipse">
              <a:avLst/>
            </a:prstGeom>
            <a:ln w="28575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76200" y="69553"/>
            <a:ext cx="2895600" cy="2216447"/>
            <a:chOff x="2971800" y="2133601"/>
            <a:chExt cx="2895600" cy="2216447"/>
          </a:xfrm>
        </p:grpSpPr>
        <p:pic>
          <p:nvPicPr>
            <p:cNvPr id="8" name="Picture 3" descr="E:\Animal diversity\spongilla locustri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291"/>
            <a:stretch/>
          </p:blipFill>
          <p:spPr bwMode="auto">
            <a:xfrm>
              <a:off x="4495800" y="3067826"/>
              <a:ext cx="1371600" cy="1282222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"/>
            <p:cNvGrpSpPr/>
            <p:nvPr/>
          </p:nvGrpSpPr>
          <p:grpSpPr>
            <a:xfrm>
              <a:off x="2971800" y="2133601"/>
              <a:ext cx="2192740" cy="2130755"/>
              <a:chOff x="2971800" y="2133601"/>
              <a:chExt cx="2192740" cy="2130755"/>
            </a:xfrm>
          </p:grpSpPr>
          <p:pic>
            <p:nvPicPr>
              <p:cNvPr id="10" name="Picture 2" descr="E:\Animal diversity\Iansponge1_jpg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799"/>
                <a:ext cx="1524000" cy="1292557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E:\Animal diversity\porifera-orange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794" y="2133601"/>
                <a:ext cx="1388746" cy="122158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"/>
          <p:cNvGrpSpPr/>
          <p:nvPr/>
        </p:nvGrpSpPr>
        <p:grpSpPr>
          <a:xfrm>
            <a:off x="3048000" y="730353"/>
            <a:ext cx="2895601" cy="2190072"/>
            <a:chOff x="3200400" y="2246957"/>
            <a:chExt cx="2895601" cy="2190072"/>
          </a:xfrm>
        </p:grpSpPr>
        <p:pic>
          <p:nvPicPr>
            <p:cNvPr id="13" name="Picture 5" descr="E:\Animal diversity\cnidaria\271-5-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37073"/>
              <a:ext cx="1489794" cy="1188720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3181183"/>
              <a:ext cx="1371600" cy="1255846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29" y="2246957"/>
              <a:ext cx="1315276" cy="1133231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183844" y="80280"/>
            <a:ext cx="2883956" cy="2205720"/>
            <a:chOff x="3276600" y="2257684"/>
            <a:chExt cx="2883956" cy="2205720"/>
          </a:xfrm>
        </p:grpSpPr>
        <p:pic>
          <p:nvPicPr>
            <p:cNvPr id="17" name="Picture 8" descr="E:\Animal diversity\platyhelminthes\800px-Prostheceraeus_giesbrechtii_Schmarda,_1859_4_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129019"/>
              <a:ext cx="1371600" cy="1196774"/>
            </a:xfrm>
            <a:prstGeom prst="ellipse">
              <a:avLst/>
            </a:prstGeom>
            <a:ln w="28575" cap="rnd">
              <a:solidFill>
                <a:srgbClr val="00B0F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E:\Animal diversity\platyhelminthes\fig_02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236" y="3137073"/>
              <a:ext cx="1417320" cy="1326331"/>
            </a:xfrm>
            <a:prstGeom prst="ellipse">
              <a:avLst/>
            </a:prstGeom>
            <a:ln w="28575" cap="rnd">
              <a:solidFill>
                <a:srgbClr val="00B0F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E:\Animal diversity\platyhelminthes\flatworm-are-phylum-platyhelminthes.jpe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114" y="2257684"/>
              <a:ext cx="1280160" cy="1111775"/>
            </a:xfrm>
            <a:prstGeom prst="ellipse">
              <a:avLst/>
            </a:prstGeom>
            <a:ln w="28575" cap="rnd">
              <a:solidFill>
                <a:srgbClr val="00B0F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25316" y="2590800"/>
            <a:ext cx="2541684" cy="1984531"/>
            <a:chOff x="3264756" y="2332697"/>
            <a:chExt cx="2541684" cy="1984531"/>
          </a:xfrm>
        </p:grpSpPr>
        <p:pic>
          <p:nvPicPr>
            <p:cNvPr id="21" name="Picture 11" descr="E:\Animal diversity\nematod\nematoda2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332697"/>
              <a:ext cx="1463040" cy="1137347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loa_loa_ey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64756" y="3085155"/>
              <a:ext cx="1451824" cy="1232073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3" name="Picture 22" descr="mollusca_1.jpg"/>
          <p:cNvPicPr>
            <a:picLocks noChangeAspect="1"/>
          </p:cNvPicPr>
          <p:nvPr/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3276600" y="3286780"/>
            <a:ext cx="236220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arthropoda-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3400" y="5105400"/>
            <a:ext cx="2446867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echinodermata_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63640" y="4962525"/>
            <a:ext cx="2423160" cy="151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048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SutonnyMJ" pitchFamily="2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cs typeface="SutonnyMJ" pitchFamily="2" charset="0"/>
              </a:rPr>
              <a:t>Porifera</a:t>
            </a:r>
            <a:endParaRPr lang="en-US" sz="3200" b="1" dirty="0">
              <a:solidFill>
                <a:srgbClr val="FF0000"/>
              </a:solidFill>
              <a:cs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2615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SutonnyMJ" pitchFamily="2" charset="0"/>
              </a:rPr>
              <a:t>2. </a:t>
            </a:r>
            <a:r>
              <a:rPr lang="en-US" sz="3200" b="1" dirty="0" err="1" smtClean="0">
                <a:cs typeface="SutonnyMJ" pitchFamily="2" charset="0"/>
              </a:rPr>
              <a:t>Cnidaria</a:t>
            </a:r>
            <a:endParaRPr lang="en-US" sz="3200" b="1" dirty="0"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2129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cs typeface="SutonnyMJ" pitchFamily="2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cs typeface="SutonnyMJ" pitchFamily="2" charset="0"/>
              </a:rPr>
              <a:t>Platyhelminthes</a:t>
            </a:r>
            <a:endParaRPr lang="en-US" sz="2400" b="1" dirty="0">
              <a:solidFill>
                <a:srgbClr val="FF0000"/>
              </a:solidFill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4495800"/>
            <a:ext cx="2209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SutonnyMJ" pitchFamily="2" charset="0"/>
              </a:rPr>
              <a:t>4. </a:t>
            </a:r>
            <a:r>
              <a:rPr lang="en-US" sz="2800" b="1" dirty="0" err="1" smtClean="0">
                <a:cs typeface="SutonnyMJ" pitchFamily="2" charset="0"/>
              </a:rPr>
              <a:t>Nematoda</a:t>
            </a:r>
            <a:endParaRPr lang="en-US" sz="2800" b="1" dirty="0">
              <a:cs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4810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SutonnyMJ" pitchFamily="2" charset="0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cs typeface="SutonnyMJ" pitchFamily="2" charset="0"/>
              </a:rPr>
              <a:t>Mollusca</a:t>
            </a:r>
            <a:endParaRPr lang="en-US" sz="2800" b="1" dirty="0">
              <a:solidFill>
                <a:srgbClr val="FF0000"/>
              </a:solidFill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43682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SutonnyMJ" pitchFamily="2" charset="0"/>
              </a:rPr>
              <a:t>6. </a:t>
            </a:r>
            <a:r>
              <a:rPr lang="en-US" sz="3200" b="1" dirty="0" err="1" smtClean="0">
                <a:solidFill>
                  <a:srgbClr val="FF0000"/>
                </a:solidFill>
                <a:cs typeface="SutonnyMJ" pitchFamily="2" charset="0"/>
              </a:rPr>
              <a:t>Annelida</a:t>
            </a:r>
            <a:endParaRPr lang="en-US" sz="3200" b="1" dirty="0">
              <a:solidFill>
                <a:srgbClr val="FF0000"/>
              </a:solidFill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633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utonnyMJ" pitchFamily="2" charset="0"/>
              </a:rPr>
              <a:t>7</a:t>
            </a:r>
            <a:r>
              <a:rPr lang="en-US" sz="2800" b="1" dirty="0" smtClean="0">
                <a:cs typeface="SutonnyMJ" pitchFamily="2" charset="0"/>
              </a:rPr>
              <a:t>. </a:t>
            </a:r>
            <a:r>
              <a:rPr lang="en-US" sz="2800" b="1" dirty="0" err="1" smtClean="0">
                <a:cs typeface="SutonnyMJ" pitchFamily="2" charset="0"/>
              </a:rPr>
              <a:t>Arthropoda</a:t>
            </a:r>
            <a:endParaRPr lang="en-US" sz="2800" b="1" dirty="0">
              <a:cs typeface="SutonnyMJ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6396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cs typeface="SutonnyMJ" pitchFamily="2" charset="0"/>
              </a:rPr>
              <a:t>8. </a:t>
            </a:r>
            <a:r>
              <a:rPr lang="en-US" sz="2400" b="1" dirty="0" err="1" smtClean="0">
                <a:solidFill>
                  <a:srgbClr val="FF0000"/>
                </a:solidFill>
                <a:cs typeface="SutonnyMJ" pitchFamily="2" charset="0"/>
              </a:rPr>
              <a:t>Echinodermata</a:t>
            </a:r>
            <a:endParaRPr lang="en-US" sz="2400" b="1" dirty="0">
              <a:solidFill>
                <a:srgbClr val="FF0000"/>
              </a:solidFill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9800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পর্ব বা </a:t>
            </a:r>
            <a:r>
              <a:rPr lang="en-US" sz="2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cs typeface="SutonnyMJ" pitchFamily="2" charset="0"/>
              </a:rPr>
              <a:t>Phylum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5" name="Picture 34" descr="living things 6.jpg"/>
          <p:cNvPicPr>
            <a:picLocks noChangeAspect="1"/>
          </p:cNvPicPr>
          <p:nvPr/>
        </p:nvPicPr>
        <p:blipFill>
          <a:blip r:embed="rId19" cstate="print">
            <a:lum bright="10000"/>
          </a:blip>
          <a:stretch>
            <a:fillRect/>
          </a:stretch>
        </p:blipFill>
        <p:spPr>
          <a:xfrm>
            <a:off x="3429000" y="5257800"/>
            <a:ext cx="1932888" cy="129540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3429000" y="6472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cs typeface="SutonnyMJ" pitchFamily="2" charset="0"/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  <a:cs typeface="SutonnyMJ" pitchFamily="2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cs typeface="SutonnyMJ" pitchFamily="2" charset="0"/>
              </a:rPr>
              <a:t>Chordata</a:t>
            </a:r>
            <a:endParaRPr lang="en-US" sz="2400" b="1" dirty="0">
              <a:solidFill>
                <a:srgbClr val="FF0000"/>
              </a:solidFill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434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100</cp:revision>
  <dcterms:created xsi:type="dcterms:W3CDTF">2020-11-26T01:33:26Z</dcterms:created>
  <dcterms:modified xsi:type="dcterms:W3CDTF">2021-01-01T18:23:21Z</dcterms:modified>
</cp:coreProperties>
</file>