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9" r:id="rId5"/>
    <p:sldId id="260" r:id="rId6"/>
    <p:sldId id="261" r:id="rId7"/>
    <p:sldId id="262" r:id="rId8"/>
    <p:sldId id="279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380"/>
    <a:srgbClr val="FF00FF"/>
    <a:srgbClr val="AD6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AD164-F410-4CDB-8851-A6A98500F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2F6F-DDB5-4C7B-A594-159F14BA17BC}" type="datetimeFigureOut">
              <a:rPr lang="en-US" smtClean="0"/>
              <a:t>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34415-7A06-45F8-A67A-571F84065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E29D8-2D86-4C3F-9769-338C3E20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B0FE-5A91-4214-910A-F1802F247A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D412AA45-2216-415A-9ED9-114CD2C4312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174"/>
            </a:avLst>
          </a:prstGeom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07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99719-FD28-435A-88E2-D5DD4F54B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ECD309-0709-4289-92C1-4738F3C5C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877C4-F8B9-45A7-9939-A17A621F4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2F6F-DDB5-4C7B-A594-159F14BA17BC}" type="datetimeFigureOut">
              <a:rPr lang="en-US" smtClean="0"/>
              <a:t>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6A6D4-AB80-4BFF-B545-B0B42090E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8A661-FB3C-4D5D-A4E9-C6E45859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B0FE-5A91-4214-910A-F1802F247A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35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78A507-2037-42FB-B6A4-02A30D039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267B1-866B-4222-869C-353CAF14E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FA652-EA64-46CA-9CEF-488CD581C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2F6F-DDB5-4C7B-A594-159F14BA17BC}" type="datetimeFigureOut">
              <a:rPr lang="en-US" smtClean="0"/>
              <a:t>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7E98F-0E3D-4B7D-87AC-A48505CE3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40E96-EF8A-4912-9F0A-B66A739B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B0FE-5A91-4214-910A-F1802F247A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2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C3B74-A596-4332-BB22-22BB8453A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21754-BB43-43A4-A6C6-00D638CAE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CA2B0-C9D2-420E-992C-B12F31B5C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2F6F-DDB5-4C7B-A594-159F14BA17BC}" type="datetimeFigureOut">
              <a:rPr lang="en-US" smtClean="0"/>
              <a:t>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43E9A-49E1-4597-B4FE-372D62484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C1B14-A0C4-459F-82F0-F6222C743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B0FE-5A91-4214-910A-F1802F247A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00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1FCCC-B44B-4BED-AA76-DFB52E10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69A01-47A0-4615-AD64-F89921EB2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9D6EB-38DC-4A1A-A495-76701D33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2F6F-DDB5-4C7B-A594-159F14BA17BC}" type="datetimeFigureOut">
              <a:rPr lang="en-US" smtClean="0"/>
              <a:t>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BED2F-9CF3-4DEA-A48C-5B405A48F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DDBCB-60EE-42D5-AE99-D93E664E1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B0FE-5A91-4214-910A-F1802F247A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0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E9DF8-3138-4A1F-9A94-7EAFB320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2EBD6-AFBC-441D-BF4A-54D08E442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8A55E-957D-4120-8027-5DE0E996E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8FBF0F-95B3-4398-AED6-B49150B4F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2F6F-DDB5-4C7B-A594-159F14BA17BC}" type="datetimeFigureOut">
              <a:rPr lang="en-US" smtClean="0"/>
              <a:t>1/2/2021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60C60-EA59-4EEB-91B2-DC7A984C4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88D81-7CB4-4737-8285-3BE4D340B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B0FE-5A91-4214-910A-F1802F247A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328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10F1A-3071-49E6-A68A-4DE1EE0B7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15616-FD14-4CC1-B578-B80686D59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8F2F34-55D5-4DDF-A89F-342452D64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219BDC-15A0-496C-9BC1-3D41EDC744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CD6696-02DB-423F-8D82-27777CD14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448F13-AEFC-4CA9-8D9F-0189F7F3A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2F6F-DDB5-4C7B-A594-159F14BA17BC}" type="datetimeFigureOut">
              <a:rPr lang="en-US" smtClean="0"/>
              <a:t>1/2/2021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D6CC12-BE0F-4E47-8517-2516D9131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4BE2EA-DC06-4CE7-8992-9EEAF2134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B0FE-5A91-4214-910A-F1802F247A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2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A519-2686-4905-AD44-E1A3381A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E0968F-D0A2-46A9-B417-CA280DE9C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2F6F-DDB5-4C7B-A594-159F14BA17BC}" type="datetimeFigureOut">
              <a:rPr lang="en-US" smtClean="0"/>
              <a:t>1/2/2021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9D2FCA-0E19-4C88-92E9-759BE0F5F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69EE8-2DC3-454D-8B56-36BF48743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B0FE-5A91-4214-910A-F1802F247A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1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A8C870-13A1-4D7D-8B06-B5DEEA68B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2F6F-DDB5-4C7B-A594-159F14BA17BC}" type="datetimeFigureOut">
              <a:rPr lang="en-US" smtClean="0"/>
              <a:t>1/2/2021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7320D-C4AA-439D-87D7-E7BC66F2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C9635-B1C7-41EB-89EA-C5CC93CBF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B0FE-5A91-4214-910A-F1802F247A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09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34E7E-A1FD-4DAB-A0AE-D02137D6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652C6-960E-4125-A587-98FCD734B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77A32-C41E-4594-A4F3-D171A4F9A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E4FC14-AA6D-4CE7-A22A-2A828395F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2F6F-DDB5-4C7B-A594-159F14BA17BC}" type="datetimeFigureOut">
              <a:rPr lang="en-US" smtClean="0"/>
              <a:t>1/2/2021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60BA6-9025-41E3-A58A-3459A5416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C0C56-806E-4AC0-82F1-AD5168AF2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B0FE-5A91-4214-910A-F1802F247A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3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F4C4B-A8C0-411A-90D0-E0FCED05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983D2-2660-4063-AFDC-60F5FFBCEB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418674-0DBF-4200-8C4D-1016688B6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F6074-8FCC-4215-A238-C6D7891A5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2F6F-DDB5-4C7B-A594-159F14BA17BC}" type="datetimeFigureOut">
              <a:rPr lang="en-US" smtClean="0"/>
              <a:t>1/2/2021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31511-635F-41C5-A075-9A9E11ECF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E50ACF-D248-4FAD-B1D8-AFDD8885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B0FE-5A91-4214-910A-F1802F247A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2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2F3F43-0E65-4E63-A58D-172B33FB1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ADD59-9DF3-4788-A1FE-7A771094B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DE53F-4AD3-44DD-B1A8-0F07006DD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22F6F-DDB5-4C7B-A594-159F14BA17BC}" type="datetimeFigureOut">
              <a:rPr lang="en-US" smtClean="0"/>
              <a:t>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CAE7E-9812-4E47-861B-124411337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E2A4-FD63-4551-BB0E-BC1F3BDDB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0B0FE-5A91-4214-910A-F1802F247A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67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D98A35C-6E1D-45D0-A013-B82F7C414E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24"/>
            </a:avLst>
          </a:prstGeom>
          <a:solidFill>
            <a:srgbClr val="AD6D5B">
              <a:alpha val="9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B33B9C3A-0944-48D2-BFA8-B60D03F15AB9}"/>
              </a:ext>
            </a:extLst>
          </p:cNvPr>
          <p:cNvSpPr txBox="1"/>
          <p:nvPr/>
        </p:nvSpPr>
        <p:spPr>
          <a:xfrm>
            <a:off x="2120037" y="492272"/>
            <a:ext cx="8190466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spc="5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</a:t>
            </a:r>
            <a:endParaRPr lang="en-US" sz="5400" spc="5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9079E6-031F-4B85-A651-6D1F5C04D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582" y="2213731"/>
            <a:ext cx="4678018" cy="338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464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D98A35C-6E1D-45D0-A013-B82F7C414E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24"/>
            </a:avLst>
          </a:prstGeom>
          <a:solidFill>
            <a:srgbClr val="AD6D5B">
              <a:alpha val="9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E523D7-9AC3-4077-AEF6-66CCFC7C9D25}"/>
              </a:ext>
            </a:extLst>
          </p:cNvPr>
          <p:cNvSpPr txBox="1"/>
          <p:nvPr/>
        </p:nvSpPr>
        <p:spPr>
          <a:xfrm>
            <a:off x="3644348" y="588677"/>
            <a:ext cx="4161182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D7CB51-133F-446A-AA38-3D5A6F616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26" y="1885240"/>
            <a:ext cx="4058722" cy="2760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AF4FE8-5F6F-46B5-864A-0F702290E54B}"/>
              </a:ext>
            </a:extLst>
          </p:cNvPr>
          <p:cNvSpPr/>
          <p:nvPr/>
        </p:nvSpPr>
        <p:spPr>
          <a:xfrm>
            <a:off x="583097" y="5122201"/>
            <a:ext cx="11105320" cy="10272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সংশয়, উপেক্ষা, সংকল্প, ম্রিয়মাণ, এসব শব্দগুলোর অর্থ খাতায় লেখ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1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D98A35C-6E1D-45D0-A013-B82F7C414E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24"/>
            </a:avLst>
          </a:prstGeom>
          <a:solidFill>
            <a:srgbClr val="AD6D5B">
              <a:alpha val="9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5B910A-E479-4F18-B974-4DD759EF4F1B}"/>
              </a:ext>
            </a:extLst>
          </p:cNvPr>
          <p:cNvSpPr txBox="1"/>
          <p:nvPr/>
        </p:nvSpPr>
        <p:spPr>
          <a:xfrm>
            <a:off x="4811355" y="2764572"/>
            <a:ext cx="6679095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D7FD76-AAC9-4A55-80D1-343189B8C35B}"/>
              </a:ext>
            </a:extLst>
          </p:cNvPr>
          <p:cNvSpPr txBox="1"/>
          <p:nvPr/>
        </p:nvSpPr>
        <p:spPr>
          <a:xfrm>
            <a:off x="5470674" y="365491"/>
            <a:ext cx="6182547" cy="6133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করিতে পারি না কাজ,</a:t>
            </a:r>
          </a:p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সদা ভয়, সদা লাজ</a:t>
            </a:r>
          </a:p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সংশয়ে সংকল্প সদা টলে,</a:t>
            </a:r>
          </a:p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পাছে লোকে কিছু বলে ।</a:t>
            </a:r>
          </a:p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আড়ালে আড়ালে থাকি,</a:t>
            </a:r>
          </a:p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নীরবে আপনা ঢাকি,</a:t>
            </a:r>
          </a:p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সম্মুখে চরণ নাহি চলে,</a:t>
            </a:r>
          </a:p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পাছে লোকে কিছু বলে 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1285DC-7ACC-4BA8-A075-070E09491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95" y="360477"/>
            <a:ext cx="4410500" cy="2043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096D68-ECA1-43BF-AA87-F5281EB90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95" y="2569112"/>
            <a:ext cx="4410500" cy="2161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79811B-4940-4F00-8F7D-9E0EB0B744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95" y="4966766"/>
            <a:ext cx="4410500" cy="1494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727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D98A35C-6E1D-45D0-A013-B82F7C414E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24"/>
            </a:avLst>
          </a:prstGeom>
          <a:solidFill>
            <a:srgbClr val="AD6D5B">
              <a:alpha val="9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921413-CFC9-48C0-B900-59F4A4DE36CF}"/>
              </a:ext>
            </a:extLst>
          </p:cNvPr>
          <p:cNvSpPr txBox="1"/>
          <p:nvPr/>
        </p:nvSpPr>
        <p:spPr>
          <a:xfrm>
            <a:off x="4775962" y="365491"/>
            <a:ext cx="6182547" cy="6133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হৃদয়ে বুদবুদ মতো,</a:t>
            </a:r>
          </a:p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উঠে শুভ্র চিন্তা কত,</a:t>
            </a:r>
          </a:p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মিশে যায় হৃদয়ের তলে,</a:t>
            </a:r>
          </a:p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পাছে লোকে কিছু বলে ।</a:t>
            </a:r>
          </a:p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কাঁদে প্রাণ যবে,আঁখি</a:t>
            </a:r>
          </a:p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সযতনে শুস্ক রাখি</a:t>
            </a:r>
          </a:p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নিরমল নয়নের জলে</a:t>
            </a:r>
          </a:p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পাছে লোকে কিছু বলে 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300E48-0C3F-4FC2-91C1-F17A1858B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6" y="2287864"/>
            <a:ext cx="3050178" cy="1752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A2624F-E385-4424-B297-788EAF586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6" y="4234329"/>
            <a:ext cx="2930908" cy="2264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A6F439-D93C-4292-BD26-13FCFA60E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5" y="495404"/>
            <a:ext cx="3050179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0098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D98A35C-6E1D-45D0-A013-B82F7C414E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24"/>
            </a:avLst>
          </a:prstGeom>
          <a:solidFill>
            <a:srgbClr val="AD6D5B">
              <a:alpha val="9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FA7CFB-616D-4F42-93FB-FC4F16976666}"/>
              </a:ext>
            </a:extLst>
          </p:cNvPr>
          <p:cNvSpPr txBox="1"/>
          <p:nvPr/>
        </p:nvSpPr>
        <p:spPr>
          <a:xfrm>
            <a:off x="119270" y="2085153"/>
            <a:ext cx="597673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স্নেহের কথা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প্রশমিতে পারে ব্যথা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চলে যাই উপেক্ষার ছলে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পাছে লোকে কিছু বলে ।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উদ্দেশ্যে যবে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 সাথে মিলে সবে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পারি না মিলিতে সেই দলে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পাছে লোকে কিছু বলে 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0A33C6-C539-48B8-8C22-FE897BBEFB91}"/>
              </a:ext>
            </a:extLst>
          </p:cNvPr>
          <p:cNvSpPr txBox="1"/>
          <p:nvPr/>
        </p:nvSpPr>
        <p:spPr>
          <a:xfrm>
            <a:off x="5847317" y="2129255"/>
            <a:ext cx="567896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বিধাতা দিছেন প্রাণ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থাকি সদা ম্রিয়মাণ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শক্তি মরে ভীতির কবলে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পাছে লোকে কিছু বলে ।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D497EF-8566-4F98-866C-FB1DE02BA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09" y="389095"/>
            <a:ext cx="2856252" cy="1744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28A706-5487-45CA-9209-D0CD3062B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29" y="435064"/>
            <a:ext cx="2856252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641CFE-4854-4638-9C0F-83B9C264E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790" y="432148"/>
            <a:ext cx="2619375" cy="1650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3734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D98A35C-6E1D-45D0-A013-B82F7C414E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24"/>
            </a:avLst>
          </a:prstGeom>
          <a:solidFill>
            <a:srgbClr val="AD6D5B">
              <a:alpha val="9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958E4A-7CF0-4DA1-BB20-C4CFC264274A}"/>
              </a:ext>
            </a:extLst>
          </p:cNvPr>
          <p:cNvSpPr txBox="1"/>
          <p:nvPr/>
        </p:nvSpPr>
        <p:spPr>
          <a:xfrm>
            <a:off x="3644348" y="499982"/>
            <a:ext cx="4200937" cy="707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81F66A-527E-4A97-9B54-EC85523C7B62}"/>
              </a:ext>
            </a:extLst>
          </p:cNvPr>
          <p:cNvSpPr txBox="1"/>
          <p:nvPr/>
        </p:nvSpPr>
        <p:spPr>
          <a:xfrm>
            <a:off x="1298713" y="5631070"/>
            <a:ext cx="10045148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‘পাছে লোকে কিছু বলে’ কবিতাটির মূলভাব ব্যখ্যা করে লেখ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928A71-5E2A-49D6-82F8-02C1DDF3C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04" y="1707851"/>
            <a:ext cx="4757531" cy="3553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762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D98A35C-6E1D-45D0-A013-B82F7C414E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24"/>
            </a:avLst>
          </a:prstGeom>
          <a:solidFill>
            <a:srgbClr val="AD6D5B">
              <a:alpha val="9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2BD791-1FB2-4CF5-B5C7-D97A988F20C7}"/>
              </a:ext>
            </a:extLst>
          </p:cNvPr>
          <p:cNvSpPr txBox="1"/>
          <p:nvPr/>
        </p:nvSpPr>
        <p:spPr>
          <a:xfrm>
            <a:off x="4134679" y="569844"/>
            <a:ext cx="2517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9668A8-5A4C-466C-81A0-D90B33B1029E}"/>
              </a:ext>
            </a:extLst>
          </p:cNvPr>
          <p:cNvSpPr/>
          <p:nvPr/>
        </p:nvSpPr>
        <p:spPr>
          <a:xfrm>
            <a:off x="667388" y="1471806"/>
            <a:ext cx="8730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১.  মহৎ কাজ সম্পাদনে কোনটিকে উপেক্ষা করে এগিয়ে যেতে হবে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9E59B2-2934-4111-A6F9-05E33C711114}"/>
              </a:ext>
            </a:extLst>
          </p:cNvPr>
          <p:cNvSpPr/>
          <p:nvPr/>
        </p:nvSpPr>
        <p:spPr>
          <a:xfrm>
            <a:off x="758294" y="2200677"/>
            <a:ext cx="2111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অনুপ্রেরণা</a:t>
            </a:r>
            <a:endParaRPr lang="bn-BD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DCD387-96EC-4D48-90EB-ED58578551FF}"/>
              </a:ext>
            </a:extLst>
          </p:cNvPr>
          <p:cNvSpPr/>
          <p:nvPr/>
        </p:nvSpPr>
        <p:spPr>
          <a:xfrm>
            <a:off x="3550542" y="2248418"/>
            <a:ext cx="1120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বাধা</a:t>
            </a:r>
            <a:endParaRPr lang="bn-BD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3263C4-E70F-46BF-B7CC-FC443BB0A11F}"/>
              </a:ext>
            </a:extLst>
          </p:cNvPr>
          <p:cNvSpPr/>
          <p:nvPr/>
        </p:nvSpPr>
        <p:spPr>
          <a:xfrm>
            <a:off x="8810438" y="2245240"/>
            <a:ext cx="1362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সংকল্প</a:t>
            </a:r>
            <a:endParaRPr lang="bn-BD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568CC0-25D9-4A1E-99F4-4DA20441DBF8}"/>
              </a:ext>
            </a:extLst>
          </p:cNvPr>
          <p:cNvGrpSpPr/>
          <p:nvPr/>
        </p:nvGrpSpPr>
        <p:grpSpPr>
          <a:xfrm>
            <a:off x="5440757" y="2143852"/>
            <a:ext cx="3251331" cy="683520"/>
            <a:chOff x="5455953" y="2102210"/>
            <a:chExt cx="3251331" cy="6835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65731A-5F52-4FA8-A754-03E79C59E026}"/>
                </a:ext>
              </a:extLst>
            </p:cNvPr>
            <p:cNvSpPr/>
            <p:nvPr/>
          </p:nvSpPr>
          <p:spPr>
            <a:xfrm rot="10800000" flipV="1">
              <a:off x="5455953" y="2262510"/>
              <a:ext cx="325133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2800" dirty="0">
                  <a:ln w="0"/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800" dirty="0">
                  <a:ln w="0"/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bn-BD" sz="2800" dirty="0">
                  <a:ln w="0"/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US" sz="2800" dirty="0">
                  <a:ln w="0"/>
                  <a:latin typeface="NikoshBAN" pitchFamily="2" charset="0"/>
                  <a:cs typeface="NikoshBAN" pitchFamily="2" charset="0"/>
                </a:rPr>
                <a:t>ভয়- ভীতি সংকোচ</a:t>
              </a:r>
              <a:endParaRPr lang="bn-BD" sz="2400" dirty="0">
                <a:ln w="0"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960EF7-A0E7-4B8C-A730-ADDB0F1C0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550" y="2102210"/>
              <a:ext cx="660446" cy="60651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0A30932-0E98-4771-A9B8-9BCEB717C862}"/>
              </a:ext>
            </a:extLst>
          </p:cNvPr>
          <p:cNvSpPr/>
          <p:nvPr/>
        </p:nvSpPr>
        <p:spPr>
          <a:xfrm>
            <a:off x="703347" y="3062733"/>
            <a:ext cx="9220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২.  আর্তের পাশে দাঁড়াতে গিয়ে ও কেউ কেউ কেন উপেক্ষা করে চলে যায়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412C8B-E7A8-43A5-B262-00DDEF90465F}"/>
              </a:ext>
            </a:extLst>
          </p:cNvPr>
          <p:cNvSpPr/>
          <p:nvPr/>
        </p:nvSpPr>
        <p:spPr>
          <a:xfrm rot="10800000" flipV="1">
            <a:off x="660668" y="3763653"/>
            <a:ext cx="3169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ক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রোগাক্রান্ত হওয়ার ভয়ে</a:t>
            </a:r>
            <a:endParaRPr lang="bn-BD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87BE32-6C66-4A43-850E-476149ADE068}"/>
              </a:ext>
            </a:extLst>
          </p:cNvPr>
          <p:cNvSpPr/>
          <p:nvPr/>
        </p:nvSpPr>
        <p:spPr>
          <a:xfrm rot="10800000" flipV="1">
            <a:off x="619606" y="4467924"/>
            <a:ext cx="32513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সহযোগিতার ভয়ে</a:t>
            </a:r>
            <a:endParaRPr lang="bn-BD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5081ED-8C8A-44CE-A017-67162EC353EE}"/>
              </a:ext>
            </a:extLst>
          </p:cNvPr>
          <p:cNvSpPr/>
          <p:nvPr/>
        </p:nvSpPr>
        <p:spPr>
          <a:xfrm rot="10800000" flipV="1">
            <a:off x="4429484" y="4441979"/>
            <a:ext cx="32513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ছোট হওয়ার ভয়ে</a:t>
            </a:r>
            <a:endParaRPr lang="bn-BD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947A98-D877-4B21-B1D5-0501A2CA799D}"/>
              </a:ext>
            </a:extLst>
          </p:cNvPr>
          <p:cNvGrpSpPr/>
          <p:nvPr/>
        </p:nvGrpSpPr>
        <p:grpSpPr>
          <a:xfrm>
            <a:off x="4446844" y="3733953"/>
            <a:ext cx="2619579" cy="606510"/>
            <a:chOff x="4446844" y="3733953"/>
            <a:chExt cx="2619579" cy="6065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8D4E3D-2791-4876-A45A-94B5F25177F3}"/>
                </a:ext>
              </a:extLst>
            </p:cNvPr>
            <p:cNvSpPr/>
            <p:nvPr/>
          </p:nvSpPr>
          <p:spPr>
            <a:xfrm rot="10800000" flipV="1">
              <a:off x="4446844" y="3777790"/>
              <a:ext cx="261957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2800" dirty="0">
                  <a:ln w="0"/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800" dirty="0">
                  <a:ln w="0"/>
                  <a:latin typeface="NikoshBAN" pitchFamily="2" charset="0"/>
                  <a:cs typeface="NikoshBAN" pitchFamily="2" charset="0"/>
                </a:rPr>
                <a:t>খ</a:t>
              </a:r>
              <a:r>
                <a:rPr lang="bn-BD" sz="2800" dirty="0">
                  <a:ln w="0"/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US" sz="2800" dirty="0">
                  <a:ln w="0"/>
                  <a:latin typeface="NikoshBAN" pitchFamily="2" charset="0"/>
                  <a:cs typeface="NikoshBAN" pitchFamily="2" charset="0"/>
                </a:rPr>
                <a:t>সমালোচনার ভয়ে</a:t>
              </a:r>
              <a:endParaRPr lang="bn-BD" sz="2400" dirty="0">
                <a:ln w="0"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290994E-BF80-45B9-AB47-105237F1B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3298" y="3733953"/>
              <a:ext cx="660446" cy="606510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F362EF6A-B780-4C1F-B3A2-DEA556E5C4F8}"/>
              </a:ext>
            </a:extLst>
          </p:cNvPr>
          <p:cNvSpPr/>
          <p:nvPr/>
        </p:nvSpPr>
        <p:spPr>
          <a:xfrm rot="10800000" flipV="1">
            <a:off x="619605" y="5113797"/>
            <a:ext cx="5888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১.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সংশয়ে সংকল্প সদা টলে’- উক্তিটি ব্যখ্যা কর ।</a:t>
            </a:r>
            <a:endParaRPr lang="bn-BD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E63281-5265-4154-A739-42A7E4C3E864}"/>
              </a:ext>
            </a:extLst>
          </p:cNvPr>
          <p:cNvSpPr/>
          <p:nvPr/>
        </p:nvSpPr>
        <p:spPr>
          <a:xfrm rot="10800000" flipV="1">
            <a:off x="628172" y="5724289"/>
            <a:ext cx="6342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২.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কবি কামিনী রায়ের কয়েকটি কাব্যগ্রন্থ্যের নাম লেখ ।</a:t>
            </a:r>
            <a:endParaRPr lang="bn-BD" sz="24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969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plus/>
      </p:transition>
    </mc:Choice>
    <mc:Fallback>
      <p:transition spd="slow">
        <p:plus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D98A35C-6E1D-45D0-A013-B82F7C414E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24"/>
            </a:avLst>
          </a:prstGeom>
          <a:solidFill>
            <a:srgbClr val="AD6D5B">
              <a:alpha val="9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54EEDC-47A8-4D20-9541-5CB48E6A7233}"/>
              </a:ext>
            </a:extLst>
          </p:cNvPr>
          <p:cNvSpPr txBox="1"/>
          <p:nvPr/>
        </p:nvSpPr>
        <p:spPr>
          <a:xfrm>
            <a:off x="4200939" y="605908"/>
            <a:ext cx="3127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C63C46-C9DC-4580-ACA8-8CE5390A5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625" y="1812613"/>
            <a:ext cx="2372139" cy="25197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0FDF10-6863-4E0C-9911-492928A903B5}"/>
              </a:ext>
            </a:extLst>
          </p:cNvPr>
          <p:cNvSpPr txBox="1"/>
          <p:nvPr/>
        </p:nvSpPr>
        <p:spPr>
          <a:xfrm>
            <a:off x="384313" y="5045387"/>
            <a:ext cx="11396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কবি কামিনী রায়ের ‘পাছে লোকে কিছু বলে’ কবিতাটির পাঠের উদ্দেশ্য লিখে আনবে । </a:t>
            </a:r>
          </a:p>
        </p:txBody>
      </p:sp>
    </p:spTree>
    <p:extLst>
      <p:ext uri="{BB962C8B-B14F-4D97-AF65-F5344CB8AC3E}">
        <p14:creationId xmlns:p14="http://schemas.microsoft.com/office/powerpoint/2010/main" val="278778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D98A35C-6E1D-45D0-A013-B82F7C414E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24"/>
            </a:avLst>
          </a:prstGeom>
          <a:solidFill>
            <a:srgbClr val="AD6D5B">
              <a:alpha val="9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507DEF-79F1-4E8C-9E69-730C54E1F25F}"/>
              </a:ext>
            </a:extLst>
          </p:cNvPr>
          <p:cNvSpPr txBox="1"/>
          <p:nvPr/>
        </p:nvSpPr>
        <p:spPr>
          <a:xfrm>
            <a:off x="2533561" y="991708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/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  <a:endParaRPr lang="en-US" sz="54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0BB3E2-1CC7-4893-8CD6-1489D8F57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548" y="2337351"/>
            <a:ext cx="5777948" cy="3396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620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D98A35C-6E1D-45D0-A013-B82F7C414E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24"/>
            </a:avLst>
          </a:prstGeom>
          <a:solidFill>
            <a:srgbClr val="AD6D5B">
              <a:alpha val="9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48C8B8-39CB-41B3-BD31-E343AB7C6C45}"/>
              </a:ext>
            </a:extLst>
          </p:cNvPr>
          <p:cNvSpPr/>
          <p:nvPr/>
        </p:nvSpPr>
        <p:spPr>
          <a:xfrm>
            <a:off x="530086" y="3680791"/>
            <a:ext cx="516526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 শিউলি বেগম</a:t>
            </a:r>
          </a:p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আরজিদেবীপুর শিয়ালকোট আলিম মাদ্রাসা</a:t>
            </a:r>
            <a:endParaRPr lang="en-US" sz="3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পার্বতীপুর, দিনাজপুর।</a:t>
            </a:r>
            <a:endParaRPr lang="en-US" sz="3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FAA019-BAE4-4C5D-AD09-5DD959C8E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35" y="759109"/>
            <a:ext cx="3288164" cy="2669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D351F6-C51A-46B1-A869-5DAA765CA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367" y="1278835"/>
            <a:ext cx="591555" cy="5155095"/>
          </a:xfrm>
          <a:prstGeom prst="rect">
            <a:avLst/>
          </a:prstGeom>
          <a:effectLst>
            <a:glow rad="101600">
              <a:srgbClr val="FF00FF">
                <a:alpha val="60000"/>
              </a:srgbClr>
            </a:glo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AC327A-CEA6-48A9-A498-2ED26AB27CEF}"/>
              </a:ext>
            </a:extLst>
          </p:cNvPr>
          <p:cNvSpPr txBox="1"/>
          <p:nvPr/>
        </p:nvSpPr>
        <p:spPr>
          <a:xfrm>
            <a:off x="5197658" y="407220"/>
            <a:ext cx="273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44BED3-3C19-46F1-8910-918AF08B8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35" y="759109"/>
            <a:ext cx="2224251" cy="2315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A58FF7-F4E6-4E1C-992C-8B70893DF712}"/>
              </a:ext>
            </a:extLst>
          </p:cNvPr>
          <p:cNvSpPr txBox="1"/>
          <p:nvPr/>
        </p:nvSpPr>
        <p:spPr>
          <a:xfrm>
            <a:off x="7286340" y="3425405"/>
            <a:ext cx="43755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অষ্টম</a:t>
            </a: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সাহিত্য কণিকা</a:t>
            </a: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১০-৩-২০</a:t>
            </a:r>
          </a:p>
        </p:txBody>
      </p:sp>
    </p:spTree>
    <p:extLst>
      <p:ext uri="{BB962C8B-B14F-4D97-AF65-F5344CB8AC3E}">
        <p14:creationId xmlns:p14="http://schemas.microsoft.com/office/powerpoint/2010/main" val="128183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win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D98A35C-6E1D-45D0-A013-B82F7C414E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24"/>
            </a:avLst>
          </a:prstGeom>
          <a:solidFill>
            <a:srgbClr val="AD6D5B">
              <a:alpha val="9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3F7825-F5D3-4A3B-8823-671708DCEAEC}"/>
              </a:ext>
            </a:extLst>
          </p:cNvPr>
          <p:cNvSpPr txBox="1"/>
          <p:nvPr/>
        </p:nvSpPr>
        <p:spPr>
          <a:xfrm>
            <a:off x="3081130" y="549889"/>
            <a:ext cx="5738192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 কর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8A8229-A96A-46DC-82C0-7439CEC2CDB2}"/>
              </a:ext>
            </a:extLst>
          </p:cNvPr>
          <p:cNvSpPr txBox="1"/>
          <p:nvPr/>
        </p:nvSpPr>
        <p:spPr>
          <a:xfrm>
            <a:off x="2899863" y="5600225"/>
            <a:ext cx="5738192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কী দেখতে পেলে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DDD98A-478F-44C5-BBA0-8079F1C011B9}"/>
              </a:ext>
            </a:extLst>
          </p:cNvPr>
          <p:cNvGrpSpPr/>
          <p:nvPr/>
        </p:nvGrpSpPr>
        <p:grpSpPr>
          <a:xfrm>
            <a:off x="3081131" y="1807664"/>
            <a:ext cx="5556924" cy="3466702"/>
            <a:chOff x="3081131" y="1807664"/>
            <a:chExt cx="5556924" cy="346670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7DCC6A-74E2-40B2-9CE7-F7B83EE90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131" y="1807664"/>
              <a:ext cx="5556924" cy="34667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D512CDB-0216-4B04-B235-4DDD6A1D1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3229" y="2478158"/>
              <a:ext cx="2390667" cy="18818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704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D98A35C-6E1D-45D0-A013-B82F7C414E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24"/>
            </a:avLst>
          </a:prstGeom>
          <a:solidFill>
            <a:srgbClr val="AD6D5B">
              <a:alpha val="9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FEFC2D-86CC-4BED-9A98-0CF0440B21E2}"/>
              </a:ext>
            </a:extLst>
          </p:cNvPr>
          <p:cNvSpPr txBox="1"/>
          <p:nvPr/>
        </p:nvSpPr>
        <p:spPr>
          <a:xfrm>
            <a:off x="2597426" y="649356"/>
            <a:ext cx="7168629" cy="1007165"/>
          </a:xfrm>
          <a:prstGeom prst="rect">
            <a:avLst/>
          </a:prstGeom>
          <a:noFill/>
        </p:spPr>
        <p:txBody>
          <a:bodyPr vert="wordArtVert" wrap="square" rtlCol="0" anchor="ctr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5C1FFF-D65A-40BB-ADD0-4B6F1DBCE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60" y="2008256"/>
            <a:ext cx="4180635" cy="24317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304F14-5ACE-4B28-8F97-F0C1F2F9E14E}"/>
              </a:ext>
            </a:extLst>
          </p:cNvPr>
          <p:cNvSpPr txBox="1"/>
          <p:nvPr/>
        </p:nvSpPr>
        <p:spPr>
          <a:xfrm>
            <a:off x="3794016" y="4791765"/>
            <a:ext cx="3332922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কামিনী রায়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12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D98A35C-6E1D-45D0-A013-B82F7C414E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24"/>
            </a:avLst>
          </a:prstGeom>
          <a:solidFill>
            <a:srgbClr val="AD6D5B">
              <a:alpha val="9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0D321C-AF23-4B2B-B1A3-B93DF8E0BE5C}"/>
              </a:ext>
            </a:extLst>
          </p:cNvPr>
          <p:cNvSpPr txBox="1"/>
          <p:nvPr/>
        </p:nvSpPr>
        <p:spPr>
          <a:xfrm>
            <a:off x="4227443" y="505168"/>
            <a:ext cx="2816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3470B-82B5-4636-B08B-72C296C024A1}"/>
              </a:ext>
            </a:extLst>
          </p:cNvPr>
          <p:cNvSpPr txBox="1"/>
          <p:nvPr/>
        </p:nvSpPr>
        <p:spPr>
          <a:xfrm>
            <a:off x="755373" y="2841561"/>
            <a:ext cx="10866784" cy="37240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কবি  পরি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চিতি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উল্লেখ করতে পারবে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কবিতাটি শুদ্ধ উচ্চারণে আবৃত্তি করতে পারবে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3.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নতুন শব্দের অর্থ জেনে 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লিখতে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৪. ‘পাছে লোকে কিছু বলে’ কবিতাটির মূলভাব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ব্যাখ্যা করতে পারবে।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47FE01-CAB9-4EE0-839F-F0F952672C51}"/>
              </a:ext>
            </a:extLst>
          </p:cNvPr>
          <p:cNvSpPr txBox="1"/>
          <p:nvPr/>
        </p:nvSpPr>
        <p:spPr>
          <a:xfrm>
            <a:off x="1743121" y="1841332"/>
            <a:ext cx="565867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শিক্ষার্থীরা……..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06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705973A-E0B1-4132-9B58-AC1E9D2E13E7}"/>
              </a:ext>
            </a:extLst>
          </p:cNvPr>
          <p:cNvGrpSpPr/>
          <p:nvPr/>
        </p:nvGrpSpPr>
        <p:grpSpPr>
          <a:xfrm>
            <a:off x="0" y="13252"/>
            <a:ext cx="12192000" cy="6858000"/>
            <a:chOff x="0" y="0"/>
            <a:chExt cx="12192000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7D98A35C-6E1D-45D0-A013-B82F7C414E1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924"/>
              </a:avLst>
            </a:prstGeom>
            <a:solidFill>
              <a:srgbClr val="AD6D5B">
                <a:alpha val="9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06B17D7-DB5E-42E2-B2A4-7314AC0D5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25" y="394252"/>
              <a:ext cx="3843130" cy="60694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45D21E-B5C1-4866-BD2B-D4BA23EA8796}"/>
                </a:ext>
              </a:extLst>
            </p:cNvPr>
            <p:cNvSpPr txBox="1"/>
            <p:nvPr/>
          </p:nvSpPr>
          <p:spPr>
            <a:xfrm>
              <a:off x="5625549" y="424070"/>
              <a:ext cx="43334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কবি পরিচিতি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AACD13-6F17-40ED-A32B-046B70CBE857}"/>
                </a:ext>
              </a:extLst>
            </p:cNvPr>
            <p:cNvSpPr txBox="1"/>
            <p:nvPr/>
          </p:nvSpPr>
          <p:spPr>
            <a:xfrm>
              <a:off x="4177745" y="1425043"/>
              <a:ext cx="7686261" cy="5139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কামিনী রায় বরিশালের বাসন্ডা গ্রামে জন্মগ্রহণ করেন । ১৮৮৬ সালে কলকাতার বেথুন কলেজ থেকে সংস্কৃতে অর্নাসসহ বি এ পাস করে তিনি ওই কলেজেই অধ্যাপনাই নিযুক্ত হন । তার লেখা ছোটদের কবিতা সংগ্রহের নাম গুঞ্জন । তাঁর উল্লেখযোগ্য গ্রন্থ্যগুলো হল-আলো ও ছায়া, মাল্য ও নির্মাল্য । কলকাতা বিশ্ববিদ্যালয় তাঁকে জগত্তারিণী স্বর্ণপদকে ভূষিত করে । ১৯৩৩ সালে তাঁর মৃত্যু হয় ।</a:t>
              </a:r>
            </a:p>
            <a:p>
              <a:pPr algn="ctr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91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D98A35C-6E1D-45D0-A013-B82F7C414E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24"/>
            </a:avLst>
          </a:prstGeom>
          <a:solidFill>
            <a:srgbClr val="AD6D5B">
              <a:alpha val="9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3AF5FB-DD79-45AB-B072-70E78866F737}"/>
              </a:ext>
            </a:extLst>
          </p:cNvPr>
          <p:cNvSpPr txBox="1"/>
          <p:nvPr/>
        </p:nvSpPr>
        <p:spPr>
          <a:xfrm>
            <a:off x="3644348" y="548921"/>
            <a:ext cx="3292678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FB64FE-40BB-4053-BEB5-3A5B602BA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873" y="1822414"/>
            <a:ext cx="3197153" cy="32131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AB9B27-1012-45C7-A3D3-C9554B8F6A0C}"/>
              </a:ext>
            </a:extLst>
          </p:cNvPr>
          <p:cNvSpPr txBox="1"/>
          <p:nvPr/>
        </p:nvSpPr>
        <p:spPr>
          <a:xfrm>
            <a:off x="1298713" y="5512776"/>
            <a:ext cx="8640418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কবি কামিনী রায়ের সংক্ষিপ্ত পরিচয় খাতায় লেখ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1D3874-5744-4CDD-B4B4-5D7A035DD1A6}"/>
              </a:ext>
            </a:extLst>
          </p:cNvPr>
          <p:cNvSpPr txBox="1"/>
          <p:nvPr/>
        </p:nvSpPr>
        <p:spPr>
          <a:xfrm>
            <a:off x="3644348" y="612067"/>
            <a:ext cx="3292678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64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D98A35C-6E1D-45D0-A013-B82F7C414E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24"/>
            </a:avLst>
          </a:prstGeom>
          <a:solidFill>
            <a:srgbClr val="AD6D5B">
              <a:alpha val="9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9B13ED-9083-4431-AE38-A6951F31C6A2}"/>
              </a:ext>
            </a:extLst>
          </p:cNvPr>
          <p:cNvGrpSpPr/>
          <p:nvPr/>
        </p:nvGrpSpPr>
        <p:grpSpPr>
          <a:xfrm>
            <a:off x="670810" y="463961"/>
            <a:ext cx="2794721" cy="1867420"/>
            <a:chOff x="1428320" y="549966"/>
            <a:chExt cx="2076880" cy="1722782"/>
          </a:xfrm>
        </p:grpSpPr>
        <p:sp>
          <p:nvSpPr>
            <p:cNvPr id="2" name="Plaque 1">
              <a:extLst>
                <a:ext uri="{FF2B5EF4-FFF2-40B4-BE49-F238E27FC236}">
                  <a16:creationId xmlns:a16="http://schemas.microsoft.com/office/drawing/2014/main" id="{60CA72A9-46FF-4A08-8545-C2EB94B2BDDD}"/>
                </a:ext>
              </a:extLst>
            </p:cNvPr>
            <p:cNvSpPr/>
            <p:nvPr/>
          </p:nvSpPr>
          <p:spPr>
            <a:xfrm>
              <a:off x="1428320" y="549966"/>
              <a:ext cx="2076880" cy="1722782"/>
            </a:xfrm>
            <a:prstGeom prst="plaque">
              <a:avLst/>
            </a:prstGeom>
            <a:solidFill>
              <a:srgbClr val="E6D3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8CC88FE-EE4C-4334-9980-6A3E469F0045}"/>
                </a:ext>
              </a:extLst>
            </p:cNvPr>
            <p:cNvSpPr txBox="1"/>
            <p:nvPr/>
          </p:nvSpPr>
          <p:spPr>
            <a:xfrm>
              <a:off x="1752624" y="726042"/>
              <a:ext cx="12854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আর্দশ পাঠ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ounded Rectangular Callout 11">
            <a:extLst>
              <a:ext uri="{FF2B5EF4-FFF2-40B4-BE49-F238E27FC236}">
                <a16:creationId xmlns:a16="http://schemas.microsoft.com/office/drawing/2014/main" id="{EDE8E7FF-DE02-44A2-8FD2-FB9992D22DB4}"/>
              </a:ext>
            </a:extLst>
          </p:cNvPr>
          <p:cNvSpPr/>
          <p:nvPr/>
        </p:nvSpPr>
        <p:spPr>
          <a:xfrm>
            <a:off x="933645" y="5675391"/>
            <a:ext cx="2076880" cy="620554"/>
          </a:xfrm>
          <a:prstGeom prst="wedgeRoundRectCallout">
            <a:avLst>
              <a:gd name="adj1" fmla="val -17498"/>
              <a:gd name="adj2" fmla="val -171457"/>
              <a:gd name="adj3" fmla="val 16667"/>
            </a:avLst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BD" sz="3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ডিও</a:t>
            </a:r>
            <a:endParaRPr lang="en-US" sz="32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064F5F-4BA5-47DD-856E-45C0F6AA9860}"/>
              </a:ext>
            </a:extLst>
          </p:cNvPr>
          <p:cNvGrpSpPr/>
          <p:nvPr/>
        </p:nvGrpSpPr>
        <p:grpSpPr>
          <a:xfrm>
            <a:off x="8114662" y="544229"/>
            <a:ext cx="2897895" cy="1748531"/>
            <a:chOff x="8518231" y="549965"/>
            <a:chExt cx="2076880" cy="1748531"/>
          </a:xfrm>
        </p:grpSpPr>
        <p:sp>
          <p:nvSpPr>
            <p:cNvPr id="8" name="Plaque 7">
              <a:extLst>
                <a:ext uri="{FF2B5EF4-FFF2-40B4-BE49-F238E27FC236}">
                  <a16:creationId xmlns:a16="http://schemas.microsoft.com/office/drawing/2014/main" id="{46E1EA00-A18E-45C7-B356-1054DCDF7DE6}"/>
                </a:ext>
              </a:extLst>
            </p:cNvPr>
            <p:cNvSpPr/>
            <p:nvPr/>
          </p:nvSpPr>
          <p:spPr>
            <a:xfrm>
              <a:off x="8518231" y="549965"/>
              <a:ext cx="2076880" cy="1722782"/>
            </a:xfrm>
            <a:prstGeom prst="plaque">
              <a:avLst/>
            </a:prstGeom>
            <a:solidFill>
              <a:srgbClr val="E6D3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DFF232-6DFE-4F5E-ABF3-E7901C4B2301}"/>
                </a:ext>
              </a:extLst>
            </p:cNvPr>
            <p:cNvSpPr txBox="1"/>
            <p:nvPr/>
          </p:nvSpPr>
          <p:spPr>
            <a:xfrm>
              <a:off x="8913940" y="975057"/>
              <a:ext cx="12854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নীরব পাঠ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BE4A241-8425-41C0-962A-0D1987F1D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662" y="2871026"/>
            <a:ext cx="3017163" cy="32629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717189-E76F-45C0-AEA4-6FC70CFCD4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300" y="437321"/>
            <a:ext cx="3159593" cy="6003235"/>
          </a:xfrm>
          <a:prstGeom prst="rect">
            <a:avLst/>
          </a:prstGeom>
        </p:spPr>
      </p:pic>
      <p:pic>
        <p:nvPicPr>
          <p:cNvPr id="6" name="FormatFactory Audio Joiner পাছে লোকে+পাছে লোকে">
            <a:hlinkClick r:id="" action="ppaction://media"/>
            <a:extLst>
              <a:ext uri="{FF2B5EF4-FFF2-40B4-BE49-F238E27FC236}">
                <a16:creationId xmlns:a16="http://schemas.microsoft.com/office/drawing/2014/main" id="{E8911C0A-28C3-42A8-BB7D-18FA8CA2AB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95550" y="33937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62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0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D98A35C-6E1D-45D0-A013-B82F7C414E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24"/>
            </a:avLst>
          </a:prstGeom>
          <a:solidFill>
            <a:srgbClr val="AD6D5B">
              <a:alpha val="9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03C1E3-8237-49A4-BA66-43A90B263C60}"/>
              </a:ext>
            </a:extLst>
          </p:cNvPr>
          <p:cNvSpPr/>
          <p:nvPr/>
        </p:nvSpPr>
        <p:spPr>
          <a:xfrm>
            <a:off x="379828" y="1509895"/>
            <a:ext cx="4487593" cy="8662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সংশয় – সন্দেহ, দ্বিধা ।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D9F7AC-4DE7-4635-B17A-3FB59876C3F8}"/>
              </a:ext>
            </a:extLst>
          </p:cNvPr>
          <p:cNvSpPr/>
          <p:nvPr/>
        </p:nvSpPr>
        <p:spPr>
          <a:xfrm>
            <a:off x="379828" y="2715074"/>
            <a:ext cx="4487593" cy="8662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সংকল্প – মনের দৃঢ় ইচ্ছা ।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6BBB-BC35-429E-A7B1-91896DE5935F}"/>
              </a:ext>
            </a:extLst>
          </p:cNvPr>
          <p:cNvSpPr/>
          <p:nvPr/>
        </p:nvSpPr>
        <p:spPr>
          <a:xfrm>
            <a:off x="379828" y="4004655"/>
            <a:ext cx="4487594" cy="8662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প্রশমিতে – নিবারণ করতে।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C79EF6-12E2-4E50-A4BF-F892D6E7EC0A}"/>
              </a:ext>
            </a:extLst>
          </p:cNvPr>
          <p:cNvSpPr/>
          <p:nvPr/>
        </p:nvSpPr>
        <p:spPr>
          <a:xfrm>
            <a:off x="379828" y="5327579"/>
            <a:ext cx="4487593" cy="8662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উপেক্ষা – অবহেলা করা।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B3376-0910-4A13-9BB3-B46C2B776294}"/>
              </a:ext>
            </a:extLst>
          </p:cNvPr>
          <p:cNvSpPr txBox="1"/>
          <p:nvPr/>
        </p:nvSpPr>
        <p:spPr>
          <a:xfrm>
            <a:off x="1505242" y="463114"/>
            <a:ext cx="1021314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শব্দার্থগুলোর অর্থ জেনে নেই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4C4673-7DCB-411F-96BE-1A4DB1BFB4B1}"/>
              </a:ext>
            </a:extLst>
          </p:cNvPr>
          <p:cNvSpPr/>
          <p:nvPr/>
        </p:nvSpPr>
        <p:spPr>
          <a:xfrm>
            <a:off x="7045569" y="1509895"/>
            <a:ext cx="4487593" cy="8662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সদা – সব সময় ।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D997010-D7A4-4218-A300-A8D7BB720163}"/>
              </a:ext>
            </a:extLst>
          </p:cNvPr>
          <p:cNvSpPr/>
          <p:nvPr/>
        </p:nvSpPr>
        <p:spPr>
          <a:xfrm>
            <a:off x="5247250" y="1700026"/>
            <a:ext cx="1497036" cy="433142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DE6B31-8EB0-4F78-8B34-1EEF37CFA466}"/>
              </a:ext>
            </a:extLst>
          </p:cNvPr>
          <p:cNvSpPr/>
          <p:nvPr/>
        </p:nvSpPr>
        <p:spPr>
          <a:xfrm>
            <a:off x="7031501" y="2735610"/>
            <a:ext cx="4487593" cy="8662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যবে– যখন ।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F709FA-5E8F-43D1-83B7-12209A08CD85}"/>
              </a:ext>
            </a:extLst>
          </p:cNvPr>
          <p:cNvSpPr/>
          <p:nvPr/>
        </p:nvSpPr>
        <p:spPr>
          <a:xfrm>
            <a:off x="7031501" y="4183947"/>
            <a:ext cx="4501661" cy="8662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ছল – ছুতা, ওজর ।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B0A310-394F-4C60-B578-F373BA2EFC56}"/>
              </a:ext>
            </a:extLst>
          </p:cNvPr>
          <p:cNvSpPr/>
          <p:nvPr/>
        </p:nvSpPr>
        <p:spPr>
          <a:xfrm>
            <a:off x="6934198" y="5412479"/>
            <a:ext cx="4784190" cy="8662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ম্রিয়মান –কাতর, বিষাদগ্রস্ত ।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0C07BEF-DCDF-4080-9B0D-C7AEFE9900FD}"/>
              </a:ext>
            </a:extLst>
          </p:cNvPr>
          <p:cNvSpPr/>
          <p:nvPr/>
        </p:nvSpPr>
        <p:spPr>
          <a:xfrm>
            <a:off x="5154636" y="3018872"/>
            <a:ext cx="1589649" cy="433142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0B103CE-0809-49B7-A70F-20D9D3B7AD30}"/>
              </a:ext>
            </a:extLst>
          </p:cNvPr>
          <p:cNvSpPr/>
          <p:nvPr/>
        </p:nvSpPr>
        <p:spPr>
          <a:xfrm>
            <a:off x="5126500" y="4279013"/>
            <a:ext cx="1589649" cy="433142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8D6D132-C3D8-4706-AA3A-70B975F08526}"/>
              </a:ext>
            </a:extLst>
          </p:cNvPr>
          <p:cNvSpPr/>
          <p:nvPr/>
        </p:nvSpPr>
        <p:spPr>
          <a:xfrm>
            <a:off x="5126499" y="5629050"/>
            <a:ext cx="1589649" cy="433142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0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480</Words>
  <Application>Microsoft Office PowerPoint</Application>
  <PresentationFormat>Widescreen</PresentationFormat>
  <Paragraphs>88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PC</dc:creator>
  <cp:lastModifiedBy>USER PC</cp:lastModifiedBy>
  <cp:revision>19</cp:revision>
  <dcterms:created xsi:type="dcterms:W3CDTF">2020-12-26T00:16:17Z</dcterms:created>
  <dcterms:modified xsi:type="dcterms:W3CDTF">2021-01-02T14:12:45Z</dcterms:modified>
</cp:coreProperties>
</file>