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23E0-07DA-475F-8359-E346F51E424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0EAE-C879-4498-BDA2-19D3CADA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EAE-C879-4498-BDA2-19D3CADAFA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7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A123-F121-4AA8-91E6-3863EE1418B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5" Type="http://schemas.openxmlformats.org/officeDocument/2006/relationships/image" Target="../media/image21.jpe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jpe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8542" y="573207"/>
            <a:ext cx="9799092" cy="707886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88" y="1838324"/>
            <a:ext cx="6919415" cy="3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185" y="491317"/>
            <a:ext cx="7287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effectLst>
                  <a:reflection blurRad="6350" stA="55000" endA="300" endPos="45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অংক করি - 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4967" y="1213130"/>
                <a:ext cx="7055893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……………(</a:t>
                </a:r>
                <a:r>
                  <a:rPr lang="en-US" sz="3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……………(ii)</a:t>
                </a:r>
              </a:p>
              <a:p>
                <a:r>
                  <a:rPr lang="en-US" sz="3600" dirty="0" smtClean="0">
                    <a:latin typeface="NikoshBAN" pitchFamily="2" charset="0"/>
                    <a:ea typeface="Cambria Math" panose="02040503050406030204" pitchFamily="18" charset="0"/>
                    <a:cs typeface="NikoshBAN" pitchFamily="2" charset="0"/>
                  </a:rPr>
                  <a:t>(i) </a:t>
                </a:r>
                <a:r>
                  <a:rPr lang="en-US" sz="3600" dirty="0" err="1" smtClean="0">
                    <a:latin typeface="NikoshBAN" pitchFamily="2" charset="0"/>
                    <a:ea typeface="Cambria Math" panose="02040503050406030204" pitchFamily="18" charset="0"/>
                    <a:cs typeface="NikoshBAN" pitchFamily="2" charset="0"/>
                  </a:rPr>
                  <a:t>নং</a:t>
                </a:r>
                <a:r>
                  <a:rPr lang="en-US" sz="3600" dirty="0" smtClean="0">
                    <a:latin typeface="NikoshBAN" pitchFamily="2" charset="0"/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ea typeface="Cambria Math" panose="02040503050406030204" pitchFamily="18" charset="0"/>
                    <a:cs typeface="NikoshBAN" pitchFamily="2" charset="0"/>
                  </a:rPr>
                  <a:t>সমীকরণকে</a:t>
                </a:r>
                <a:r>
                  <a:rPr lang="en-US" sz="3600" dirty="0" smtClean="0">
                    <a:latin typeface="NikoshBAN" pitchFamily="2" charset="0"/>
                    <a:ea typeface="Cambria Math" panose="02040503050406030204" pitchFamily="18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3600" dirty="0" smtClean="0">
                    <a:latin typeface="NikoshBAN" pitchFamily="2" charset="0"/>
                    <a:ea typeface="Cambria Math" panose="02040503050406030204" pitchFamily="18" charset="0"/>
                    <a:cs typeface="NikoshBAN" pitchFamily="2" charset="0"/>
                  </a:rPr>
                  <a:t> দ্বারা গুণ করে পাই </a:t>
                </a: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 ……</m:t>
                    </m:r>
                    <m:d>
                      <m:dPr>
                        <m:ctrlPr>
                          <a:rPr lang="en-US" sz="3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𝑖𝑖𝑖</m:t>
                        </m:r>
                      </m:e>
                    </m:d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60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[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ধাপ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(১) ] </a:t>
                </a:r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{(ii) + (iii)}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/>
                        <a:ea typeface="Cambria Math" panose="02040503050406030204" pitchFamily="18" charset="0"/>
                      </a:rPr>
                      <m:t>16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7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= 21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𝓍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7" y="1213130"/>
                <a:ext cx="7055893" cy="5632311"/>
              </a:xfrm>
              <a:prstGeom prst="rect">
                <a:avLst/>
              </a:prstGeom>
              <a:blipFill rotWithShape="1">
                <a:blip r:embed="rId2"/>
                <a:stretch>
                  <a:fillRect l="-2679" t="-1623" b="-3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560859" y="1596788"/>
                <a:ext cx="4394579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(i)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3+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=8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6+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=8</a:t>
                </a:r>
              </a:p>
              <a:p>
                <a:r>
                  <a:rPr lang="en-US" sz="36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=2</a:t>
                </a:r>
                <a:endParaRPr lang="en-US" sz="3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36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নির্ণেয়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)=(3,2)</a:t>
                </a:r>
                <a:r>
                  <a:rPr lang="bn-IN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3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859" y="1596788"/>
                <a:ext cx="4394579" cy="5078313"/>
              </a:xfrm>
              <a:prstGeom prst="rect">
                <a:avLst/>
              </a:prstGeom>
              <a:blipFill rotWithShape="1">
                <a:blip r:embed="rId3"/>
                <a:stretch>
                  <a:fillRect l="-4161" t="-1801" r="-5270" b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5717471" y="4080681"/>
            <a:ext cx="218364" cy="1023582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525874" y="5639624"/>
            <a:ext cx="218364" cy="902265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10088392" y="3214136"/>
            <a:ext cx="218364" cy="1325353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8780" y="4258087"/>
            <a:ext cx="218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[ </a:t>
            </a:r>
            <a:r>
              <a:rPr lang="en-US" sz="3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ধাপ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bn-IN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 ]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37498" y="5716898"/>
            <a:ext cx="2374721" cy="656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[ </a:t>
            </a:r>
            <a:r>
              <a:rPr lang="en-US" sz="3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ধাপ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bn-IN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 ] 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48363" y="3384084"/>
            <a:ext cx="248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[ </a:t>
            </a:r>
            <a:r>
              <a:rPr lang="en-US" sz="3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ধাপ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bn-IN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 ] 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Minus 8"/>
          <p:cNvSpPr/>
          <p:nvPr/>
        </p:nvSpPr>
        <p:spPr>
          <a:xfrm>
            <a:off x="2202285" y="4981692"/>
            <a:ext cx="3799267" cy="19984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 rot="16200000">
            <a:off x="4151271" y="3747779"/>
            <a:ext cx="6808631" cy="16994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Wave 2"/>
          <p:cNvSpPr/>
          <p:nvPr/>
        </p:nvSpPr>
        <p:spPr>
          <a:xfrm>
            <a:off x="2852382" y="504967"/>
            <a:ext cx="4476466" cy="1255594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7224" y="668741"/>
            <a:ext cx="3971498" cy="76944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21227" y="5164422"/>
                <a:ext cx="6158159" cy="13234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করঃ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6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27" y="5164422"/>
                <a:ext cx="6158159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3465" t="-11060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1924335"/>
            <a:ext cx="6158158" cy="3240087"/>
          </a:xfrm>
          <a:prstGeom prst="rect">
            <a:avLst/>
          </a:prstGeom>
          <a:ln w="22225">
            <a:solidFill>
              <a:srgbClr val="009900"/>
            </a:solidFill>
          </a:ln>
        </p:spPr>
      </p:pic>
    </p:spTree>
    <p:extLst>
      <p:ext uri="{BB962C8B-B14F-4D97-AF65-F5344CB8AC3E}">
        <p14:creationId xmlns:p14="http://schemas.microsoft.com/office/powerpoint/2010/main" val="1012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6686" y="515155"/>
            <a:ext cx="638791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552" y="1841679"/>
            <a:ext cx="999400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551" y="3155322"/>
            <a:ext cx="999400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ডানপক্ষের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4552" y="4481849"/>
            <a:ext cx="999400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5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0310" y="1094707"/>
                <a:ext cx="5821251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……….(</a:t>
                </a:r>
                <a:r>
                  <a:rPr lang="en-US" sz="4000" b="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………….(ii)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নির্ণেয়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4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(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=(2,1)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L.H.S: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=2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=4+1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=5 =R.H.S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10" y="1094707"/>
                <a:ext cx="5821251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3665" t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80348" y="1764410"/>
                <a:ext cx="4881094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(ii)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L.H.S: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=2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40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=1</a:t>
                </a:r>
              </a:p>
              <a:p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=R.H.S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348" y="1764410"/>
                <a:ext cx="4881094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4370" t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37149" y="321972"/>
            <a:ext cx="363184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370284" y="4649118"/>
            <a:ext cx="4131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5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2593075" y="764276"/>
            <a:ext cx="7779224" cy="1023582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4012" y="928048"/>
            <a:ext cx="335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3850786"/>
            <a:ext cx="8358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শুদ্ধি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পরীক্ষা</a:t>
            </a:r>
            <a:r>
              <a:rPr lang="en-US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দেখাও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7279" y="4404580"/>
                <a:ext cx="821672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 smtClean="0">
                    <a:ea typeface="Cambria Math" panose="02040503050406030204" pitchFamily="18" charset="0"/>
                  </a:rPr>
                  <a:t>            #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404580"/>
                <a:ext cx="8216721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596" t="-6289" b="-12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63" y="1875750"/>
            <a:ext cx="3825025" cy="2014402"/>
          </a:xfrm>
          <a:prstGeom prst="rect">
            <a:avLst/>
          </a:prstGeom>
          <a:ln w="15875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6914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179934" y="655093"/>
            <a:ext cx="3862311" cy="968991"/>
          </a:xfrm>
          <a:prstGeom prst="verticalScroll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4896" y="655089"/>
            <a:ext cx="316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3716" y="1965278"/>
                <a:ext cx="10304051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arenR"/>
                </a:pP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সরল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সহসমীকরণ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চলক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বিশিষ্ট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ক)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endParaRPr lang="en-US" sz="36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২) 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সরল</a:t>
                </a:r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সহসমীকরণ</a:t>
                </a:r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কত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মাত্রার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সমীকরণ</a:t>
                </a:r>
                <a:r>
                  <a:rPr lang="en-US" sz="3600" b="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?  </a:t>
                </a:r>
                <a:endParaRPr lang="en-US" sz="36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 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3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ঘ)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4 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৩)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=5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=7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হলে,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কোনটি ?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ক)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(6,1) 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খ)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(6,-1)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endParaRPr lang="en-US" sz="36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গ)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(1,6)    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ঘ)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(-1,6)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716" y="1965278"/>
                <a:ext cx="10304051" cy="3970318"/>
              </a:xfrm>
              <a:prstGeom prst="rect">
                <a:avLst/>
              </a:prstGeom>
              <a:blipFill rotWithShape="0">
                <a:blip r:embed="rId6"/>
                <a:stretch>
                  <a:fillRect l="-1834" t="-2301" b="-5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152638" y="2593075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0351" y="3652033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10623" y="4794309"/>
            <a:ext cx="504962" cy="5322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69502" y="4772579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90360" y="538674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86398" y="3716428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5091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73260" y="3652033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67390" y="2569317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8835" y="2593075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64091" y="2593075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01405" y="5395064"/>
            <a:ext cx="504962" cy="532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152633" y="614149"/>
            <a:ext cx="3827716" cy="125559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2066" y="805216"/>
            <a:ext cx="3624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20" y="2583468"/>
            <a:ext cx="8554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অপনয়ন</a:t>
            </a:r>
            <a:r>
              <a:rPr lang="en-US" sz="4000" dirty="0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পদ্ধতিতে</a:t>
            </a:r>
            <a:r>
              <a:rPr lang="en-US" sz="4000" dirty="0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ea typeface="Cambria Math" panose="02040503050406030204" pitchFamily="18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শুদ্ধি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পরীক্ষা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দেখাও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8039" y="3760632"/>
                <a:ext cx="774020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q"/>
                </a:pPr>
                <a:r>
                  <a:rPr lang="en-US" sz="4000" dirty="0" smtClean="0">
                    <a:ea typeface="Cambria Math" panose="02040503050406030204" pitchFamily="18" charset="0"/>
                  </a:rPr>
                  <a:t>  3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039" y="3760632"/>
                <a:ext cx="7740203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756" t="-6289" b="-12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0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2878" y="1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2784143" y="887104"/>
            <a:ext cx="6496335" cy="1214651"/>
          </a:xfrm>
          <a:prstGeom prst="ellipse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44955" y="1160058"/>
            <a:ext cx="3384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26" y="2476500"/>
            <a:ext cx="3622720" cy="36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6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179" y="559555"/>
            <a:ext cx="634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33" y="2129051"/>
            <a:ext cx="7042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০১৮৩৭৬২৩৫০৫ 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760" y="2193879"/>
            <a:ext cx="3110366" cy="39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8213" y="696036"/>
            <a:ext cx="6018662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301" y="2047164"/>
            <a:ext cx="797029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৬.১  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৮০</a:t>
            </a: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3657600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36974" y="586851"/>
            <a:ext cx="343578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পাশ কি সমান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8" y="4107976"/>
            <a:ext cx="5057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পাশ সমান নয়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পাশে বস্তুর ওজন কত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অজানা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64842" y="3821369"/>
                <a:ext cx="467462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 পাশ কি সমান ?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𝓎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কি বলা হয় ?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অজ্ঞাত রাশি 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842" y="3821369"/>
                <a:ext cx="4674628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3911" t="-4222" b="-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6974" y="5950421"/>
                <a:ext cx="1760562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74" y="5950421"/>
                <a:ext cx="1760562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4828" y="5950422"/>
                <a:ext cx="1897039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IN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828" y="5950422"/>
                <a:ext cx="1897039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9646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62803" y="5950421"/>
                <a:ext cx="1473959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𝓎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03" y="5950421"/>
                <a:ext cx="1473959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18667" y="5950421"/>
                <a:ext cx="1734415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𝓎</m:t>
                      </m:r>
                      <m:r>
                        <a:rPr lang="bn-IN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667" y="5950421"/>
                <a:ext cx="1734415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7" y="529959"/>
            <a:ext cx="5104263" cy="322314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68786" y="2263228"/>
                <a:ext cx="7369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𝓍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786" y="2263228"/>
                <a:ext cx="736979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9621676" y="2481592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074327" y="2481592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017462" y="1835599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294966" y="2125613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524705" y="2493175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769527" y="2126751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46709" y="2207494"/>
                <a:ext cx="5868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𝓎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709" y="2207494"/>
                <a:ext cx="586855" cy="70788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10033382" y="1442079"/>
            <a:ext cx="368490" cy="3548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2" grpId="0" animBg="1"/>
      <p:bldP spid="12" grpId="0" animBg="1"/>
      <p:bldP spid="16" grpId="0" animBg="1"/>
      <p:bldP spid="13" grpId="0"/>
      <p:bldP spid="13" grpId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5" grpId="0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55313" y="978796"/>
                <a:ext cx="7134895" cy="132343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                                            </a:t>
                </a:r>
              </a:p>
              <a:p>
                <a:r>
                  <a:rPr lang="en-US" sz="4000" dirty="0" smtClean="0"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3" y="978796"/>
                <a:ext cx="7134895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1990039" y="1136463"/>
            <a:ext cx="573207" cy="53226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665155" y="1136463"/>
            <a:ext cx="559559" cy="487285"/>
            <a:chOff x="10140286" y="2825089"/>
            <a:chExt cx="559559" cy="487285"/>
          </a:xfrm>
        </p:grpSpPr>
        <p:sp>
          <p:nvSpPr>
            <p:cNvPr id="22" name="Minus 21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inus 22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3402135" y="1112289"/>
            <a:ext cx="573207" cy="532262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4169421" y="1152117"/>
            <a:ext cx="559559" cy="487285"/>
            <a:chOff x="10140286" y="2825089"/>
            <a:chExt cx="559559" cy="487285"/>
          </a:xfrm>
        </p:grpSpPr>
        <p:sp>
          <p:nvSpPr>
            <p:cNvPr id="26" name="Minus 25"/>
            <p:cNvSpPr/>
            <p:nvPr/>
          </p:nvSpPr>
          <p:spPr>
            <a:xfrm>
              <a:off x="10140286" y="2960048"/>
              <a:ext cx="559559" cy="178937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Minus 26"/>
            <p:cNvSpPr/>
            <p:nvPr/>
          </p:nvSpPr>
          <p:spPr>
            <a:xfrm rot="5400000">
              <a:off x="10176423" y="2966374"/>
              <a:ext cx="487285" cy="204716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326" y="1112289"/>
            <a:ext cx="446543" cy="55147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434880" y="987532"/>
            <a:ext cx="69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6040191" y="991676"/>
            <a:ext cx="837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55312" y="2319498"/>
                <a:ext cx="7134895" cy="70788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4000" b="0" dirty="0" smtClean="0">
                    <a:ea typeface="Cambria Math" panose="02040503050406030204" pitchFamily="18" charset="0"/>
                  </a:rPr>
                  <a:t>……….(</a:t>
                </a:r>
                <a:r>
                  <a:rPr lang="en-US" sz="4000" b="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4000" b="0" dirty="0" smtClean="0"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2" y="2319498"/>
                <a:ext cx="7134895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55313" y="3429000"/>
                <a:ext cx="7134895" cy="132343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                                        </a:t>
                </a:r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/>
                  <a:t>      </a:t>
                </a:r>
                <a:endParaRPr lang="en-US" sz="4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3" y="3429000"/>
                <a:ext cx="7134895" cy="132343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0" t="42108" r="22756" b="13509"/>
          <a:stretch/>
        </p:blipFill>
        <p:spPr>
          <a:xfrm>
            <a:off x="2035680" y="3509702"/>
            <a:ext cx="573207" cy="5939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58660" y="3395748"/>
                <a:ext cx="10345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660" y="3395748"/>
                <a:ext cx="1034540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37" y="3468606"/>
            <a:ext cx="446543" cy="6350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33963" y="3369985"/>
                <a:ext cx="7485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963" y="3369985"/>
                <a:ext cx="748535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203058" y="3374266"/>
            <a:ext cx="605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455313" y="4779746"/>
                <a:ext cx="7134895" cy="70788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/>
                  <a:t>…………..(ii)</a:t>
                </a:r>
                <a:endParaRPr lang="en-US" sz="4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3" y="4779746"/>
                <a:ext cx="7134895" cy="707886"/>
              </a:xfrm>
              <a:prstGeom prst="rect">
                <a:avLst/>
              </a:prstGeom>
              <a:blipFill rotWithShape="0">
                <a:blip r:embed="rId10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5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/>
      <p:bldP spid="30" grpId="0"/>
      <p:bldP spid="31" grpId="0" animBg="1"/>
      <p:bldP spid="32" grpId="0" animBg="1"/>
      <p:bldP spid="37" grpId="0"/>
      <p:bldP spid="39" grpId="0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2507" y="791569"/>
            <a:ext cx="454470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7857" y="2019867"/>
            <a:ext cx="6946710" cy="8309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1564" y="736982"/>
            <a:ext cx="4476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7851" y="2497549"/>
            <a:ext cx="10643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 কাকে বলে তা বলতে পারবে ।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বিধিসমূহ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 ।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 সমাধান করতে পারবে 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সহসমীকরণ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 শুদ্ধি পরীক্ষা করতে পারবে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842" y="600501"/>
            <a:ext cx="1157330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চলকবিশিষ্ট দুইটি সরল সমীকরণকে একত্রে সরল সহসমীকরণ বলে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96780" y="3179932"/>
                <a:ext cx="812041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 </m:t>
                    </m:r>
                    <m:r>
                      <a:rPr lang="en-US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780" y="3179932"/>
                <a:ext cx="8120418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5180" t="-17680" b="-43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ame 5"/>
          <p:cNvSpPr/>
          <p:nvPr/>
        </p:nvSpPr>
        <p:spPr>
          <a:xfrm>
            <a:off x="2074461" y="3152634"/>
            <a:ext cx="5431810" cy="1119117"/>
          </a:xfrm>
          <a:prstGeom prst="frame">
            <a:avLst>
              <a:gd name="adj1" fmla="val 1524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2079002" y="4544711"/>
            <a:ext cx="3721322" cy="1119117"/>
          </a:xfrm>
          <a:prstGeom prst="frame">
            <a:avLst>
              <a:gd name="adj1" fmla="val 1524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18599887" flipH="1">
            <a:off x="2152269" y="2029735"/>
            <a:ext cx="138700" cy="17673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21232861">
            <a:off x="4240605" y="2279969"/>
            <a:ext cx="200860" cy="1231656"/>
          </a:xfrm>
          <a:prstGeom prst="upArrow">
            <a:avLst>
              <a:gd name="adj1" fmla="val 50000"/>
              <a:gd name="adj2" fmla="val 3711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6813986" y="2292292"/>
            <a:ext cx="186872" cy="109235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6200000">
            <a:off x="1948350" y="3229600"/>
            <a:ext cx="106591" cy="83131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8532" y="3360760"/>
            <a:ext cx="11509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4448" y="1567699"/>
            <a:ext cx="15330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চলক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193586" y="1567699"/>
            <a:ext cx="199184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চলক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32335" y="1554051"/>
            <a:ext cx="145121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ধ্রুবক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33269" y="4517409"/>
                <a:ext cx="81158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66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𝓍</m:t>
                    </m:r>
                  </m:oMath>
                </a14:m>
                <a:r>
                  <a:rPr lang="en-US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y 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6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3</a:t>
                </a:r>
                <a:endParaRPr lang="en-US" sz="6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269" y="4517409"/>
                <a:ext cx="8115872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5105" t="-24725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038531" y="3357356"/>
            <a:ext cx="387596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চলকবিশিষ্ট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52400" y="4749421"/>
            <a:ext cx="408890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চলকবিশিষ্ট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28" name="Up Arrow 27"/>
          <p:cNvSpPr/>
          <p:nvPr/>
        </p:nvSpPr>
        <p:spPr>
          <a:xfrm rot="5400000" flipH="1">
            <a:off x="6478151" y="4399140"/>
            <a:ext cx="136478" cy="149213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5400000">
            <a:off x="7749770" y="3314260"/>
            <a:ext cx="140796" cy="627796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8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4" grpId="0"/>
      <p:bldP spid="10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01" y="464024"/>
            <a:ext cx="1115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অপনয়ন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বিধিসমূহ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967" y="1542197"/>
            <a:ext cx="113276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 সুবিধামত একটি সমীকরণ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চলকে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অপসারিত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742950" indent="-742950">
              <a:buFont typeface="+mj-lt"/>
              <a:buAutoNum type="arabicParenR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 সমীকরণটি সমাধান কর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চলকটির মান পাওয়া যায় । </a:t>
            </a:r>
          </a:p>
          <a:p>
            <a:pPr marL="742950" indent="-742950">
              <a:buFont typeface="+mj-lt"/>
              <a:buAutoNum type="arabicParenR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মান প্রদত্ত সমীকরণের যে কোনোটিতে বসালে অপর চলকের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মান পাওয়া যায় । </a:t>
            </a:r>
          </a:p>
        </p:txBody>
      </p:sp>
    </p:spTree>
    <p:extLst>
      <p:ext uri="{BB962C8B-B14F-4D97-AF65-F5344CB8AC3E}">
        <p14:creationId xmlns:p14="http://schemas.microsoft.com/office/powerpoint/2010/main" val="30862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693</Words>
  <Application>Microsoft Office PowerPoint</Application>
  <PresentationFormat>Custom</PresentationFormat>
  <Paragraphs>121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 C</cp:lastModifiedBy>
  <cp:revision>163</cp:revision>
  <dcterms:created xsi:type="dcterms:W3CDTF">2020-04-29T14:10:10Z</dcterms:created>
  <dcterms:modified xsi:type="dcterms:W3CDTF">2021-01-01T15:00:57Z</dcterms:modified>
</cp:coreProperties>
</file>