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5" r:id="rId3"/>
    <p:sldId id="276" r:id="rId4"/>
    <p:sldId id="321" r:id="rId5"/>
    <p:sldId id="281" r:id="rId6"/>
    <p:sldId id="263" r:id="rId7"/>
    <p:sldId id="336" r:id="rId8"/>
    <p:sldId id="322" r:id="rId9"/>
    <p:sldId id="304" r:id="rId10"/>
    <p:sldId id="337" r:id="rId11"/>
    <p:sldId id="338" r:id="rId12"/>
    <p:sldId id="339" r:id="rId13"/>
    <p:sldId id="340" r:id="rId14"/>
    <p:sldId id="326" r:id="rId15"/>
    <p:sldId id="333" r:id="rId16"/>
    <p:sldId id="334" r:id="rId17"/>
    <p:sldId id="335" r:id="rId18"/>
    <p:sldId id="278" r:id="rId19"/>
    <p:sldId id="31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8" userDrawn="1">
          <p15:clr>
            <a:srgbClr val="A4A3A4"/>
          </p15:clr>
        </p15:guide>
        <p15:guide id="2" pos="40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12" autoAdjust="0"/>
    <p:restoredTop sz="90485" autoAdjust="0"/>
  </p:normalViewPr>
  <p:slideViewPr>
    <p:cSldViewPr snapToGrid="0" showGuides="1">
      <p:cViewPr varScale="1">
        <p:scale>
          <a:sx n="69" d="100"/>
          <a:sy n="69" d="100"/>
        </p:scale>
        <p:origin x="-114" y="-192"/>
      </p:cViewPr>
      <p:guideLst>
        <p:guide orient="horz" pos="3408"/>
        <p:guide pos="4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2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1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0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9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2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4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8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0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8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DC3B-D0F8-49FD-8E9E-949CDBD7672A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0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380D-011D-47F1-9088-17C9410C9854}" type="datetime5">
              <a:rPr lang="en-US" sz="1800" b="1" smtClean="0">
                <a:solidFill>
                  <a:srgbClr val="002060"/>
                </a:solidFill>
              </a:rPr>
              <a:pPr/>
              <a:t>16-Jan-21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356350"/>
            <a:ext cx="11897032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Bipul</a:t>
            </a:r>
            <a:r>
              <a:rPr lang="en-US" sz="2000" b="1" dirty="0" smtClean="0">
                <a:solidFill>
                  <a:srgbClr val="002060"/>
                </a:solidFill>
              </a:rPr>
              <a:t> Sarkar </a:t>
            </a:r>
            <a:r>
              <a:rPr lang="en-US" sz="2000" b="1" dirty="0" err="1" smtClean="0">
                <a:solidFill>
                  <a:srgbClr val="002060"/>
                </a:solidFill>
              </a:rPr>
              <a:t>Atmool</a:t>
            </a:r>
            <a:r>
              <a:rPr lang="en-US" sz="2000" b="1" dirty="0" smtClean="0">
                <a:solidFill>
                  <a:srgbClr val="002060"/>
                </a:solidFill>
              </a:rPr>
              <a:t> high School -</a:t>
            </a:r>
            <a:r>
              <a:rPr lang="en-US" sz="2000" b="1" dirty="0" err="1" smtClean="0">
                <a:solidFill>
                  <a:srgbClr val="002060"/>
                </a:solidFill>
              </a:rPr>
              <a:t>Shibgonj-Bogura</a:t>
            </a:r>
            <a:r>
              <a:rPr lang="en-US" sz="2000" b="1" dirty="0" smtClean="0">
                <a:solidFill>
                  <a:srgbClr val="002060"/>
                </a:solidFill>
              </a:rPr>
              <a:t> - 01730169555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19" t="4086" r="12097" b="4301"/>
          <a:stretch/>
        </p:blipFill>
        <p:spPr>
          <a:xfrm>
            <a:off x="294968" y="287593"/>
            <a:ext cx="11577483" cy="595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968" y="287593"/>
            <a:ext cx="5169384" cy="1977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0085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7431314" y="2090057"/>
            <a:ext cx="4542970" cy="2531615"/>
            <a:chOff x="7431314" y="2090057"/>
            <a:chExt cx="4542970" cy="2531615"/>
          </a:xfrm>
        </p:grpSpPr>
        <p:grpSp>
          <p:nvGrpSpPr>
            <p:cNvPr id="22" name="Group 21"/>
            <p:cNvGrpSpPr/>
            <p:nvPr/>
          </p:nvGrpSpPr>
          <p:grpSpPr>
            <a:xfrm>
              <a:off x="7431314" y="2090057"/>
              <a:ext cx="4542970" cy="2531615"/>
              <a:chOff x="7431314" y="2090057"/>
              <a:chExt cx="4542970" cy="253161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431314" y="2090057"/>
                <a:ext cx="4542970" cy="2075542"/>
                <a:chOff x="5922818" y="1593594"/>
                <a:chExt cx="5728856" cy="2377826"/>
              </a:xfrm>
            </p:grpSpPr>
            <p:sp>
              <p:nvSpPr>
                <p:cNvPr id="5" name="Parallelogram 4"/>
                <p:cNvSpPr/>
                <p:nvPr/>
              </p:nvSpPr>
              <p:spPr>
                <a:xfrm>
                  <a:off x="6664036" y="1898072"/>
                  <a:ext cx="4294910" cy="1828801"/>
                </a:xfrm>
                <a:prstGeom prst="parallelogram">
                  <a:avLst/>
                </a:prstGeom>
                <a:pattFill prst="dotGrid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5922818" y="3297381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/>
                    <a:t>A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0238509" y="3325089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B</a:t>
                  </a:r>
                  <a:endParaRPr lang="en-US" sz="36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0598728" y="1681233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C</a:t>
                  </a:r>
                  <a:endParaRPr lang="en-US" sz="36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331527" y="1593594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D</a:t>
                  </a:r>
                  <a:endParaRPr lang="en-US" sz="3600" dirty="0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8432800" y="2355828"/>
                <a:ext cx="2569029" cy="1596312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447314" y="2355828"/>
                <a:ext cx="0" cy="1596312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198150" y="3000588"/>
                <a:ext cx="8349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h</a:t>
                </a:r>
                <a:endParaRPr lang="en-US" sz="36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029822" y="3843141"/>
                <a:ext cx="8349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E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28123" y="4036897"/>
                <a:ext cx="8152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b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9717314" y="4366361"/>
                <a:ext cx="1284515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8019098" y="4366361"/>
                <a:ext cx="1284515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6844" y="3850288"/>
                <a:ext cx="8349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↑</a:t>
                </a:r>
                <a:endParaRPr lang="en-US" sz="32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593007" y="3859330"/>
                <a:ext cx="8349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↑</a:t>
                </a:r>
                <a:endParaRPr lang="en-US" sz="3200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8462196" y="3632204"/>
              <a:ext cx="391886" cy="298394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182880" y="2138290"/>
                <a:ext cx="11382582" cy="404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4000" dirty="0" smtClean="0"/>
                  <a:t>,  ABCD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AB=b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DE=h ।</a:t>
                </a:r>
                <a:endParaRPr lang="bn-IN" sz="4000" dirty="0" smtClean="0"/>
              </a:p>
              <a:p>
                <a:r>
                  <a:rPr lang="en-US" sz="4000" dirty="0" smtClean="0"/>
                  <a:t>  BD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সামান্তরিকটিকে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4000" dirty="0" smtClean="0"/>
                  <a:t> =2 ×</a:t>
                </a:r>
                <a:r>
                  <a:rPr lang="el-GR" sz="4000" dirty="0" smtClean="0"/>
                  <a:t>Δ</a:t>
                </a:r>
                <a:r>
                  <a:rPr lang="en-US" sz="4000" dirty="0" smtClean="0"/>
                  <a:t>ABD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=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b. h =</a:t>
                </a:r>
                <a:r>
                  <a:rPr lang="en-US" sz="4000" dirty="0" err="1" smtClean="0"/>
                  <a:t>bh</a:t>
                </a:r>
                <a:r>
                  <a:rPr lang="bn-IN" sz="4000" dirty="0" smtClean="0"/>
                  <a:t/>
                </a:r>
                <a:endParaRPr lang="en-US" sz="4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138290"/>
                <a:ext cx="11382582" cy="4046966"/>
              </a:xfrm>
              <a:prstGeom prst="rect">
                <a:avLst/>
              </a:prstGeom>
              <a:blipFill>
                <a:blip r:embed="rId2"/>
                <a:stretch>
                  <a:fillRect l="-1875" t="-3163" b="-3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 descr="Pictur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429" y="265515"/>
            <a:ext cx="8667796" cy="150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42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7215486" y="2817864"/>
            <a:ext cx="4542970" cy="2354048"/>
            <a:chOff x="7215486" y="2817864"/>
            <a:chExt cx="4542970" cy="2354048"/>
          </a:xfrm>
        </p:grpSpPr>
        <p:grpSp>
          <p:nvGrpSpPr>
            <p:cNvPr id="3" name="Group 2"/>
            <p:cNvGrpSpPr/>
            <p:nvPr/>
          </p:nvGrpSpPr>
          <p:grpSpPr>
            <a:xfrm>
              <a:off x="7215486" y="2817864"/>
              <a:ext cx="4542970" cy="2354048"/>
              <a:chOff x="7431314" y="2090057"/>
              <a:chExt cx="4542970" cy="235404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431314" y="2090057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7431314" y="2090057"/>
                  <a:ext cx="4542970" cy="2075542"/>
                  <a:chOff x="5922818" y="1593594"/>
                  <a:chExt cx="5728856" cy="2377826"/>
                </a:xfrm>
              </p:grpSpPr>
              <p:sp>
                <p:nvSpPr>
                  <p:cNvPr id="16" name="Parallelogram 15"/>
                  <p:cNvSpPr/>
                  <p:nvPr/>
                </p:nvSpPr>
                <p:spPr>
                  <a:xfrm>
                    <a:off x="6664036" y="1898072"/>
                    <a:ext cx="4294910" cy="1828800"/>
                  </a:xfrm>
                  <a:prstGeom prst="parallelogram">
                    <a:avLst/>
                  </a:prstGeom>
                  <a:pattFill prst="dotGrid">
                    <a:fgClr>
                      <a:schemeClr val="accent1"/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lang="en-US" b="1" dirty="0" err="1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922818" y="3297381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/>
                      <a:t>A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0238509" y="3325089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B</a:t>
                    </a:r>
                    <a:endParaRPr lang="en-US" sz="3600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0598728" y="1681233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C</a:t>
                    </a:r>
                    <a:endParaRPr lang="en-US" sz="36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6331527" y="1593594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D</a:t>
                    </a:r>
                    <a:endParaRPr lang="en-US" sz="3600" dirty="0"/>
                  </a:p>
                </p:txBody>
              </p: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8491703" y="2437777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/>
                    <a:t>h</a:t>
                  </a:r>
                  <a:endParaRPr lang="en-US" sz="3200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725651" y="3318503"/>
                  <a:ext cx="83498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/>
                    <a:t>E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9905400" y="2751666"/>
                  <a:ext cx="81526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/>
                    <a:t>d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626844" y="3850288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0593007" y="3859330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 rot="19926939">
                <a:off x="9025422" y="3122923"/>
                <a:ext cx="170410" cy="247239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7844952" y="3105668"/>
              <a:ext cx="3374896" cy="1499646"/>
            </a:xfrm>
            <a:prstGeom prst="line">
              <a:avLst/>
            </a:prstGeom>
            <a:ln w="2857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186057" y="3024595"/>
              <a:ext cx="754420" cy="1139279"/>
            </a:xfrm>
            <a:prstGeom prst="line">
              <a:avLst/>
            </a:prstGeom>
            <a:ln w="2857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375874" y="2203136"/>
                <a:ext cx="11382582" cy="4654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4000" dirty="0" smtClean="0"/>
                  <a:t>,  ABCD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AC=d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বিপরীত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কৌণিক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/>
                  <a:t>D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4000" dirty="0" smtClean="0"/>
                  <a:t> AC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অংকিত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4000" dirty="0" smtClean="0"/>
                  <a:t> DE=h ।</a:t>
                </a:r>
                <a:endParaRPr lang="bn-IN" sz="4000" dirty="0" smtClean="0"/>
              </a:p>
              <a:p>
                <a:r>
                  <a:rPr lang="en-US" sz="4000" dirty="0" smtClean="0"/>
                  <a:t>  AC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সামান্তরিকটিকে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4000" dirty="0" smtClean="0"/>
                  <a:t> =2 ×</a:t>
                </a:r>
                <a:r>
                  <a:rPr lang="el-GR" sz="4000" dirty="0" smtClean="0"/>
                  <a:t>Δ</a:t>
                </a:r>
                <a:r>
                  <a:rPr lang="en-US" sz="4000" dirty="0" smtClean="0"/>
                  <a:t>ACD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=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d. h =</a:t>
                </a:r>
                <a:r>
                  <a:rPr lang="en-US" sz="4000" dirty="0"/>
                  <a:t>d</a:t>
                </a:r>
                <a:r>
                  <a:rPr lang="en-US" sz="4000" dirty="0" smtClean="0"/>
                  <a:t>h</a:t>
                </a:r>
                <a:r>
                  <a:rPr lang="bn-IN" sz="4000" dirty="0" smtClean="0"/>
                  <a:t/>
                </a:r>
                <a:endParaRPr lang="en-US" sz="4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4" y="2203136"/>
                <a:ext cx="11382582" cy="4654864"/>
              </a:xfrm>
              <a:prstGeom prst="rect">
                <a:avLst/>
              </a:prstGeom>
              <a:blipFill>
                <a:blip r:embed="rId2"/>
                <a:stretch>
                  <a:fillRect l="-1928" t="-2749" b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 descr="Pictur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84" y="69275"/>
            <a:ext cx="11770404" cy="209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79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78" t="20037" r="18308" b="36715"/>
          <a:stretch/>
        </p:blipFill>
        <p:spPr>
          <a:xfrm>
            <a:off x="3824888" y="359391"/>
            <a:ext cx="3643745" cy="762000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103673" y="2458274"/>
            <a:ext cx="4878685" cy="2544826"/>
            <a:chOff x="6837568" y="2176921"/>
            <a:chExt cx="4878685" cy="2544826"/>
          </a:xfrm>
        </p:grpSpPr>
        <p:grpSp>
          <p:nvGrpSpPr>
            <p:cNvPr id="3" name="Group 2"/>
            <p:cNvGrpSpPr/>
            <p:nvPr/>
          </p:nvGrpSpPr>
          <p:grpSpPr>
            <a:xfrm>
              <a:off x="6837568" y="2176921"/>
              <a:ext cx="4878685" cy="2544826"/>
              <a:chOff x="7215486" y="2817864"/>
              <a:chExt cx="4542970" cy="235404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215486" y="2817864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7431314" y="2090057"/>
                  <a:ext cx="4542970" cy="2354048"/>
                  <a:chOff x="7431314" y="2090057"/>
                  <a:chExt cx="4542970" cy="2354048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7431314" y="2090057"/>
                    <a:ext cx="4542970" cy="2075542"/>
                    <a:chOff x="5922818" y="1593594"/>
                    <a:chExt cx="5728856" cy="2377826"/>
                  </a:xfrm>
                </p:grpSpPr>
                <p:sp>
                  <p:nvSpPr>
                    <p:cNvPr id="15" name="Parallelogram 14"/>
                    <p:cNvSpPr/>
                    <p:nvPr/>
                  </p:nvSpPr>
                  <p:spPr>
                    <a:xfrm>
                      <a:off x="6664036" y="1898072"/>
                      <a:ext cx="4294910" cy="1828800"/>
                    </a:xfrm>
                    <a:prstGeom prst="parallelogram">
                      <a:avLst/>
                    </a:prstGeom>
                    <a:pattFill prst="dotGrid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  <a:ln w="28575">
                      <a:solidFill>
                        <a:schemeClr val="tx1"/>
                      </a:solidFill>
                    </a:ln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endParaRPr lang="en-US" b="1" dirty="0" err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922818" y="3297381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10238509" y="3325089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10598728" y="1681233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6331527" y="1593594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p:txBody>
                </p:sp>
              </p:grp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8479255" y="2466011"/>
                    <a:ext cx="1252387" cy="5409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200" dirty="0" smtClean="0"/>
                      <a:t>h=?</a:t>
                    </a:r>
                    <a:endParaRPr lang="en-US" sz="3200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 rot="20194964">
                    <a:off x="9169127" y="3050487"/>
                    <a:ext cx="1530276" cy="427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24 </a:t>
                    </a:r>
                    <a:r>
                      <a:rPr lang="en-US" sz="24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সে,মি</a:t>
                    </a:r>
                    <a:endParaRPr lang="en-US" sz="2400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626844" y="3850288"/>
                    <a:ext cx="83498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3200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0593007" y="3859330"/>
                    <a:ext cx="83498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8" name="Rectangle 7"/>
                <p:cNvSpPr/>
                <p:nvPr/>
              </p:nvSpPr>
              <p:spPr>
                <a:xfrm rot="19926939">
                  <a:off x="9025422" y="3122923"/>
                  <a:ext cx="170410" cy="247239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cxnSp>
            <p:nvCxnSpPr>
              <p:cNvPr id="5" name="Straight Connector 4"/>
              <p:cNvCxnSpPr/>
              <p:nvPr/>
            </p:nvCxnSpPr>
            <p:spPr>
              <a:xfrm flipH="1">
                <a:off x="7844952" y="3105668"/>
                <a:ext cx="3374896" cy="1499646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8186057" y="3024595"/>
                <a:ext cx="754420" cy="1139279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V="1">
              <a:off x="9766736" y="2670927"/>
              <a:ext cx="1147156" cy="617796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823203" y="3677634"/>
              <a:ext cx="1020425" cy="426307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68643" y="2573210"/>
            <a:ext cx="7352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/>
              <a:t>ABCD</a:t>
            </a:r>
          </a:p>
          <a:p>
            <a:pPr algn="ctr"/>
            <a:r>
              <a:rPr lang="en-US" sz="4800" dirty="0" smtClean="0"/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120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/>
              <a:t>AC= 24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</a:t>
            </a:r>
            <a:r>
              <a:rPr lang="en-US" sz="4800" dirty="0" smtClean="0"/>
              <a:t>   </a:t>
            </a:r>
            <a:r>
              <a:rPr lang="en-US" sz="4000" dirty="0" smtClean="0"/>
              <a:t>h</a:t>
            </a:r>
            <a:r>
              <a:rPr lang="en-US" sz="4800" dirty="0" smtClean="0"/>
              <a:t>=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06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313315" y="1079640"/>
            <a:ext cx="4878685" cy="2544826"/>
            <a:chOff x="6837568" y="2176921"/>
            <a:chExt cx="4878685" cy="2544826"/>
          </a:xfrm>
        </p:grpSpPr>
        <p:grpSp>
          <p:nvGrpSpPr>
            <p:cNvPr id="3" name="Group 2"/>
            <p:cNvGrpSpPr/>
            <p:nvPr/>
          </p:nvGrpSpPr>
          <p:grpSpPr>
            <a:xfrm>
              <a:off x="6837568" y="2176921"/>
              <a:ext cx="4878685" cy="2544826"/>
              <a:chOff x="7215486" y="2817864"/>
              <a:chExt cx="4542970" cy="235404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7215486" y="2817864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7431314" y="2090057"/>
                  <a:ext cx="4542970" cy="2354048"/>
                  <a:chOff x="7431314" y="2090057"/>
                  <a:chExt cx="4542970" cy="2354048"/>
                </a:xfrm>
              </p:grpSpPr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7431314" y="2090057"/>
                    <a:ext cx="4542970" cy="2075542"/>
                    <a:chOff x="5922818" y="1593594"/>
                    <a:chExt cx="5728856" cy="2377826"/>
                  </a:xfrm>
                </p:grpSpPr>
                <p:sp>
                  <p:nvSpPr>
                    <p:cNvPr id="16" name="Parallelogram 15"/>
                    <p:cNvSpPr/>
                    <p:nvPr/>
                  </p:nvSpPr>
                  <p:spPr>
                    <a:xfrm>
                      <a:off x="6664036" y="1898072"/>
                      <a:ext cx="4294910" cy="1828800"/>
                    </a:xfrm>
                    <a:prstGeom prst="parallelogram">
                      <a:avLst/>
                    </a:prstGeom>
                    <a:pattFill prst="divot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  <a:ln w="28575">
                      <a:solidFill>
                        <a:schemeClr val="tx1"/>
                      </a:solidFill>
                    </a:ln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endParaRPr lang="en-US" b="1" dirty="0" err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5922818" y="3297381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10238509" y="3325089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10598728" y="1681233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p:txBody>
                </p: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6331527" y="1593594"/>
                      <a:ext cx="10529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p:txBody>
                </p:sp>
              </p:grp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8491703" y="2437777"/>
                    <a:ext cx="83498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200" dirty="0" smtClean="0"/>
                      <a:t>h</a:t>
                    </a:r>
                    <a:endParaRPr lang="en-US" sz="32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 rot="20194964">
                    <a:off x="9169127" y="3050487"/>
                    <a:ext cx="1530276" cy="427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24 </a:t>
                    </a:r>
                    <a:r>
                      <a:rPr lang="en-US" sz="24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সে,মি</a:t>
                    </a:r>
                    <a:endParaRPr lang="en-US" sz="2400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626844" y="3850288"/>
                    <a:ext cx="83498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3200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0593007" y="3859330"/>
                    <a:ext cx="83498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3200" dirty="0"/>
                  </a:p>
                </p:txBody>
              </p:sp>
            </p:grpSp>
            <p:sp>
              <p:nvSpPr>
                <p:cNvPr id="10" name="Rectangle 9"/>
                <p:cNvSpPr/>
                <p:nvPr/>
              </p:nvSpPr>
              <p:spPr>
                <a:xfrm rot="19926939">
                  <a:off x="9025422" y="3122923"/>
                  <a:ext cx="170410" cy="247239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cxnSp>
            <p:nvCxnSpPr>
              <p:cNvPr id="7" name="Straight Connector 6"/>
              <p:cNvCxnSpPr/>
              <p:nvPr/>
            </p:nvCxnSpPr>
            <p:spPr>
              <a:xfrm flipH="1">
                <a:off x="7844952" y="3105668"/>
                <a:ext cx="3374896" cy="1499646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8186057" y="3024595"/>
                <a:ext cx="754420" cy="1139279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Straight Connector 3"/>
            <p:cNvCxnSpPr/>
            <p:nvPr/>
          </p:nvCxnSpPr>
          <p:spPr>
            <a:xfrm flipV="1">
              <a:off x="9766736" y="2670927"/>
              <a:ext cx="1147156" cy="617796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7823203" y="3677634"/>
              <a:ext cx="1020425" cy="426307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54848" y="1081996"/>
            <a:ext cx="7070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সামান্তরিকক্ষেত্রের একটি কর্ণ </a:t>
            </a:r>
            <a:r>
              <a:rPr lang="en-US" sz="3600" dirty="0" smtClean="0"/>
              <a:t>d=24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কৌণিক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/>
              <a:t>h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Rectangle 21"/>
              <p:cNvSpPr/>
              <p:nvPr/>
            </p:nvSpPr>
            <p:spPr>
              <a:xfrm>
                <a:off x="412108" y="3601135"/>
                <a:ext cx="11473130" cy="2540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/>
                  <a:t>ABCD</a:t>
                </a:r>
                <a:r>
                  <a:rPr lang="bn-IN" sz="3600" dirty="0"/>
                  <a:t/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dh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সে,মি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প্রশ্নানুসারে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dh=120 </a:t>
                </a:r>
              </a:p>
              <a:p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বা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,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Vindabody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Vindabody"/>
                            <a:cs typeface="NikoshBAN" panose="02000000000000000000" pitchFamily="2" charset="0"/>
                          </a:rPr>
                          <m:t>120</m:t>
                        </m:r>
                      </m:num>
                      <m:den>
                        <m:r>
                          <a:rPr lang="en-US" sz="3600" b="0" i="1" smtClean="0">
                            <a:latin typeface="Vindabody"/>
                            <a:cs typeface="NikoshBAN" panose="02000000000000000000" pitchFamily="2" charset="0"/>
                          </a:rPr>
                          <m:t>𝑑</m:t>
                        </m:r>
                      </m:den>
                    </m:f>
                    <m:r>
                      <a:rPr lang="en-US" sz="3600" b="0" i="0" smtClean="0">
                        <a:latin typeface="Vindabody"/>
                        <a:cs typeface="NikoshBAN" panose="02000000000000000000" pitchFamily="2" charset="0"/>
                      </a:rPr>
                      <m:t>      </m:t>
                    </m:r>
                  </m:oMath>
                </a14:m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  বা, 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>,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120</m:t>
                        </m:r>
                      </m:num>
                      <m:den>
                        <m:r>
                          <a:rPr lang="en-US" sz="3600" b="0" i="1" smtClean="0">
                            <a:latin typeface="Vindabody"/>
                            <a:cs typeface="NikoshBAN" panose="02000000000000000000" pitchFamily="2" charset="0"/>
                          </a:rPr>
                          <m:t>24</m:t>
                        </m:r>
                      </m:den>
                    </m:f>
                    <m:r>
                      <a:rPr lang="en-US" sz="3600" b="0" i="0" smtClean="0">
                        <a:latin typeface="Vindabody"/>
                        <a:cs typeface="NikoshBAN" panose="02000000000000000000" pitchFamily="2" charset="0"/>
                      </a:rPr>
                      <m:t>     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Vindabody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=5</a:t>
                </a:r>
              </a:p>
              <a:p>
                <a:pPr algn="r"/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নির্নেয়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লম্বের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দৈর্ঘ্য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  5 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সে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, 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মি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,</a:t>
                </a:r>
                <a:endParaRPr lang="en-US" sz="3600" dirty="0">
                  <a:latin typeface="Vindabody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08" y="3601135"/>
                <a:ext cx="11473130" cy="2540696"/>
              </a:xfrm>
              <a:prstGeom prst="rect">
                <a:avLst/>
              </a:prstGeom>
              <a:blipFill>
                <a:blip r:embed="rId2"/>
                <a:stretch>
                  <a:fillRect l="-1647" t="-5036" r="-1594" b="-8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761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  <p:bldP spid="22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47388"/>
            <a:ext cx="1134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প্রতি বাহুর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6625"/>
            <a:ext cx="921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3200" dirty="0" smtClean="0"/>
                  <a:t>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/>
                </a:r>
                <a:r>
                  <a:rPr lang="en-US" sz="3200" dirty="0" smtClean="0"/>
                  <a:t>a. a</a:t>
                </a:r>
                <a:r>
                  <a:rPr lang="bn-IN" sz="3200" dirty="0" smtClean="0"/>
                  <a:t/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বাহুর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দৈর্ঘ্য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blipFill>
                <a:blip r:embed="rId2"/>
                <a:stretch>
                  <a:fillRect l="-1093" t="-7143" r="-1177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পরিসীমা s = 4a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/>
                </a:r>
                <a:endParaRPr lang="en-US" sz="3200" dirty="0" smtClean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/>
                </a:r>
                <a:r>
                  <a:rPr lang="en-US" sz="3200" dirty="0" err="1" smtClean="0">
                    <a:latin typeface="Vindabody"/>
                    <a:ea typeface="Microsoft JhengHei UI" panose="020B0604030504040204" pitchFamily="34" charset="-120"/>
                  </a:rPr>
                  <a:t>কর্ণ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 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a</a:t>
                </a:r>
                <a:endParaRPr lang="en-US" sz="3200" dirty="0">
                  <a:latin typeface="Vindabody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blipFill>
                <a:blip r:embed="rId3"/>
                <a:stretch>
                  <a:fillRect l="-1330" t="-6475" b="-10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60072" y="301576"/>
            <a:ext cx="592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বর্গক্ষেত্র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43713" y="3408218"/>
            <a:ext cx="3985051" cy="2727325"/>
            <a:chOff x="7943713" y="3490545"/>
            <a:chExt cx="3846505" cy="2644998"/>
          </a:xfrm>
        </p:grpSpPr>
        <p:sp>
          <p:nvSpPr>
            <p:cNvPr id="7" name="Rectangle 6"/>
            <p:cNvSpPr/>
            <p:nvPr/>
          </p:nvSpPr>
          <p:spPr>
            <a:xfrm>
              <a:off x="8672943" y="3818920"/>
              <a:ext cx="2434004" cy="1889155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89672" y="5478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81030" y="5516570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81030" y="3490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43713" y="3528018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07227" y="5612323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81030" y="4458886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85351" y="4292064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8672943" y="3818920"/>
              <a:ext cx="2434004" cy="18891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988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44308" y="1806469"/>
            <a:ext cx="4471496" cy="3738310"/>
            <a:chOff x="3200401" y="202690"/>
            <a:chExt cx="4471496" cy="3738310"/>
          </a:xfrm>
        </p:grpSpPr>
        <p:grpSp>
          <p:nvGrpSpPr>
            <p:cNvPr id="10" name="Group 9"/>
            <p:cNvGrpSpPr/>
            <p:nvPr/>
          </p:nvGrpSpPr>
          <p:grpSpPr>
            <a:xfrm>
              <a:off x="3200401" y="221674"/>
              <a:ext cx="4471496" cy="3719326"/>
              <a:chOff x="5073832" y="0"/>
              <a:chExt cx="4347259" cy="360086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223164" y="0"/>
                <a:ext cx="4197927" cy="3600863"/>
                <a:chOff x="3477491" y="957943"/>
                <a:chExt cx="4055423" cy="3447803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477491" y="957943"/>
                  <a:ext cx="4055423" cy="3447803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71504" y="1473777"/>
                  <a:ext cx="2857500" cy="2455719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6709682" y="209915"/>
                <a:ext cx="11101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</a:t>
                </a:r>
                <a:r>
                  <a:rPr lang="en-US" dirty="0" smtClean="0"/>
                  <a:t> 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725120" y="1022341"/>
                <a:ext cx="489047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dirty="0">
                    <a:latin typeface="Vindabody"/>
                  </a:rPr>
                  <a:t>4</a:t>
                </a:r>
                <a:r>
                  <a:rPr lang="en-US" sz="1600" dirty="0" smtClean="0">
                    <a:latin typeface="Vindabody"/>
                  </a:rPr>
                  <a:t>মিটার</a:t>
                </a:r>
                <a:endParaRPr lang="en-US" sz="1600" dirty="0">
                  <a:latin typeface="Vindabody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073832" y="1022341"/>
                <a:ext cx="743345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639441" y="3181468"/>
                <a:ext cx="3141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ক্ষেত্রফল</a:t>
                </a:r>
                <a:r>
                  <a:rPr lang="en-US" dirty="0" smtClean="0"/>
                  <a:t> </a:t>
                </a:r>
                <a:r>
                  <a:rPr lang="en-US" dirty="0"/>
                  <a:t>1</a:t>
                </a:r>
                <a:r>
                  <a:rPr lang="bn-IN" dirty="0" smtClean="0"/>
                  <a:t> </a:t>
                </a:r>
                <a:r>
                  <a:rPr lang="en-US" dirty="0" err="1" smtClean="0"/>
                  <a:t>হেক্টর</a:t>
                </a:r>
                <a:endParaRPr lang="en-US" sz="16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6024903" y="202690"/>
              <a:ext cx="0" cy="556458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027787" y="1481361"/>
              <a:ext cx="642996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6649" y="1993921"/>
            <a:ext cx="150015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747164"/>
            <a:ext cx="2307587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মাঠ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0957" y="725077"/>
            <a:ext cx="4261473" cy="8718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00357" y="2343549"/>
            <a:ext cx="4772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ভিতোরে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/>
              <a:t>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চওড়া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/>
              <a:t>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ভিতোরের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  <p:bldP spid="1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290785" y="460942"/>
                <a:ext cx="11637978" cy="624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বর্গাকার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মাঠের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x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বর্গাকার মাঠের 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 </a:t>
                </a:r>
                <a:r>
                  <a:rPr lang="bn-IN" sz="4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 </a:t>
                </a:r>
                <a:endParaRPr lang="bn-IN" sz="40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মাঠের ভিতোরে চারদিকে 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4 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 চওড়া একটি রাস্তা আ</a:t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ছে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রাস্তা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বাদে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বর্গাকার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মাঠের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(x-2×4)</a:t>
                </a:r>
                <a:r>
                  <a:rPr lang="en-US" sz="4000" dirty="0" err="1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,(x-8)</a:t>
                </a:r>
                <a:r>
                  <a:rPr lang="en-US" sz="4000" dirty="0" err="1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</a:t>
                </a:r>
                <a:endParaRPr lang="bn-IN" sz="4000" dirty="0" smtClean="0">
                  <a:latin typeface="Vindabody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বাদে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বর্গাকার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মাঠের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বর্গমিটার 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রাস্তা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র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endParaRPr lang="en-US" sz="40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=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−(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</a:t>
                </a:r>
                <a:endParaRPr lang="en-US" sz="40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en-US" sz="4000" dirty="0" err="1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আমরা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জানি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,  1 </a:t>
                </a:r>
                <a:r>
                  <a:rPr lang="en-US" sz="4000" dirty="0" err="1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হেক্টর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=10000বর্গমিটার। 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5" y="460942"/>
                <a:ext cx="11637978" cy="6247864"/>
              </a:xfrm>
              <a:prstGeom prst="rect">
                <a:avLst/>
              </a:prstGeom>
              <a:blipFill>
                <a:blip r:embed="rId2"/>
                <a:stretch>
                  <a:fillRect l="-1886" t="-1659" b="-3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8268467" y="3699163"/>
            <a:ext cx="2953715" cy="2385943"/>
            <a:chOff x="3009033" y="202690"/>
            <a:chExt cx="4662864" cy="3738310"/>
          </a:xfrm>
        </p:grpSpPr>
        <p:grpSp>
          <p:nvGrpSpPr>
            <p:cNvPr id="15" name="Group 14"/>
            <p:cNvGrpSpPr/>
            <p:nvPr/>
          </p:nvGrpSpPr>
          <p:grpSpPr>
            <a:xfrm>
              <a:off x="3009033" y="221674"/>
              <a:ext cx="4662864" cy="3719326"/>
              <a:chOff x="4887781" y="0"/>
              <a:chExt cx="4533310" cy="3600863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223164" y="0"/>
                <a:ext cx="4197927" cy="3600863"/>
                <a:chOff x="3477491" y="957943"/>
                <a:chExt cx="4055423" cy="3447803"/>
              </a:xfrm>
              <a:blipFill>
                <a:blip r:embed="rId3"/>
                <a:tile tx="0" ty="0" sx="100000" sy="100000" flip="none" algn="tl"/>
              </a:blipFill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3477491" y="957943"/>
                  <a:ext cx="4055423" cy="3447803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pic>
              <p:nvPicPr>
                <p:cNvPr id="24" name="Picture 23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71504" y="1473777"/>
                  <a:ext cx="2857500" cy="2455719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</p:pic>
          </p:grpSp>
          <p:sp>
            <p:nvSpPr>
              <p:cNvPr id="19" name="TextBox 18"/>
              <p:cNvSpPr txBox="1"/>
              <p:nvPr/>
            </p:nvSpPr>
            <p:spPr>
              <a:xfrm>
                <a:off x="5631125" y="44719"/>
                <a:ext cx="2188732" cy="560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</a:t>
                </a:r>
                <a:r>
                  <a:rPr lang="en-US" dirty="0" smtClean="0"/>
                  <a:t> 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725120" y="1022341"/>
                <a:ext cx="489047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dirty="0">
                    <a:latin typeface="Vindabody"/>
                  </a:rPr>
                  <a:t>4</a:t>
                </a:r>
                <a:r>
                  <a:rPr lang="en-US" sz="1600" dirty="0" smtClean="0">
                    <a:latin typeface="Vindabody"/>
                  </a:rPr>
                  <a:t>মিটার</a:t>
                </a:r>
                <a:endParaRPr lang="en-US" sz="1600" dirty="0">
                  <a:latin typeface="Vindabody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887781" y="1022340"/>
                <a:ext cx="743344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39441" y="3181468"/>
                <a:ext cx="3141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ক্ষেত্রফল</a:t>
                </a:r>
                <a:r>
                  <a:rPr lang="en-US" dirty="0" smtClean="0"/>
                  <a:t> </a:t>
                </a:r>
                <a:r>
                  <a:rPr lang="en-US" dirty="0"/>
                  <a:t>1</a:t>
                </a:r>
                <a:r>
                  <a:rPr lang="bn-IN" dirty="0" smtClean="0"/>
                  <a:t> </a:t>
                </a:r>
                <a:r>
                  <a:rPr lang="en-US" dirty="0" err="1" smtClean="0"/>
                  <a:t>হেক্টর</a:t>
                </a:r>
                <a:endParaRPr lang="en-US" sz="1600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024903" y="202690"/>
              <a:ext cx="0" cy="556458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027787" y="1481361"/>
              <a:ext cx="642996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8310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581891" y="902916"/>
                <a:ext cx="11610109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প্রশ্নানুসারে 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−(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8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bn-IN" sz="36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  <a:cs typeface="NikoshBAN" panose="02000000000000000000" pitchFamily="2" charset="0"/>
                      </a:rPr>
                      <m:t>10000</m:t>
                    </m:r>
                  </m:oMath>
                </a14:m>
                <a:endParaRPr lang="bn-IN" sz="3600" dirty="0" smtClean="0"/>
              </a:p>
              <a:p>
                <a:r>
                  <a:rPr lang="en-US" sz="3600" dirty="0" err="1" smtClean="0"/>
                  <a:t>বা</a:t>
                </a:r>
                <a:r>
                  <a:rPr lang="en-US" sz="3600" dirty="0" smtClean="0"/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10000</m:t>
                    </m:r>
                  </m:oMath>
                </a14:m>
                <a:endParaRPr lang="bn-IN" sz="3600" dirty="0" smtClean="0"/>
              </a:p>
              <a:p>
                <a:r>
                  <a:rPr lang="en-US" sz="3600" dirty="0" smtClean="0"/>
                  <a:t>বা,16x=10064</a:t>
                </a:r>
                <a:endParaRPr lang="bn-IN" sz="3600" dirty="0"/>
              </a:p>
              <a:p>
                <a:r>
                  <a:rPr lang="bn-IN" sz="3600" dirty="0" smtClean="0">
                    <a:latin typeface="Vindabody"/>
                    <a:ea typeface="Microsoft JhengHei UI" panose="020B0604030504040204" pitchFamily="34" charset="-120"/>
                  </a:rPr>
                  <a:t>∴</a:t>
                </a:r>
                <a:r>
                  <a:rPr lang="en-US" sz="3600" dirty="0" smtClean="0">
                    <a:latin typeface="Vindabody"/>
                    <a:ea typeface="Microsoft JhengHei UI" panose="020B0604030504040204" pitchFamily="34" charset="-120"/>
                  </a:rPr>
                  <a:t> x=629</a:t>
                </a:r>
                <a:endParaRPr lang="bn-IN" sz="3600" dirty="0" smtClean="0">
                  <a:latin typeface="Vindabody"/>
                </a:endParaRPr>
              </a:p>
              <a:p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>রাস্তা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Vindabody"/>
                    <a:cs typeface="NikoshBAN" panose="02000000000000000000" pitchFamily="2" charset="0"/>
                  </a:rPr>
                  <a:t>বাদে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Vindabody"/>
                    <a:cs typeface="NikoshBAN" panose="02000000000000000000" pitchFamily="2" charset="0"/>
                  </a:rPr>
                  <a:t>বর্গাকার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Vindabody"/>
                    <a:cs typeface="NikoshBAN" panose="02000000000000000000" pitchFamily="2" charset="0"/>
                  </a:rPr>
                  <a:t>মাঠের</a:t>
                </a:r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> ক্ষেত্রফল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/>
                </a:r>
              </a:p>
              <a:p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Vindabody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8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> বর্গমিটার </a:t>
                </a:r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Vindabody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629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8</m:t>
                        </m:r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Vindabody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> বর্গমিটার </a:t>
                </a:r>
                <a:endParaRPr lang="bn-IN" sz="3600" dirty="0" smtClean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=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385641</a:t>
                </a:r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 বর্গমিটার=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38.56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হেক্টর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প্রায়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) </a:t>
                </a:r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/>
                </a:r>
                <a:endParaRPr lang="en-US" sz="36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নির্ণেয় ক্ষেত্রফল=  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38.56 </a:t>
                </a:r>
                <a:r>
                  <a:rPr lang="en-US" sz="3600" dirty="0" err="1">
                    <a:latin typeface="Vindabody"/>
                    <a:cs typeface="NikoshBAN" panose="02000000000000000000" pitchFamily="2" charset="0"/>
                  </a:rPr>
                  <a:t>হেক্টর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> (</a:t>
                </a:r>
                <a:r>
                  <a:rPr lang="en-US" sz="3600" dirty="0" err="1">
                    <a:latin typeface="Vindabody"/>
                    <a:cs typeface="NikoshBAN" panose="02000000000000000000" pitchFamily="2" charset="0"/>
                  </a:rPr>
                  <a:t>প্রায়</a:t>
                </a:r>
                <a:r>
                  <a:rPr lang="en-US" sz="3600" dirty="0">
                    <a:latin typeface="Vindabody"/>
                    <a:cs typeface="NikoshBAN" panose="02000000000000000000" pitchFamily="2" charset="0"/>
                  </a:rPr>
                  <a:t>) </a:t>
                </a:r>
                <a:r>
                  <a:rPr lang="bn-IN" sz="3600" dirty="0">
                    <a:latin typeface="Vindabody"/>
                    <a:cs typeface="NikoshBAN" panose="02000000000000000000" pitchFamily="2" charset="0"/>
                  </a:rPr>
                  <a:t/>
                </a:r>
                <a:endParaRPr lang="bn-IN" sz="36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902916"/>
                <a:ext cx="11610109" cy="4524315"/>
              </a:xfrm>
              <a:prstGeom prst="rect">
                <a:avLst/>
              </a:prstGeom>
              <a:blipFill>
                <a:blip r:embed="rId2"/>
                <a:stretch>
                  <a:fillRect l="-1575" t="-1752" b="-4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920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209" t="20902" r="33783" b="23183"/>
          <a:stretch/>
        </p:blipFill>
        <p:spPr>
          <a:xfrm>
            <a:off x="4936840" y="385064"/>
            <a:ext cx="2513849" cy="10618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1502" y="1594979"/>
            <a:ext cx="109845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বর্গক্ষেত্রের সংজ্ঞা কী?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নির্ণয়ের সুত্রটি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কর্ণের দৈর্ঘ্য নির্ণয়ের সুত্রটি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1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46" t="14066" r="51790" b="35324"/>
          <a:stretch/>
        </p:blipFill>
        <p:spPr>
          <a:xfrm>
            <a:off x="4232277" y="131147"/>
            <a:ext cx="3270599" cy="929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0" y="1219201"/>
            <a:ext cx="11693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indabody"/>
                <a:cs typeface="NikoshBAN" panose="02000000000000000000" pitchFamily="2" charset="0"/>
              </a:rPr>
              <a:t>8</a:t>
            </a:r>
            <a:r>
              <a:rPr lang="bn-IN" sz="4000" dirty="0" smtClean="0">
                <a:latin typeface="Vindabody"/>
                <a:cs typeface="NikoshBAN" panose="02000000000000000000" pitchFamily="2" charset="0"/>
              </a:rPr>
              <a:t> মিটার এবং </a:t>
            </a:r>
            <a:r>
              <a:rPr lang="en-US" sz="4000" dirty="0" smtClean="0">
                <a:latin typeface="Vindabody"/>
                <a:cs typeface="NikoshBAN" panose="02000000000000000000" pitchFamily="2" charset="0"/>
              </a:rPr>
              <a:t>12</a:t>
            </a:r>
            <a:r>
              <a:rPr lang="bn-IN" sz="4000" dirty="0" smtClean="0">
                <a:latin typeface="Vindabody"/>
                <a:cs typeface="NikoshBAN" panose="02000000000000000000" pitchFamily="2" charset="0"/>
              </a:rPr>
              <a:t> মিটার বাহু বিশিষ্ট একটি সামান্তরিকের ক্ষুদ্রতম কর্ণের দৈর্ঘ্য </a:t>
            </a:r>
            <a:r>
              <a:rPr lang="en-US" sz="4000" dirty="0" smtClean="0">
                <a:latin typeface="Vindabody"/>
                <a:cs typeface="NikoshBAN" panose="02000000000000000000" pitchFamily="2" charset="0"/>
              </a:rPr>
              <a:t>10</a:t>
            </a:r>
            <a:r>
              <a:rPr lang="bn-IN" sz="4000" dirty="0" smtClean="0">
                <a:latin typeface="Vindabody"/>
                <a:cs typeface="NikoshBAN" panose="02000000000000000000" pitchFamily="2" charset="0"/>
              </a:rPr>
              <a:t> মিটার।</a:t>
            </a:r>
            <a:endParaRPr lang="en-US" sz="4000" dirty="0" smtClean="0">
              <a:latin typeface="Vindabody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0" y="2701546"/>
            <a:ext cx="109450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উদ্দিপকের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গ)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সামান্তরিকটির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ক্ষেত্রফল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যদি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বর্গের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ক্ষেত্রফলের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তবে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বর্গটির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বাহুর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26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680-1011-473A-B8B4-B3A73B95C784}" type="datetime3">
              <a:rPr lang="en-US" sz="1800" b="1" smtClean="0">
                <a:solidFill>
                  <a:srgbClr val="00B050"/>
                </a:solidFill>
              </a:rPr>
              <a:pPr/>
              <a:t>16 January 2021</a:t>
            </a:fld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439" y="6356350"/>
            <a:ext cx="11400503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Bipul</a:t>
            </a:r>
            <a:r>
              <a:rPr lang="en-US" sz="2000" b="1" dirty="0" smtClean="0">
                <a:solidFill>
                  <a:srgbClr val="00B050"/>
                </a:solidFill>
              </a:rPr>
              <a:t> Sarkar -</a:t>
            </a:r>
            <a:r>
              <a:rPr lang="en-US" sz="2000" b="1" dirty="0" err="1" smtClean="0">
                <a:solidFill>
                  <a:srgbClr val="00B050"/>
                </a:solidFill>
              </a:rPr>
              <a:t>Atmool</a:t>
            </a:r>
            <a:r>
              <a:rPr lang="en-US" sz="2000" b="1" dirty="0" smtClean="0">
                <a:solidFill>
                  <a:srgbClr val="00B050"/>
                </a:solidFill>
              </a:rPr>
              <a:t> B/L High School -</a:t>
            </a:r>
            <a:r>
              <a:rPr lang="en-US" sz="2000" b="1" dirty="0" err="1" smtClean="0">
                <a:solidFill>
                  <a:srgbClr val="00B050"/>
                </a:solidFill>
              </a:rPr>
              <a:t>Shibgonj-Bogura</a:t>
            </a:r>
            <a:r>
              <a:rPr lang="en-US" sz="2000" b="1" dirty="0" smtClean="0">
                <a:solidFill>
                  <a:srgbClr val="00B050"/>
                </a:solidFill>
              </a:rPr>
              <a:t> - 01730169555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386064"/>
            <a:ext cx="10515600" cy="3513291"/>
          </a:xfrm>
        </p:spPr>
        <p:txBody>
          <a:bodyPr/>
          <a:lstStyle/>
          <a:p>
            <a:pPr fontAlgn="t"/>
            <a:r>
              <a:rPr lang="en-US" b="1" dirty="0"/>
              <a:t> </a:t>
            </a:r>
            <a:r>
              <a:rPr lang="en-US" b="1" dirty="0" err="1"/>
              <a:t>বিপুল</a:t>
            </a:r>
            <a:r>
              <a:rPr lang="en-US" b="1" dirty="0"/>
              <a:t> </a:t>
            </a:r>
            <a:r>
              <a:rPr lang="en-US" b="1" dirty="0" err="1"/>
              <a:t>কুমার</a:t>
            </a:r>
            <a:r>
              <a:rPr lang="en-US" b="1" dirty="0"/>
              <a:t> </a:t>
            </a:r>
            <a:r>
              <a:rPr lang="en-US" b="1" dirty="0" err="1"/>
              <a:t>সরকার</a:t>
            </a:r>
            <a:r>
              <a:rPr lang="en-US" b="1" dirty="0"/>
              <a:t> </a:t>
            </a:r>
            <a:endParaRPr lang="en-US" dirty="0"/>
          </a:p>
          <a:p>
            <a:pPr fontAlgn="t"/>
            <a:r>
              <a:rPr lang="en-US" dirty="0"/>
              <a:t>                              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fontAlgn="t"/>
            <a:r>
              <a:rPr lang="en-US" b="1" dirty="0"/>
              <a:t>   </a:t>
            </a:r>
            <a:r>
              <a:rPr lang="en-US" b="1" dirty="0" err="1"/>
              <a:t>আটমূল</a:t>
            </a:r>
            <a:r>
              <a:rPr lang="en-US" b="1" dirty="0"/>
              <a:t> </a:t>
            </a:r>
            <a:r>
              <a:rPr lang="en-US" b="1" dirty="0" err="1"/>
              <a:t>দ্বি-মূখী</a:t>
            </a:r>
            <a:r>
              <a:rPr lang="en-US" b="1" dirty="0"/>
              <a:t> </a:t>
            </a:r>
            <a:r>
              <a:rPr lang="en-US" b="1" dirty="0" err="1"/>
              <a:t>উচ্চ</a:t>
            </a:r>
            <a:r>
              <a:rPr lang="en-US" b="1" dirty="0"/>
              <a:t> </a:t>
            </a:r>
            <a:r>
              <a:rPr lang="en-US" b="1" dirty="0" err="1"/>
              <a:t>বিদ্যালয়</a:t>
            </a:r>
            <a:r>
              <a:rPr lang="en-US" b="1" dirty="0"/>
              <a:t>।</a:t>
            </a:r>
            <a:endParaRPr lang="en-US" dirty="0"/>
          </a:p>
          <a:p>
            <a:pPr fontAlgn="t"/>
            <a:r>
              <a:rPr lang="en-US" b="1" dirty="0"/>
              <a:t>                               </a:t>
            </a:r>
            <a:r>
              <a:rPr lang="en-US" b="1" dirty="0" err="1"/>
              <a:t>শিবগঞ্জ-বগুড়া</a:t>
            </a:r>
            <a:endParaRPr lang="en-US" dirty="0"/>
          </a:p>
          <a:p>
            <a:pPr fontAlgn="t"/>
            <a:r>
              <a:rPr lang="en-US" b="1" dirty="0"/>
              <a:t>               </a:t>
            </a:r>
            <a:r>
              <a:rPr lang="en-US" b="1" dirty="0" err="1"/>
              <a:t>Mobail</a:t>
            </a:r>
            <a:r>
              <a:rPr lang="en-US" b="1" dirty="0"/>
              <a:t>: 01730169555</a:t>
            </a:r>
            <a:endParaRPr lang="en-US" dirty="0"/>
          </a:p>
          <a:p>
            <a:pPr fontAlgn="t"/>
            <a:r>
              <a:rPr lang="en-US" dirty="0"/>
              <a:t>Email: bipulsarkar1977@gmail.com</a:t>
            </a:r>
            <a:endParaRPr lang="en-US" i="1" dirty="0"/>
          </a:p>
        </p:txBody>
      </p:sp>
      <p:pic>
        <p:nvPicPr>
          <p:cNvPr id="7" name="Picture 6" descr="আমার ছবি.jpg"/>
          <p:cNvPicPr>
            <a:picLocks noChangeAspect="1"/>
          </p:cNvPicPr>
          <p:nvPr/>
        </p:nvPicPr>
        <p:blipFill rotWithShape="1">
          <a:blip r:embed="rId2"/>
          <a:srcRect l="8972" t="6404" r="6352" b="10426"/>
          <a:stretch/>
        </p:blipFill>
        <p:spPr>
          <a:xfrm>
            <a:off x="7610168" y="2386064"/>
            <a:ext cx="2669458" cy="324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44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78" t="24830" r="15441" b="36897"/>
          <a:stretch/>
        </p:blipFill>
        <p:spPr>
          <a:xfrm>
            <a:off x="5624342" y="4076054"/>
            <a:ext cx="590639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600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79" t="1398" r="8135" b="1983"/>
          <a:stretch/>
        </p:blipFill>
        <p:spPr>
          <a:xfrm>
            <a:off x="5667711" y="2003678"/>
            <a:ext cx="6263029" cy="3623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77" t="15166" r="42052" b="31621"/>
          <a:stretch/>
        </p:blipFill>
        <p:spPr>
          <a:xfrm>
            <a:off x="7153564" y="2003678"/>
            <a:ext cx="2322946" cy="1140224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179" y="1717477"/>
            <a:ext cx="4754487" cy="355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147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525" r="4782" b="10669"/>
          <a:stretch/>
        </p:blipFill>
        <p:spPr>
          <a:xfrm>
            <a:off x="5548704" y="1996135"/>
            <a:ext cx="2250833" cy="2773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13" t="4630" r="4090" b="5442"/>
          <a:stretch/>
        </p:blipFill>
        <p:spPr>
          <a:xfrm>
            <a:off x="9145677" y="3524787"/>
            <a:ext cx="2208628" cy="2843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92582"/>
            <a:ext cx="5491089" cy="2913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0444" y="462041"/>
            <a:ext cx="2370164" cy="2066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16" t="13602" r="5068" b="8684"/>
          <a:stretch/>
        </p:blipFill>
        <p:spPr>
          <a:xfrm>
            <a:off x="260864" y="200105"/>
            <a:ext cx="423949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676503" y="5408028"/>
            <a:ext cx="4297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ছবি গুলো কোন আকৃতির ।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3326" y="178531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ছবি গুলো দেখো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299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37" t="19127" r="17485" b="35693"/>
          <a:stretch/>
        </p:blipFill>
        <p:spPr>
          <a:xfrm>
            <a:off x="2888815" y="36823"/>
            <a:ext cx="5331418" cy="1162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79" t="1398" r="8135" b="1983"/>
          <a:stretch/>
        </p:blipFill>
        <p:spPr>
          <a:xfrm>
            <a:off x="1956954" y="1427016"/>
            <a:ext cx="8811492" cy="50984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35" t="12555" r="9659" b="38379"/>
          <a:stretch/>
        </p:blipFill>
        <p:spPr>
          <a:xfrm>
            <a:off x="3075708" y="1745672"/>
            <a:ext cx="3957054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24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68" t="16554" r="24117" b="39628"/>
          <a:stretch/>
        </p:blipFill>
        <p:spPr>
          <a:xfrm>
            <a:off x="4291781" y="176981"/>
            <a:ext cx="3185650" cy="943897"/>
          </a:xfrm>
          <a:prstGeom prst="rect">
            <a:avLst/>
          </a:prstGeom>
        </p:spPr>
      </p:pic>
      <p:pic>
        <p:nvPicPr>
          <p:cNvPr id="5" name="Picture 4" descr="Pictur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11" y="2081895"/>
            <a:ext cx="11806977" cy="269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5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359" y="2854036"/>
            <a:ext cx="5896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চিত্রে,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AB=CD, AD=BC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90551" y="2449047"/>
            <a:ext cx="5728856" cy="2377826"/>
            <a:chOff x="5922818" y="1593594"/>
            <a:chExt cx="5728856" cy="2377826"/>
          </a:xfrm>
        </p:grpSpPr>
        <p:sp>
          <p:nvSpPr>
            <p:cNvPr id="3" name="Parallelogram 2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43" t="16105" r="14599" b="38702"/>
          <a:stretch/>
        </p:blipFill>
        <p:spPr>
          <a:xfrm>
            <a:off x="6943497" y="3065116"/>
            <a:ext cx="3738538" cy="10426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5545" y="4255892"/>
            <a:ext cx="590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CD, AD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43" t="16105" r="14599" b="38702"/>
          <a:stretch/>
        </p:blipFill>
        <p:spPr>
          <a:xfrm>
            <a:off x="3831876" y="589974"/>
            <a:ext cx="3738538" cy="104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10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92" t="22042" r="20310" b="39159"/>
          <a:stretch/>
        </p:blipFill>
        <p:spPr>
          <a:xfrm>
            <a:off x="4006308" y="564768"/>
            <a:ext cx="3966883" cy="870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125321" y="1726951"/>
            <a:ext cx="5728856" cy="2377826"/>
            <a:chOff x="5922818" y="1593594"/>
            <a:chExt cx="5728856" cy="2377826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6" name="Parallelogram 5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3963" y="2307970"/>
            <a:ext cx="4127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চিত্রে,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AB=CD,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AD=BC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1240" y="2549888"/>
            <a:ext cx="4793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CD,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61" t="12769" r="8925" b="35139"/>
          <a:stretch/>
        </p:blipFill>
        <p:spPr>
          <a:xfrm>
            <a:off x="1679007" y="4578144"/>
            <a:ext cx="8621486" cy="11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6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" y="783771"/>
            <a:ext cx="5950857" cy="2514484"/>
            <a:chOff x="5922818" y="1593594"/>
            <a:chExt cx="5728856" cy="2377826"/>
          </a:xfrm>
        </p:grpSpPr>
        <p:sp>
          <p:nvSpPr>
            <p:cNvPr id="25" name="Parallelogram 24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02383" y="2139307"/>
            <a:ext cx="5671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একটি  সামান্তরিক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827" y="3974060"/>
            <a:ext cx="116483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চতুর্ভুজের বিপরীত বাহুগুলো পরস্পর সমান ও সমান্তরাল ,তা একটি সামান্তরিক। সামান্তরিকের সীমাবিদ্ধ ক্ষেত্রকে সামান্তরিক ক্ষেত্র বলে।সামান্তরিকের কোন কোণই সমকোণ নয়।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2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ctr">
          <a:defRPr b="1" dirty="0" err="1">
            <a:latin typeface="NikoshBAN" panose="02000000000000000000" pitchFamily="2" charset="0"/>
            <a:cs typeface="NikoshBAN" panose="02000000000000000000" pitchFamily="2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364</Words>
  <Application>Microsoft Office PowerPoint</Application>
  <PresentationFormat>Custom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589</cp:revision>
  <dcterms:created xsi:type="dcterms:W3CDTF">2020-06-04T05:53:30Z</dcterms:created>
  <dcterms:modified xsi:type="dcterms:W3CDTF">2021-01-16T12:44:44Z</dcterms:modified>
</cp:coreProperties>
</file>