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8" r:id="rId2"/>
    <p:sldId id="258" r:id="rId3"/>
    <p:sldId id="285" r:id="rId4"/>
    <p:sldId id="257" r:id="rId5"/>
    <p:sldId id="287" r:id="rId6"/>
    <p:sldId id="277" r:id="rId7"/>
    <p:sldId id="260" r:id="rId8"/>
    <p:sldId id="256" r:id="rId9"/>
    <p:sldId id="290" r:id="rId10"/>
    <p:sldId id="278" r:id="rId11"/>
    <p:sldId id="289" r:id="rId12"/>
    <p:sldId id="261" r:id="rId13"/>
    <p:sldId id="263" r:id="rId14"/>
    <p:sldId id="264" r:id="rId15"/>
    <p:sldId id="265" r:id="rId16"/>
    <p:sldId id="266" r:id="rId17"/>
    <p:sldId id="267" r:id="rId18"/>
    <p:sldId id="299" r:id="rId19"/>
    <p:sldId id="301" r:id="rId20"/>
    <p:sldId id="300" r:id="rId21"/>
    <p:sldId id="262" r:id="rId22"/>
    <p:sldId id="270" r:id="rId23"/>
    <p:sldId id="271" r:id="rId24"/>
    <p:sldId id="281" r:id="rId25"/>
    <p:sldId id="295" r:id="rId26"/>
    <p:sldId id="297" r:id="rId27"/>
    <p:sldId id="294" r:id="rId28"/>
    <p:sldId id="293" r:id="rId29"/>
    <p:sldId id="292" r:id="rId30"/>
    <p:sldId id="291" r:id="rId31"/>
    <p:sldId id="274" r:id="rId32"/>
    <p:sldId id="282" r:id="rId33"/>
    <p:sldId id="28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65"/>
    <p:restoredTop sz="94656"/>
  </p:normalViewPr>
  <p:slideViewPr>
    <p:cSldViewPr snapToGrid="0">
      <p:cViewPr varScale="1">
        <p:scale>
          <a:sx n="74" d="100"/>
          <a:sy n="74" d="100"/>
        </p:scale>
        <p:origin x="18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6B2A81-8918-3E49-A245-35FFFF06C021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89D2C98-3006-0B47-9FF7-9BBAED18B848}">
      <dgm:prSet phldrT="[Text]"/>
      <dgm:spPr>
        <a:solidFill>
          <a:schemeClr val="accent6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GB" dirty="0" err="1"/>
            <a:t>উদ্ভিদ</a:t>
          </a:r>
          <a:r>
            <a:rPr lang="bn-IN" dirty="0"/>
            <a:t> </a:t>
          </a:r>
          <a:endParaRPr lang="en-GB" dirty="0"/>
        </a:p>
      </dgm:t>
    </dgm:pt>
    <dgm:pt modelId="{C8007E99-27FE-364E-8DBB-FD7506547033}" type="parTrans" cxnId="{64C210BD-4868-394E-A317-04525CC55D13}">
      <dgm:prSet/>
      <dgm:spPr/>
      <dgm:t>
        <a:bodyPr/>
        <a:lstStyle/>
        <a:p>
          <a:endParaRPr lang="en-GB"/>
        </a:p>
      </dgm:t>
    </dgm:pt>
    <dgm:pt modelId="{EC6AB51F-ECC2-C84E-9CB0-3ED055A7CD66}" type="sibTrans" cxnId="{64C210BD-4868-394E-A317-04525CC55D13}">
      <dgm:prSet/>
      <dgm:spPr/>
      <dgm:t>
        <a:bodyPr/>
        <a:lstStyle/>
        <a:p>
          <a:endParaRPr lang="en-GB"/>
        </a:p>
      </dgm:t>
    </dgm:pt>
    <dgm:pt modelId="{76054E56-80D3-4A4A-B93C-E5F631EE82AD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GB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আলোযুক্ত</a:t>
          </a:r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স্থান </a:t>
          </a:r>
          <a:endParaRPr lang="en-GB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73403A-C11B-4442-A0FB-BE437094C4EB}" type="parTrans" cxnId="{7CABF7B2-B179-F447-A730-02DA2121C6BA}">
      <dgm:prSet/>
      <dgm:spPr/>
      <dgm:t>
        <a:bodyPr/>
        <a:lstStyle/>
        <a:p>
          <a:endParaRPr lang="en-GB"/>
        </a:p>
      </dgm:t>
    </dgm:pt>
    <dgm:pt modelId="{08767FDF-C99C-534D-89E6-DD6704DCFE23}" type="sibTrans" cxnId="{7CABF7B2-B179-F447-A730-02DA2121C6BA}">
      <dgm:prSet/>
      <dgm:spPr/>
      <dgm:t>
        <a:bodyPr/>
        <a:lstStyle/>
        <a:p>
          <a:endParaRPr lang="en-GB"/>
        </a:p>
      </dgm:t>
    </dgm:pt>
    <dgm:pt modelId="{10B7767C-BC17-7044-9B55-A9BB54100D44}">
      <dgm:prSet phldrT="[Text]"/>
      <dgm:spPr>
        <a:solidFill>
          <a:schemeClr val="bg2">
            <a:lumMod val="90000"/>
            <a:alpha val="50000"/>
          </a:schemeClr>
        </a:solidFill>
      </dgm:spPr>
      <dgm:t>
        <a:bodyPr/>
        <a:lstStyle/>
        <a:p>
          <a:r>
            <a:rPr lang="en-GB" dirty="0" err="1">
              <a:latin typeface="NikoshBAN" panose="02000000000000000000" pitchFamily="2" charset="0"/>
              <a:cs typeface="NikoshBAN" panose="02000000000000000000" pitchFamily="2" charset="0"/>
            </a:rPr>
            <a:t>ছায়াযুক্ত</a:t>
          </a:r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 স্থান </a:t>
          </a:r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490E5E-0B25-B34A-AABE-EA898D14C6FA}" type="parTrans" cxnId="{DD1EA2DD-43FA-0445-B5EB-B7371A801FCC}">
      <dgm:prSet/>
      <dgm:spPr/>
      <dgm:t>
        <a:bodyPr/>
        <a:lstStyle/>
        <a:p>
          <a:endParaRPr lang="en-GB"/>
        </a:p>
      </dgm:t>
    </dgm:pt>
    <dgm:pt modelId="{75A6484C-68FD-B443-9839-296D0D3CF174}" type="sibTrans" cxnId="{DD1EA2DD-43FA-0445-B5EB-B7371A801FCC}">
      <dgm:prSet/>
      <dgm:spPr/>
      <dgm:t>
        <a:bodyPr/>
        <a:lstStyle/>
        <a:p>
          <a:endParaRPr lang="en-GB"/>
        </a:p>
      </dgm:t>
    </dgm:pt>
    <dgm:pt modelId="{28CD46A6-7EBD-F544-908E-38B34C740144}">
      <dgm:prSet phldrT="[Text]"/>
      <dgm:spPr/>
      <dgm:t>
        <a:bodyPr/>
        <a:lstStyle/>
        <a:p>
          <a:r>
            <a:rPr lang="en-GB" dirty="0" err="1"/>
            <a:t>পানি</a:t>
          </a:r>
          <a:r>
            <a:rPr lang="bn-IN" dirty="0"/>
            <a:t> </a:t>
          </a:r>
          <a:endParaRPr lang="en-GB" dirty="0"/>
        </a:p>
      </dgm:t>
    </dgm:pt>
    <dgm:pt modelId="{D9042985-4952-794E-85DA-E5367F5BE837}" type="sibTrans" cxnId="{E4150C0A-42F0-D948-8F07-DC57B1C1E56E}">
      <dgm:prSet/>
      <dgm:spPr/>
      <dgm:t>
        <a:bodyPr/>
        <a:lstStyle/>
        <a:p>
          <a:endParaRPr lang="en-GB"/>
        </a:p>
      </dgm:t>
    </dgm:pt>
    <dgm:pt modelId="{BE4A5610-3491-7346-9D71-F7DBB854A9C1}" type="parTrans" cxnId="{E4150C0A-42F0-D948-8F07-DC57B1C1E56E}">
      <dgm:prSet/>
      <dgm:spPr/>
      <dgm:t>
        <a:bodyPr/>
        <a:lstStyle/>
        <a:p>
          <a:endParaRPr lang="en-GB"/>
        </a:p>
      </dgm:t>
    </dgm:pt>
    <dgm:pt modelId="{3538E38D-EB11-F642-AF61-5EB1E2814AB0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BD" dirty="0">
              <a:latin typeface="NikoshBAN" panose="02000000000000000000" pitchFamily="2" charset="0"/>
              <a:cs typeface="NikoshBAN" panose="02000000000000000000" pitchFamily="2" charset="0"/>
            </a:rPr>
            <a:t>লবণাক্ত</a:t>
          </a:r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 মাটি </a:t>
          </a:r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B075F5-5B2C-FA43-9A02-23B0248EB18A}" type="sibTrans" cxnId="{D5A09E9C-7E83-C34F-AD22-534E59B9108C}">
      <dgm:prSet/>
      <dgm:spPr/>
      <dgm:t>
        <a:bodyPr/>
        <a:lstStyle/>
        <a:p>
          <a:endParaRPr lang="en-GB"/>
        </a:p>
      </dgm:t>
    </dgm:pt>
    <dgm:pt modelId="{CDA2F0BD-E23D-C44B-A76C-B10F4589908C}" type="parTrans" cxnId="{D5A09E9C-7E83-C34F-AD22-534E59B9108C}">
      <dgm:prSet/>
      <dgm:spPr/>
      <dgm:t>
        <a:bodyPr/>
        <a:lstStyle/>
        <a:p>
          <a:endParaRPr lang="en-GB"/>
        </a:p>
      </dgm:t>
    </dgm:pt>
    <dgm:pt modelId="{B5D4E62D-C2A7-4F4A-A4B3-D47CB6E332CD}" type="pres">
      <dgm:prSet presAssocID="{106B2A81-8918-3E49-A245-35FFFF06C021}" presName="composite" presStyleCnt="0">
        <dgm:presLayoutVars>
          <dgm:chMax val="1"/>
          <dgm:dir/>
          <dgm:resizeHandles val="exact"/>
        </dgm:presLayoutVars>
      </dgm:prSet>
      <dgm:spPr/>
    </dgm:pt>
    <dgm:pt modelId="{7677AD86-E833-E740-B609-94D7819248AE}" type="pres">
      <dgm:prSet presAssocID="{106B2A81-8918-3E49-A245-35FFFF06C021}" presName="radial" presStyleCnt="0">
        <dgm:presLayoutVars>
          <dgm:animLvl val="ctr"/>
        </dgm:presLayoutVars>
      </dgm:prSet>
      <dgm:spPr/>
    </dgm:pt>
    <dgm:pt modelId="{F0E20AA5-340E-6244-B6F6-53585F4ADCA3}" type="pres">
      <dgm:prSet presAssocID="{A89D2C98-3006-0B47-9FF7-9BBAED18B848}" presName="centerShape" presStyleLbl="vennNode1" presStyleIdx="0" presStyleCnt="5"/>
      <dgm:spPr/>
    </dgm:pt>
    <dgm:pt modelId="{E5D68F01-E62E-5B4E-B687-57D3C650F013}" type="pres">
      <dgm:prSet presAssocID="{76054E56-80D3-4A4A-B93C-E5F631EE82AD}" presName="node" presStyleLbl="vennNode1" presStyleIdx="1" presStyleCnt="5">
        <dgm:presLayoutVars>
          <dgm:bulletEnabled val="1"/>
        </dgm:presLayoutVars>
      </dgm:prSet>
      <dgm:spPr/>
    </dgm:pt>
    <dgm:pt modelId="{0B339D7A-5B05-ED45-9826-9DBF0D72BD8E}" type="pres">
      <dgm:prSet presAssocID="{10B7767C-BC17-7044-9B55-A9BB54100D44}" presName="node" presStyleLbl="vennNode1" presStyleIdx="2" presStyleCnt="5" custRadScaleRad="98190" custRadScaleInc="-16405">
        <dgm:presLayoutVars>
          <dgm:bulletEnabled val="1"/>
        </dgm:presLayoutVars>
      </dgm:prSet>
      <dgm:spPr/>
    </dgm:pt>
    <dgm:pt modelId="{684B7789-B30D-6845-BC17-013C90AF6D79}" type="pres">
      <dgm:prSet presAssocID="{28CD46A6-7EBD-F544-908E-38B34C740144}" presName="node" presStyleLbl="vennNode1" presStyleIdx="3" presStyleCnt="5" custRadScaleRad="96348" custRadScaleInc="-46057">
        <dgm:presLayoutVars>
          <dgm:bulletEnabled val="1"/>
        </dgm:presLayoutVars>
      </dgm:prSet>
      <dgm:spPr/>
    </dgm:pt>
    <dgm:pt modelId="{418961EF-AA78-1A42-BCF1-2538941330CA}" type="pres">
      <dgm:prSet presAssocID="{3538E38D-EB11-F642-AF61-5EB1E2814AB0}" presName="node" presStyleLbl="vennNode1" presStyleIdx="4" presStyleCnt="5" custRadScaleRad="101339" custRadScaleInc="-45409">
        <dgm:presLayoutVars>
          <dgm:bulletEnabled val="1"/>
        </dgm:presLayoutVars>
      </dgm:prSet>
      <dgm:spPr/>
    </dgm:pt>
  </dgm:ptLst>
  <dgm:cxnLst>
    <dgm:cxn modelId="{B6408300-1FFF-2C43-A20B-60DBE4C688AF}" type="presOf" srcId="{3538E38D-EB11-F642-AF61-5EB1E2814AB0}" destId="{418961EF-AA78-1A42-BCF1-2538941330CA}" srcOrd="0" destOrd="0" presId="urn:microsoft.com/office/officeart/2005/8/layout/radial3"/>
    <dgm:cxn modelId="{83F26608-74BF-E946-ADDF-D2A62D056127}" type="presOf" srcId="{106B2A81-8918-3E49-A245-35FFFF06C021}" destId="{B5D4E62D-C2A7-4F4A-A4B3-D47CB6E332CD}" srcOrd="0" destOrd="0" presId="urn:microsoft.com/office/officeart/2005/8/layout/radial3"/>
    <dgm:cxn modelId="{E4150C0A-42F0-D948-8F07-DC57B1C1E56E}" srcId="{A89D2C98-3006-0B47-9FF7-9BBAED18B848}" destId="{28CD46A6-7EBD-F544-908E-38B34C740144}" srcOrd="2" destOrd="0" parTransId="{BE4A5610-3491-7346-9D71-F7DBB854A9C1}" sibTransId="{D9042985-4952-794E-85DA-E5367F5BE837}"/>
    <dgm:cxn modelId="{CEE2A65E-4A5F-6A46-A3E9-C8F6ECDCB2D1}" type="presOf" srcId="{A89D2C98-3006-0B47-9FF7-9BBAED18B848}" destId="{F0E20AA5-340E-6244-B6F6-53585F4ADCA3}" srcOrd="0" destOrd="0" presId="urn:microsoft.com/office/officeart/2005/8/layout/radial3"/>
    <dgm:cxn modelId="{0ECFFF71-23A0-5346-9F41-83D714AB3A9E}" type="presOf" srcId="{76054E56-80D3-4A4A-B93C-E5F631EE82AD}" destId="{E5D68F01-E62E-5B4E-B687-57D3C650F013}" srcOrd="0" destOrd="0" presId="urn:microsoft.com/office/officeart/2005/8/layout/radial3"/>
    <dgm:cxn modelId="{FC0F487B-6784-8C4F-B297-10FAA4FCF49E}" type="presOf" srcId="{10B7767C-BC17-7044-9B55-A9BB54100D44}" destId="{0B339D7A-5B05-ED45-9826-9DBF0D72BD8E}" srcOrd="0" destOrd="0" presId="urn:microsoft.com/office/officeart/2005/8/layout/radial3"/>
    <dgm:cxn modelId="{D5A09E9C-7E83-C34F-AD22-534E59B9108C}" srcId="{A89D2C98-3006-0B47-9FF7-9BBAED18B848}" destId="{3538E38D-EB11-F642-AF61-5EB1E2814AB0}" srcOrd="3" destOrd="0" parTransId="{CDA2F0BD-E23D-C44B-A76C-B10F4589908C}" sibTransId="{15B075F5-5B2C-FA43-9A02-23B0248EB18A}"/>
    <dgm:cxn modelId="{7CABF7B2-B179-F447-A730-02DA2121C6BA}" srcId="{A89D2C98-3006-0B47-9FF7-9BBAED18B848}" destId="{76054E56-80D3-4A4A-B93C-E5F631EE82AD}" srcOrd="0" destOrd="0" parTransId="{4673403A-C11B-4442-A0FB-BE437094C4EB}" sibTransId="{08767FDF-C99C-534D-89E6-DD6704DCFE23}"/>
    <dgm:cxn modelId="{64C210BD-4868-394E-A317-04525CC55D13}" srcId="{106B2A81-8918-3E49-A245-35FFFF06C021}" destId="{A89D2C98-3006-0B47-9FF7-9BBAED18B848}" srcOrd="0" destOrd="0" parTransId="{C8007E99-27FE-364E-8DBB-FD7506547033}" sibTransId="{EC6AB51F-ECC2-C84E-9CB0-3ED055A7CD66}"/>
    <dgm:cxn modelId="{DD1EA2DD-43FA-0445-B5EB-B7371A801FCC}" srcId="{A89D2C98-3006-0B47-9FF7-9BBAED18B848}" destId="{10B7767C-BC17-7044-9B55-A9BB54100D44}" srcOrd="1" destOrd="0" parTransId="{8E490E5E-0B25-B34A-AABE-EA898D14C6FA}" sibTransId="{75A6484C-68FD-B443-9839-296D0D3CF174}"/>
    <dgm:cxn modelId="{7B31BEFC-1685-A644-8517-A1EAAC9F8FCF}" type="presOf" srcId="{28CD46A6-7EBD-F544-908E-38B34C740144}" destId="{684B7789-B30D-6845-BC17-013C90AF6D79}" srcOrd="0" destOrd="0" presId="urn:microsoft.com/office/officeart/2005/8/layout/radial3"/>
    <dgm:cxn modelId="{A520F29A-CE07-7D4E-BA8F-92B6E0B63412}" type="presParOf" srcId="{B5D4E62D-C2A7-4F4A-A4B3-D47CB6E332CD}" destId="{7677AD86-E833-E740-B609-94D7819248AE}" srcOrd="0" destOrd="0" presId="urn:microsoft.com/office/officeart/2005/8/layout/radial3"/>
    <dgm:cxn modelId="{2203E791-809F-AC4A-B4D0-9B298FF4C1DA}" type="presParOf" srcId="{7677AD86-E833-E740-B609-94D7819248AE}" destId="{F0E20AA5-340E-6244-B6F6-53585F4ADCA3}" srcOrd="0" destOrd="0" presId="urn:microsoft.com/office/officeart/2005/8/layout/radial3"/>
    <dgm:cxn modelId="{D912763E-A4AD-E640-89B1-97E5222FB9D9}" type="presParOf" srcId="{7677AD86-E833-E740-B609-94D7819248AE}" destId="{E5D68F01-E62E-5B4E-B687-57D3C650F013}" srcOrd="1" destOrd="0" presId="urn:microsoft.com/office/officeart/2005/8/layout/radial3"/>
    <dgm:cxn modelId="{CA575970-17BC-3E45-A382-57E3B13BE9AB}" type="presParOf" srcId="{7677AD86-E833-E740-B609-94D7819248AE}" destId="{0B339D7A-5B05-ED45-9826-9DBF0D72BD8E}" srcOrd="2" destOrd="0" presId="urn:microsoft.com/office/officeart/2005/8/layout/radial3"/>
    <dgm:cxn modelId="{D41DA302-2F07-4249-8E4C-AD34856109FA}" type="presParOf" srcId="{7677AD86-E833-E740-B609-94D7819248AE}" destId="{684B7789-B30D-6845-BC17-013C90AF6D79}" srcOrd="3" destOrd="0" presId="urn:microsoft.com/office/officeart/2005/8/layout/radial3"/>
    <dgm:cxn modelId="{05654AC7-1D1D-3041-B4CA-78CC251286F1}" type="presParOf" srcId="{7677AD86-E833-E740-B609-94D7819248AE}" destId="{418961EF-AA78-1A42-BCF1-2538941330C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20AA5-340E-6244-B6F6-53585F4ADCA3}">
      <dsp:nvSpPr>
        <dsp:cNvPr id="0" name=""/>
        <dsp:cNvSpPr/>
      </dsp:nvSpPr>
      <dsp:spPr>
        <a:xfrm>
          <a:off x="4193976" y="1526976"/>
          <a:ext cx="3804046" cy="3804046"/>
        </a:xfrm>
        <a:prstGeom prst="ellipse">
          <a:avLst/>
        </a:prstGeom>
        <a:solidFill>
          <a:schemeClr val="accent6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 err="1"/>
            <a:t>উদ্ভিদ</a:t>
          </a:r>
          <a:r>
            <a:rPr lang="bn-IN" sz="6500" kern="1200" dirty="0"/>
            <a:t> </a:t>
          </a:r>
          <a:endParaRPr lang="en-GB" sz="6500" kern="1200" dirty="0"/>
        </a:p>
      </dsp:txBody>
      <dsp:txXfrm>
        <a:off x="4751066" y="2084066"/>
        <a:ext cx="2689866" cy="2689866"/>
      </dsp:txXfrm>
    </dsp:sp>
    <dsp:sp modelId="{E5D68F01-E62E-5B4E-B687-57D3C650F013}">
      <dsp:nvSpPr>
        <dsp:cNvPr id="0" name=""/>
        <dsp:cNvSpPr/>
      </dsp:nvSpPr>
      <dsp:spPr>
        <a:xfrm>
          <a:off x="5144988" y="679"/>
          <a:ext cx="1902023" cy="1902023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আলোযুক্ত</a:t>
          </a:r>
          <a:r>
            <a:rPr lang="bn-IN" sz="33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স্থান </a:t>
          </a:r>
          <a:endParaRPr lang="en-GB" sz="33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23533" y="279224"/>
        <a:ext cx="1344933" cy="1344933"/>
      </dsp:txXfrm>
    </dsp:sp>
    <dsp:sp modelId="{0B339D7A-5B05-ED45-9826-9DBF0D72BD8E}">
      <dsp:nvSpPr>
        <dsp:cNvPr id="0" name=""/>
        <dsp:cNvSpPr/>
      </dsp:nvSpPr>
      <dsp:spPr>
        <a:xfrm>
          <a:off x="7497141" y="1858081"/>
          <a:ext cx="1902023" cy="1902023"/>
        </a:xfrm>
        <a:prstGeom prst="ellipse">
          <a:avLst/>
        </a:prstGeom>
        <a:solidFill>
          <a:schemeClr val="bg2">
            <a:lumMod val="9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ছায়াযুক্ত</a:t>
          </a:r>
          <a:r>
            <a:rPr lang="bn-IN" sz="3300" kern="1200" dirty="0">
              <a:latin typeface="NikoshBAN" panose="02000000000000000000" pitchFamily="2" charset="0"/>
              <a:cs typeface="NikoshBAN" panose="02000000000000000000" pitchFamily="2" charset="0"/>
            </a:rPr>
            <a:t> স্থান </a:t>
          </a:r>
          <a:endParaRPr lang="en-GB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75686" y="2136626"/>
        <a:ext cx="1344933" cy="1344933"/>
      </dsp:txXfrm>
    </dsp:sp>
    <dsp:sp modelId="{684B7789-B30D-6845-BC17-013C90AF6D79}">
      <dsp:nvSpPr>
        <dsp:cNvPr id="0" name=""/>
        <dsp:cNvSpPr/>
      </dsp:nvSpPr>
      <dsp:spPr>
        <a:xfrm>
          <a:off x="6725034" y="4266967"/>
          <a:ext cx="1902023" cy="19020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 err="1"/>
            <a:t>পানি</a:t>
          </a:r>
          <a:r>
            <a:rPr lang="bn-IN" sz="3300" kern="1200" dirty="0"/>
            <a:t> </a:t>
          </a:r>
          <a:endParaRPr lang="en-GB" sz="3300" kern="1200" dirty="0"/>
        </a:p>
      </dsp:txBody>
      <dsp:txXfrm>
        <a:off x="7003579" y="4545512"/>
        <a:ext cx="1344933" cy="1344933"/>
      </dsp:txXfrm>
    </dsp:sp>
    <dsp:sp modelId="{418961EF-AA78-1A42-BCF1-2538941330CA}">
      <dsp:nvSpPr>
        <dsp:cNvPr id="0" name=""/>
        <dsp:cNvSpPr/>
      </dsp:nvSpPr>
      <dsp:spPr>
        <a:xfrm>
          <a:off x="3246518" y="4120645"/>
          <a:ext cx="1902023" cy="1902023"/>
        </a:xfrm>
        <a:prstGeom prst="ellipse">
          <a:avLst/>
        </a:prstGeom>
        <a:solidFill>
          <a:srgbClr val="00B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D" sz="3300" kern="1200" dirty="0">
              <a:latin typeface="NikoshBAN" panose="02000000000000000000" pitchFamily="2" charset="0"/>
              <a:cs typeface="NikoshBAN" panose="02000000000000000000" pitchFamily="2" charset="0"/>
            </a:rPr>
            <a:t>লবণাক্ত</a:t>
          </a:r>
          <a:r>
            <a:rPr lang="bn-IN" sz="3300" kern="1200" dirty="0">
              <a:latin typeface="NikoshBAN" panose="02000000000000000000" pitchFamily="2" charset="0"/>
              <a:cs typeface="NikoshBAN" panose="02000000000000000000" pitchFamily="2" charset="0"/>
            </a:rPr>
            <a:t> মাটি </a:t>
          </a:r>
          <a:endParaRPr lang="en-GB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25063" y="4399190"/>
        <a:ext cx="1344933" cy="1344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9521B-4B65-4496-B251-9A8050B4D054}" type="datetimeFigureOut">
              <a:rPr lang="en-US" smtClean="0"/>
              <a:t>1/20/21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6DF79-5047-4F13-92C8-BA5D6D940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7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6DF79-5047-4F13-92C8-BA5D6D9401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88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6DF79-5047-4F13-92C8-BA5D6D9401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15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6DF79-5047-4F13-92C8-BA5D6D9401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94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6DF79-5047-4F13-92C8-BA5D6D9401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88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6DF79-5047-4F13-92C8-BA5D6D9401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5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427-0AB4-4711-B69E-313FCDDE6E52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EB0-2CF5-40E1-898A-AD502EC6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41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427-0AB4-4711-B69E-313FCDDE6E52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EB0-2CF5-40E1-898A-AD502EC6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5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427-0AB4-4711-B69E-313FCDDE6E52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EB0-2CF5-40E1-898A-AD502EC6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9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427-0AB4-4711-B69E-313FCDDE6E52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EB0-2CF5-40E1-898A-AD502EC6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3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427-0AB4-4711-B69E-313FCDDE6E52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EB0-2CF5-40E1-898A-AD502EC6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8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427-0AB4-4711-B69E-313FCDDE6E52}" type="datetimeFigureOut">
              <a:rPr lang="en-US" smtClean="0"/>
              <a:t>1/20/21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EB0-2CF5-40E1-898A-AD502EC6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5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427-0AB4-4711-B69E-313FCDDE6E52}" type="datetimeFigureOut">
              <a:rPr lang="en-US" smtClean="0"/>
              <a:t>1/20/21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EB0-2CF5-40E1-898A-AD502EC6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1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427-0AB4-4711-B69E-313FCDDE6E52}" type="datetimeFigureOut">
              <a:rPr lang="en-US" smtClean="0"/>
              <a:t>1/20/21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EB0-2CF5-40E1-898A-AD502EC6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99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427-0AB4-4711-B69E-313FCDDE6E52}" type="datetimeFigureOut">
              <a:rPr lang="en-US" smtClean="0"/>
              <a:t>1/20/21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EB0-2CF5-40E1-898A-AD502EC6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0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427-0AB4-4711-B69E-313FCDDE6E52}" type="datetimeFigureOut">
              <a:rPr lang="en-US" smtClean="0"/>
              <a:t>1/20/21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EB0-2CF5-40E1-898A-AD502EC6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1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427-0AB4-4711-B69E-313FCDDE6E52}" type="datetimeFigureOut">
              <a:rPr lang="en-US" smtClean="0"/>
              <a:t>1/20/21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EB0-2CF5-40E1-898A-AD502EC6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9B427-0AB4-4711-B69E-313FCDDE6E52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2EB0-2CF5-40E1-898A-AD502EC6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6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hyperlink" Target="https://youtu.be/5I7u5FMQxH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jpg"/><Relationship Id="rId2" Type="http://schemas.openxmlformats.org/officeDocument/2006/relationships/hyperlink" Target="https://youtu.be/5I7u5FMQxH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0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5I7u5FMQxH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mp3"/><Relationship Id="rId2" Type="http://schemas.openxmlformats.org/officeDocument/2006/relationships/audio" Target="../media/audio1.mp3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mp3"/><Relationship Id="rId2" Type="http://schemas.openxmlformats.org/officeDocument/2006/relationships/audio" Target="../media/audio1.mp3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mp3"/><Relationship Id="rId2" Type="http://schemas.openxmlformats.org/officeDocument/2006/relationships/audio" Target="../media/audio1.mp3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mp3"/><Relationship Id="rId2" Type="http://schemas.openxmlformats.org/officeDocument/2006/relationships/audio" Target="../media/audio2.mp3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mp3"/><Relationship Id="rId2" Type="http://schemas.openxmlformats.org/officeDocument/2006/relationships/audio" Target="../media/audio1.mp3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I7u5FMQxH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ownload Free png background-tree-picture-transparent - DLPNG.com">
            <a:extLst>
              <a:ext uri="{FF2B5EF4-FFF2-40B4-BE49-F238E27FC236}">
                <a16:creationId xmlns:a16="http://schemas.microsoft.com/office/drawing/2014/main" id="{FF59325B-425F-9A49-BCA3-080C69594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68" y="0"/>
            <a:ext cx="9566463" cy="528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2E764A-9E13-E741-BE8C-49B5ACAF1A7B}"/>
              </a:ext>
            </a:extLst>
          </p:cNvPr>
          <p:cNvSpPr txBox="1"/>
          <p:nvPr/>
        </p:nvSpPr>
        <p:spPr>
          <a:xfrm>
            <a:off x="480203" y="3733703"/>
            <a:ext cx="112315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spc="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সোনামণিরা তোমাদের সবাইকে আজকের বিজ্ঞান পাঠে </a:t>
            </a:r>
          </a:p>
          <a:p>
            <a:pPr algn="ctr"/>
            <a:r>
              <a:rPr lang="bn-IN" sz="5400" b="1" spc="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b="1" spc="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8000" b="1" spc="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8000" b="1" spc="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8000" b="1" spc="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8000" b="1" spc="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spc="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7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C0B49C-E86D-AD41-A219-86567E605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89" y="363217"/>
            <a:ext cx="4589806" cy="28482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F58B4F-F499-8B48-B822-57CD8F7FC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92" y="3552568"/>
            <a:ext cx="4489997" cy="28496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821FCA-7843-6B43-8576-57E6C3E45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92" y="363217"/>
            <a:ext cx="4431981" cy="28496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3892E4-2E34-AC49-B5F1-9BCD2B3AFD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89" y="3552568"/>
            <a:ext cx="4609071" cy="28869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128DFFE-941E-7242-B580-6685BB52FFCD}"/>
              </a:ext>
            </a:extLst>
          </p:cNvPr>
          <p:cNvSpPr txBox="1"/>
          <p:nvPr/>
        </p:nvSpPr>
        <p:spPr>
          <a:xfrm>
            <a:off x="565245" y="524103"/>
            <a:ext cx="566731" cy="255454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১নং ছবি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F2E898-DA7D-2146-9504-26EFF22DE135}"/>
              </a:ext>
            </a:extLst>
          </p:cNvPr>
          <p:cNvSpPr txBox="1"/>
          <p:nvPr/>
        </p:nvSpPr>
        <p:spPr>
          <a:xfrm>
            <a:off x="11207100" y="524102"/>
            <a:ext cx="610898" cy="255454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2নং ছবি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C47E72-7790-934F-B510-4E6B830D6221}"/>
              </a:ext>
            </a:extLst>
          </p:cNvPr>
          <p:cNvSpPr txBox="1"/>
          <p:nvPr/>
        </p:nvSpPr>
        <p:spPr>
          <a:xfrm>
            <a:off x="565244" y="3779352"/>
            <a:ext cx="566731" cy="255454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3নং ছবি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E3F7CB-18CC-344C-A6A4-7BEF2A0EE2C0}"/>
              </a:ext>
            </a:extLst>
          </p:cNvPr>
          <p:cNvSpPr txBox="1"/>
          <p:nvPr/>
        </p:nvSpPr>
        <p:spPr>
          <a:xfrm>
            <a:off x="11207099" y="3718759"/>
            <a:ext cx="610899" cy="255454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৪নং ছবি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11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C0B49C-E86D-AD41-A219-86567E605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687" y="781388"/>
            <a:ext cx="2859124" cy="24166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F58B4F-F499-8B48-B822-57CD8F7FC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50" y="780450"/>
            <a:ext cx="2796950" cy="24178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821FCA-7843-6B43-8576-57E6C3E45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9" y="805110"/>
            <a:ext cx="2760810" cy="24178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46B4BCC-EF22-D247-B230-E14D7C1632C2}"/>
              </a:ext>
            </a:extLst>
          </p:cNvPr>
          <p:cNvSpPr txBox="1"/>
          <p:nvPr/>
        </p:nvSpPr>
        <p:spPr>
          <a:xfrm>
            <a:off x="738346" y="3260884"/>
            <a:ext cx="1743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১নং ছবি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DC2866-A343-634F-8330-5D17CF18B2B8}"/>
              </a:ext>
            </a:extLst>
          </p:cNvPr>
          <p:cNvSpPr txBox="1"/>
          <p:nvPr/>
        </p:nvSpPr>
        <p:spPr>
          <a:xfrm>
            <a:off x="3743318" y="3235758"/>
            <a:ext cx="1743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2নং ছবি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F2431A-E6FD-5F49-8F4D-4B8A9D259568}"/>
              </a:ext>
            </a:extLst>
          </p:cNvPr>
          <p:cNvSpPr txBox="1"/>
          <p:nvPr/>
        </p:nvSpPr>
        <p:spPr>
          <a:xfrm>
            <a:off x="6760720" y="3260884"/>
            <a:ext cx="1743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3নং ছবি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E3892E4-2E34-AC49-B5F1-9BCD2B3AFD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144" y="780450"/>
            <a:ext cx="2871125" cy="24494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1A4C816-BA54-DD4B-8D19-68F63C077F60}"/>
              </a:ext>
            </a:extLst>
          </p:cNvPr>
          <p:cNvSpPr txBox="1"/>
          <p:nvPr/>
        </p:nvSpPr>
        <p:spPr>
          <a:xfrm>
            <a:off x="9913737" y="3235758"/>
            <a:ext cx="1743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৪নং ছবি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349E45-D71D-BF42-AF82-A8D517AC2D2C}"/>
              </a:ext>
            </a:extLst>
          </p:cNvPr>
          <p:cNvSpPr txBox="1"/>
          <p:nvPr/>
        </p:nvSpPr>
        <p:spPr>
          <a:xfrm>
            <a:off x="1116093" y="5326789"/>
            <a:ext cx="1042007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4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নং ছবিটি একটি আম গাছের ছবি। আম গাছ মাটিতে জন্মে। </a:t>
            </a:r>
            <a:endParaRPr lang="en-US" sz="4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E77425-C47B-944D-8BB3-60C33D57EE3C}"/>
              </a:ext>
            </a:extLst>
          </p:cNvPr>
          <p:cNvSpPr txBox="1"/>
          <p:nvPr/>
        </p:nvSpPr>
        <p:spPr>
          <a:xfrm>
            <a:off x="283800" y="4255390"/>
            <a:ext cx="118633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দেখতো চিনতে পার কী না, ১ নং ছবিটি কী গাছের ছবি? এটি কোথায় জন্মে?    </a:t>
            </a:r>
            <a:endParaRPr lang="en-US" sz="4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15F29B-C4CC-6D46-AE7C-35D4F6827F67}"/>
              </a:ext>
            </a:extLst>
          </p:cNvPr>
          <p:cNvSpPr txBox="1"/>
          <p:nvPr/>
        </p:nvSpPr>
        <p:spPr>
          <a:xfrm>
            <a:off x="2420959" y="4237586"/>
            <a:ext cx="814616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2নং ছবিটি কীসের  ছবি? এটি কোথায় জন্মে?    </a:t>
            </a:r>
            <a:endParaRPr lang="en-US" sz="4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1C6F40-1627-BC46-9F42-08CF32523DD2}"/>
              </a:ext>
            </a:extLst>
          </p:cNvPr>
          <p:cNvSpPr txBox="1"/>
          <p:nvPr/>
        </p:nvSpPr>
        <p:spPr>
          <a:xfrm>
            <a:off x="1116093" y="5333953"/>
            <a:ext cx="1002726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4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2নং ছবিটি কচুরিপানার ছবি। কচুরিপানা পানিতে জন্মে। </a:t>
            </a:r>
            <a:endParaRPr lang="en-US" sz="4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8CCFE6-C272-954A-B2ED-A30D5229B965}"/>
              </a:ext>
            </a:extLst>
          </p:cNvPr>
          <p:cNvSpPr txBox="1"/>
          <p:nvPr/>
        </p:nvSpPr>
        <p:spPr>
          <a:xfrm>
            <a:off x="1116093" y="5333953"/>
            <a:ext cx="1093617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4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3নং ও ৪নং ছবিটি একটি কলমি লতার ছবি। ইহা মাটি ও পানি উভয় পরিবেশেই জন্মে।</a:t>
            </a:r>
            <a:endParaRPr lang="en-US" sz="4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12974B-1458-B547-B4A1-B4A91BFD2CF2}"/>
              </a:ext>
            </a:extLst>
          </p:cNvPr>
          <p:cNvSpPr txBox="1"/>
          <p:nvPr/>
        </p:nvSpPr>
        <p:spPr>
          <a:xfrm>
            <a:off x="1759723" y="4257491"/>
            <a:ext cx="930141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3নং ও ৪নং ছবিটি কীসের  ছবি? এটি কোথায় জন্মে?    </a:t>
            </a:r>
            <a:endParaRPr lang="en-US" sz="4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3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 tmFilter="0,0; .5, 0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 tmFilter="0,0; .5, 0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 tmFilter="0,0; .5, 0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 tmFilter="0,0; .5, 0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 tmFilter="0,0; .5, 0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 tmFilter="0,0; .5, 0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2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035" y="319314"/>
            <a:ext cx="3343751" cy="38354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61549" y="4783117"/>
            <a:ext cx="11431313" cy="144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বিভিন্ন স্থানে জন্মে। কিছু উদ্ভিদ মাটিতে কিছু উদ্ভিদ পানিতে জন্মে। আবার কিছু উদ্ভিদ মাটি ও পানি উভয় পরিবেশেই জন্মে।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C4776F-99B0-A84B-8905-5D83F3EE9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152" y="319314"/>
            <a:ext cx="3536554" cy="38354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8B3900-B35A-6344-97DD-6648F211D1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49" y="319315"/>
            <a:ext cx="3192851" cy="38354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1884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6" y="397778"/>
            <a:ext cx="3720766" cy="334150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15" y="397778"/>
            <a:ext cx="3613850" cy="334150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991BD6-11AC-494C-9CEB-2A3253CA4BD2}"/>
              </a:ext>
            </a:extLst>
          </p:cNvPr>
          <p:cNvSpPr/>
          <p:nvPr/>
        </p:nvSpPr>
        <p:spPr>
          <a:xfrm>
            <a:off x="2107578" y="2583720"/>
            <a:ext cx="97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00E263-E1E3-2645-8FA3-465085AD6550}"/>
              </a:ext>
            </a:extLst>
          </p:cNvPr>
          <p:cNvSpPr/>
          <p:nvPr/>
        </p:nvSpPr>
        <p:spPr>
          <a:xfrm>
            <a:off x="6623353" y="2473679"/>
            <a:ext cx="9909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6222C9-4218-6348-83ED-453B6D6D975D}"/>
              </a:ext>
            </a:extLst>
          </p:cNvPr>
          <p:cNvSpPr txBox="1"/>
          <p:nvPr/>
        </p:nvSpPr>
        <p:spPr>
          <a:xfrm>
            <a:off x="6839211" y="3980193"/>
            <a:ext cx="5098655" cy="2554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কোনো উদ্ভিদ প্রখর সূর্যের আলোযুক্ত স্থানে জন্মে। যেমন- আম, জাম, কাঁঠাল ইত্যাদি উদ্ভিদ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D1B107-CB89-0943-BA30-401E982BF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307" y="3087888"/>
            <a:ext cx="3814046" cy="334150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5D2CA73-EA68-104A-A2EB-CAAB0D57A285}"/>
              </a:ext>
            </a:extLst>
          </p:cNvPr>
          <p:cNvSpPr/>
          <p:nvPr/>
        </p:nvSpPr>
        <p:spPr>
          <a:xfrm>
            <a:off x="4070159" y="5257465"/>
            <a:ext cx="1292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1720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0E2091A-F8AB-0645-A918-3D757FA7F616}"/>
              </a:ext>
            </a:extLst>
          </p:cNvPr>
          <p:cNvGrpSpPr/>
          <p:nvPr/>
        </p:nvGrpSpPr>
        <p:grpSpPr>
          <a:xfrm>
            <a:off x="943798" y="369779"/>
            <a:ext cx="3996038" cy="2945040"/>
            <a:chOff x="943798" y="343923"/>
            <a:chExt cx="3996038" cy="294504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E0ACF71-1064-4248-B71C-4E5CA247B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798" y="343923"/>
              <a:ext cx="3996038" cy="294504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4B41A8D-14DD-784D-955F-9CDB15BE4D83}"/>
                </a:ext>
              </a:extLst>
            </p:cNvPr>
            <p:cNvSpPr/>
            <p:nvPr/>
          </p:nvSpPr>
          <p:spPr>
            <a:xfrm>
              <a:off x="4030699" y="2581077"/>
              <a:ext cx="70243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মস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6AFEE12-E9B4-024A-886C-A7E364E3BB39}"/>
              </a:ext>
            </a:extLst>
          </p:cNvPr>
          <p:cNvGrpSpPr/>
          <p:nvPr/>
        </p:nvGrpSpPr>
        <p:grpSpPr>
          <a:xfrm>
            <a:off x="5254147" y="374420"/>
            <a:ext cx="3996038" cy="2945040"/>
            <a:chOff x="5288468" y="343923"/>
            <a:chExt cx="3209947" cy="294504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F4D3F0-7571-A34D-A5B6-44F35E484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8468" y="343923"/>
              <a:ext cx="3209947" cy="294504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1DF067B-018E-6949-BDCA-91DC76FFC9CE}"/>
                </a:ext>
              </a:extLst>
            </p:cNvPr>
            <p:cNvSpPr/>
            <p:nvPr/>
          </p:nvSpPr>
          <p:spPr>
            <a:xfrm>
              <a:off x="7451816" y="2581077"/>
              <a:ext cx="70243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মস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64B835-865F-6A4F-83B1-03C61D484266}"/>
              </a:ext>
            </a:extLst>
          </p:cNvPr>
          <p:cNvGrpSpPr/>
          <p:nvPr/>
        </p:nvGrpSpPr>
        <p:grpSpPr>
          <a:xfrm>
            <a:off x="3053028" y="3583221"/>
            <a:ext cx="3996038" cy="3001736"/>
            <a:chOff x="3406417" y="3512341"/>
            <a:chExt cx="3764101" cy="300173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24987E5-4C09-CD47-81F8-296B10A18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6417" y="3512341"/>
              <a:ext cx="3764101" cy="3001736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1FCED48-A467-BC49-9C10-AC5C73558E4A}"/>
                </a:ext>
              </a:extLst>
            </p:cNvPr>
            <p:cNvSpPr/>
            <p:nvPr/>
          </p:nvSpPr>
          <p:spPr>
            <a:xfrm>
              <a:off x="6214807" y="5806191"/>
              <a:ext cx="9557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ফার্ন 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69B596F-702C-874C-95C1-9F4EAC399D11}"/>
              </a:ext>
            </a:extLst>
          </p:cNvPr>
          <p:cNvSpPr txBox="1"/>
          <p:nvPr/>
        </p:nvSpPr>
        <p:spPr>
          <a:xfrm>
            <a:off x="7344364" y="3806816"/>
            <a:ext cx="4552337" cy="255454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কিছু উদ্ভিদ রয়েছে যা ছায়াযুক্ত, স্যাঁতস্যাঁতে শীতল স্থানে জন্মে। যেমন- মস ও ফার্ন জাতীয় উদ্ভিদ।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4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40DB2BF-4C80-E84C-BF5C-F0CAA202A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6" y="984609"/>
            <a:ext cx="3694637" cy="2598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46ACA4-F517-DF47-83A2-DA3264577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80" y="962142"/>
            <a:ext cx="3694639" cy="26206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20F666-146F-2643-897C-A23D7903F62B}"/>
              </a:ext>
            </a:extLst>
          </p:cNvPr>
          <p:cNvSpPr txBox="1"/>
          <p:nvPr/>
        </p:nvSpPr>
        <p:spPr>
          <a:xfrm>
            <a:off x="249379" y="4695584"/>
            <a:ext cx="11768451" cy="193899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আবার কোনো কোনো উদ্ভিদ পানিতে জন্মে। যেমন- কচুরিপানা ও শাপলা। কলমি, হেলেঞ্চা ইত্যাদি উদ্ভিদ মাটি এবং পানি উভয় পরিবেশেই জন্মাতে পারে।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BA7E90D-CF7F-E142-98DF-EE85EE85C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832" y="153366"/>
            <a:ext cx="3824998" cy="20065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8A2532-DD58-BC47-B4A3-D9814CC609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832" y="2272449"/>
            <a:ext cx="3824998" cy="21398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C91F75-3AE8-2441-B221-10C87FB3B905}"/>
              </a:ext>
            </a:extLst>
          </p:cNvPr>
          <p:cNvSpPr/>
          <p:nvPr/>
        </p:nvSpPr>
        <p:spPr>
          <a:xfrm>
            <a:off x="992506" y="2874869"/>
            <a:ext cx="17572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কচুরিপানা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2C7C3D-50B5-B044-981B-098BD4F17AD1}"/>
              </a:ext>
            </a:extLst>
          </p:cNvPr>
          <p:cNvSpPr/>
          <p:nvPr/>
        </p:nvSpPr>
        <p:spPr>
          <a:xfrm>
            <a:off x="5447424" y="2865109"/>
            <a:ext cx="12971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D0906B-096E-8741-9596-F5B53081AF34}"/>
              </a:ext>
            </a:extLst>
          </p:cNvPr>
          <p:cNvSpPr/>
          <p:nvPr/>
        </p:nvSpPr>
        <p:spPr>
          <a:xfrm>
            <a:off x="9777540" y="3704457"/>
            <a:ext cx="11400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কলমি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5B66C3-DEDA-9A43-86EA-FBBB4B5568F4}"/>
              </a:ext>
            </a:extLst>
          </p:cNvPr>
          <p:cNvSpPr/>
          <p:nvPr/>
        </p:nvSpPr>
        <p:spPr>
          <a:xfrm>
            <a:off x="9516058" y="1318093"/>
            <a:ext cx="13981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হেলেঞ্চা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6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681" y="4031761"/>
            <a:ext cx="11839701" cy="2554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কিছু উদ্ভিদ লবণাক্ত মাটিতে জন্মে। সুন্দরবন হলো এমন একটি লবনাক্ত মাটির পরিবেশ। এই পরিবেশে  যে সকল  উদ্ভিদ জন্মে তা অন্যান্য অঞ্চল থেকে ভিন্ন।শ্বাস গ্রহনের জন্য এ সকল উদ্ভিদের শ্বাসমূল রয়েছে। যেমন, সুন্দরি, গরান, কেওড়া।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C1A58F-DED1-584A-A49C-9A8C714F0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40" y="310298"/>
            <a:ext cx="3729437" cy="2964243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3B1BF4-D64B-B84B-BE7B-3D90C12047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7" b="22589"/>
          <a:stretch/>
        </p:blipFill>
        <p:spPr>
          <a:xfrm>
            <a:off x="8306895" y="328276"/>
            <a:ext cx="3689487" cy="2964243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0EF43C1-F432-2C49-82EC-DBEA1C2A3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1" y="310299"/>
            <a:ext cx="4068478" cy="2964243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06A784-78D3-2A45-B0CD-E2EBBD120B7D}"/>
              </a:ext>
            </a:extLst>
          </p:cNvPr>
          <p:cNvSpPr/>
          <p:nvPr/>
        </p:nvSpPr>
        <p:spPr>
          <a:xfrm>
            <a:off x="10151638" y="2566655"/>
            <a:ext cx="1293944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কেওড়া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CED6EE-1EAE-9141-9489-48AB47635454}"/>
              </a:ext>
            </a:extLst>
          </p:cNvPr>
          <p:cNvSpPr/>
          <p:nvPr/>
        </p:nvSpPr>
        <p:spPr>
          <a:xfrm>
            <a:off x="6854035" y="2566655"/>
            <a:ext cx="11128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গরান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E2A807-8C47-A643-A642-F64F1CC09218}"/>
              </a:ext>
            </a:extLst>
          </p:cNvPr>
          <p:cNvSpPr/>
          <p:nvPr/>
        </p:nvSpPr>
        <p:spPr>
          <a:xfrm>
            <a:off x="2783520" y="2566655"/>
            <a:ext cx="11015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সুন্দরি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1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32" y="235696"/>
            <a:ext cx="3773465" cy="2906973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535" y="235696"/>
            <a:ext cx="3747380" cy="2906973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32141" y="4335197"/>
            <a:ext cx="9976985" cy="14465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কোনো উদ্ভিদ আবার অন্য কোনো বড়  উদ্ভিদের উপর জন্মে। যেমন- স্বর্নলতা, রাস্না ইত্যাদি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958C20-6473-974E-9A63-DCC70D48F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627" y="235695"/>
            <a:ext cx="3616745" cy="2906973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CE822A-C1EB-534D-A836-66C42DBDC4AA}"/>
              </a:ext>
            </a:extLst>
          </p:cNvPr>
          <p:cNvSpPr/>
          <p:nvPr/>
        </p:nvSpPr>
        <p:spPr>
          <a:xfrm>
            <a:off x="2779509" y="2348324"/>
            <a:ext cx="13612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স্বর্নলতা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5C6F93-BB25-BD44-8F63-6A414568839B}"/>
              </a:ext>
            </a:extLst>
          </p:cNvPr>
          <p:cNvSpPr/>
          <p:nvPr/>
        </p:nvSpPr>
        <p:spPr>
          <a:xfrm>
            <a:off x="10068331" y="2449596"/>
            <a:ext cx="1486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পরগাছা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14F628-D9B2-B54D-96B0-0FBEAAEBAED6}"/>
              </a:ext>
            </a:extLst>
          </p:cNvPr>
          <p:cNvSpPr/>
          <p:nvPr/>
        </p:nvSpPr>
        <p:spPr>
          <a:xfrm>
            <a:off x="6798646" y="2357656"/>
            <a:ext cx="10086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রাস্না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4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295B5E0-5253-EB4E-AD52-6EE445C39201}"/>
              </a:ext>
            </a:extLst>
          </p:cNvPr>
          <p:cNvGrpSpPr/>
          <p:nvPr/>
        </p:nvGrpSpPr>
        <p:grpSpPr>
          <a:xfrm>
            <a:off x="1033063" y="643375"/>
            <a:ext cx="1801020" cy="1786674"/>
            <a:chOff x="1066974" y="999176"/>
            <a:chExt cx="5421508" cy="5421508"/>
          </a:xfrm>
        </p:grpSpPr>
        <p:pic>
          <p:nvPicPr>
            <p:cNvPr id="2" name="Picture 1">
              <a:hlinkClick r:id="rId2"/>
              <a:extLst>
                <a:ext uri="{FF2B5EF4-FFF2-40B4-BE49-F238E27FC236}">
                  <a16:creationId xmlns:a16="http://schemas.microsoft.com/office/drawing/2014/main" id="{695B0257-2045-9B4E-B6B0-E63EE8AE7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974" y="999176"/>
              <a:ext cx="5421508" cy="5421508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2D36E82-DC20-AE4D-A4B3-A1F3E1F4FDAF}"/>
                </a:ext>
              </a:extLst>
            </p:cNvPr>
            <p:cNvSpPr/>
            <p:nvPr/>
          </p:nvSpPr>
          <p:spPr>
            <a:xfrm>
              <a:off x="1932589" y="2613898"/>
              <a:ext cx="3690272" cy="21920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D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আলোযুক্ত</a:t>
              </a:r>
              <a:r>
                <a:rPr lang="bn-IN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স্থান </a:t>
              </a:r>
              <a:endParaRPr lang="en-BD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C1379D9-9FFC-0B4B-87E6-5B63FA36A4FE}"/>
              </a:ext>
            </a:extLst>
          </p:cNvPr>
          <p:cNvGrpSpPr/>
          <p:nvPr/>
        </p:nvGrpSpPr>
        <p:grpSpPr>
          <a:xfrm>
            <a:off x="1033063" y="3954558"/>
            <a:ext cx="1887899" cy="1786673"/>
            <a:chOff x="1066974" y="999176"/>
            <a:chExt cx="5421508" cy="5421508"/>
          </a:xfrm>
        </p:grpSpPr>
        <p:pic>
          <p:nvPicPr>
            <p:cNvPr id="7" name="Picture 6">
              <a:hlinkClick r:id="rId2"/>
              <a:extLst>
                <a:ext uri="{FF2B5EF4-FFF2-40B4-BE49-F238E27FC236}">
                  <a16:creationId xmlns:a16="http://schemas.microsoft.com/office/drawing/2014/main" id="{B8DFFD20-CFBF-FE49-BDCE-586EF3401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974" y="999176"/>
              <a:ext cx="5421508" cy="5421508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BF6CA99-A0DE-5B4B-8C0C-DE409DE054C8}"/>
                </a:ext>
              </a:extLst>
            </p:cNvPr>
            <p:cNvSpPr/>
            <p:nvPr/>
          </p:nvSpPr>
          <p:spPr>
            <a:xfrm>
              <a:off x="2036610" y="2613905"/>
              <a:ext cx="3482235" cy="21920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D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ছায়াযুক্ত</a:t>
              </a:r>
              <a:r>
                <a:rPr lang="bn-IN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স্থান </a:t>
              </a:r>
              <a:endParaRPr lang="en-BD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C4F2A8E-A07C-CA4F-B67E-67B05D6244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40" y="256751"/>
            <a:ext cx="3677379" cy="3046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9A1628A-670C-9F43-9953-60689C18E1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504" y="244224"/>
            <a:ext cx="3496395" cy="30467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ABFA7B8-A187-654B-89C8-BD2BCA7F2C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713" y="3741197"/>
            <a:ext cx="3655456" cy="28446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9B57113-D2A8-C849-9644-694ABD7F76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887" y="3699280"/>
            <a:ext cx="3655456" cy="2899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074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12C8CF-270B-4B41-927F-6C3CA1322E36}"/>
              </a:ext>
            </a:extLst>
          </p:cNvPr>
          <p:cNvGrpSpPr/>
          <p:nvPr/>
        </p:nvGrpSpPr>
        <p:grpSpPr>
          <a:xfrm>
            <a:off x="943776" y="872152"/>
            <a:ext cx="1513386" cy="1460376"/>
            <a:chOff x="1066974" y="999176"/>
            <a:chExt cx="5421508" cy="5421508"/>
          </a:xfrm>
        </p:grpSpPr>
        <p:pic>
          <p:nvPicPr>
            <p:cNvPr id="10" name="Picture 9">
              <a:hlinkClick r:id="rId2"/>
              <a:extLst>
                <a:ext uri="{FF2B5EF4-FFF2-40B4-BE49-F238E27FC236}">
                  <a16:creationId xmlns:a16="http://schemas.microsoft.com/office/drawing/2014/main" id="{E9FFB698-F47A-4F40-82D5-C8CBB4020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974" y="999176"/>
              <a:ext cx="5421508" cy="5421508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6BF478-4C1C-894F-9D01-140251341763}"/>
                </a:ext>
              </a:extLst>
            </p:cNvPr>
            <p:cNvSpPr/>
            <p:nvPr/>
          </p:nvSpPr>
          <p:spPr>
            <a:xfrm>
              <a:off x="2016690" y="2567836"/>
              <a:ext cx="3482236" cy="21920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D" sz="2800" dirty="0"/>
                <a:t>পানি</a:t>
              </a:r>
              <a:r>
                <a:rPr lang="bn-IN" sz="2800" dirty="0"/>
                <a:t> </a:t>
              </a:r>
              <a:endParaRPr lang="en-BD" sz="28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999CDA-7E0E-524F-AA01-2807F28A4A61}"/>
              </a:ext>
            </a:extLst>
          </p:cNvPr>
          <p:cNvGrpSpPr/>
          <p:nvPr/>
        </p:nvGrpSpPr>
        <p:grpSpPr>
          <a:xfrm>
            <a:off x="943776" y="4190944"/>
            <a:ext cx="1513386" cy="1460376"/>
            <a:chOff x="1066974" y="999176"/>
            <a:chExt cx="5421508" cy="5421508"/>
          </a:xfrm>
        </p:grpSpPr>
        <p:pic>
          <p:nvPicPr>
            <p:cNvPr id="13" name="Picture 12">
              <a:hlinkClick r:id="rId2"/>
              <a:extLst>
                <a:ext uri="{FF2B5EF4-FFF2-40B4-BE49-F238E27FC236}">
                  <a16:creationId xmlns:a16="http://schemas.microsoft.com/office/drawing/2014/main" id="{A79C6045-5893-ED4E-8D3D-DC278E6C6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974" y="999176"/>
              <a:ext cx="5421508" cy="5421508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8231F7B-ECD4-E949-888B-A41D5BB19BFE}"/>
                </a:ext>
              </a:extLst>
            </p:cNvPr>
            <p:cNvSpPr/>
            <p:nvPr/>
          </p:nvSpPr>
          <p:spPr>
            <a:xfrm>
              <a:off x="2016689" y="2567834"/>
              <a:ext cx="3730114" cy="21920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D" dirty="0">
                  <a:latin typeface="NikoshBAN" panose="02000000000000000000" pitchFamily="2" charset="0"/>
                  <a:cs typeface="NikoshBAN" panose="02000000000000000000" pitchFamily="2" charset="0"/>
                </a:rPr>
                <a:t>লবণাক্ত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মাটি </a:t>
              </a:r>
              <a:endParaRPr lang="en-BD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943B0051-E17F-B649-8861-A8D2E7DB7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5" y="368055"/>
            <a:ext cx="4044343" cy="28440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26529D9-08AB-B544-86E3-3F1D00D12E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780" y="425885"/>
            <a:ext cx="4044346" cy="28686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998A671-6BA6-2E40-B84E-88FF6AE645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58" y="3622760"/>
            <a:ext cx="4078603" cy="29426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475B6CE-15FC-2B40-8C57-63A8510894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247" y="3622760"/>
            <a:ext cx="4038864" cy="29426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6341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9AC95C8-EFA2-4643-81AC-59B4C294E5A0}"/>
              </a:ext>
            </a:extLst>
          </p:cNvPr>
          <p:cNvSpPr txBox="1"/>
          <p:nvPr/>
        </p:nvSpPr>
        <p:spPr>
          <a:xfrm>
            <a:off x="3867665" y="2737520"/>
            <a:ext cx="7537197" cy="3262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spc="-15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GB" sz="7200" spc="-15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spc="-15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সুলতানুল আরেফীন </a:t>
            </a:r>
            <a:endParaRPr lang="en-GB" sz="7200" spc="-15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spc="-15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bn-IN" sz="4000" spc="-15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গুরুদাসপুর </a:t>
            </a:r>
            <a:r>
              <a:rPr lang="bn-BD" sz="4000" spc="-15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spc="-15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মডেল </a:t>
            </a:r>
            <a:r>
              <a:rPr lang="bn-BD" sz="4000" spc="-15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4000" spc="-15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BD" sz="4000" spc="-15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IN" sz="4000" spc="-15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GB" sz="4000" spc="-15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spc="-15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গুরুদাসপুর, নাটোর। </a:t>
            </a:r>
            <a:endParaRPr lang="bn-BD" sz="4000" spc="-15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218D3B-5CFF-BA4D-B851-646ABB5DC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17" y="2737520"/>
            <a:ext cx="2870940" cy="3262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Horizontal Scroll 9">
            <a:extLst>
              <a:ext uri="{FF2B5EF4-FFF2-40B4-BE49-F238E27FC236}">
                <a16:creationId xmlns:a16="http://schemas.microsoft.com/office/drawing/2014/main" id="{BC4BCA62-B7DE-744B-9533-17FA3686C581}"/>
              </a:ext>
            </a:extLst>
          </p:cNvPr>
          <p:cNvSpPr/>
          <p:nvPr/>
        </p:nvSpPr>
        <p:spPr>
          <a:xfrm>
            <a:off x="5720859" y="506627"/>
            <a:ext cx="4300471" cy="1372845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b="1" dirty="0"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09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4E668D5A-7F5E-284F-9233-B2549699F6CC}"/>
              </a:ext>
            </a:extLst>
          </p:cNvPr>
          <p:cNvGrpSpPr/>
          <p:nvPr/>
        </p:nvGrpSpPr>
        <p:grpSpPr>
          <a:xfrm>
            <a:off x="439438" y="2018581"/>
            <a:ext cx="2269327" cy="2140607"/>
            <a:chOff x="1066974" y="999176"/>
            <a:chExt cx="5421508" cy="5421508"/>
          </a:xfrm>
        </p:grpSpPr>
        <p:pic>
          <p:nvPicPr>
            <p:cNvPr id="37" name="Picture 36">
              <a:hlinkClick r:id="rId2"/>
              <a:extLst>
                <a:ext uri="{FF2B5EF4-FFF2-40B4-BE49-F238E27FC236}">
                  <a16:creationId xmlns:a16="http://schemas.microsoft.com/office/drawing/2014/main" id="{56906CA5-31D5-BC48-A0E8-E931A2B63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974" y="999176"/>
              <a:ext cx="5421508" cy="5421508"/>
            </a:xfrm>
            <a:prstGeom prst="rect">
              <a:avLst/>
            </a:prstGeom>
            <a:ln>
              <a:noFill/>
            </a:ln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865B5B5-EA77-3343-9C18-71114C2DAAC1}"/>
                </a:ext>
              </a:extLst>
            </p:cNvPr>
            <p:cNvSpPr/>
            <p:nvPr/>
          </p:nvSpPr>
          <p:spPr>
            <a:xfrm>
              <a:off x="2016690" y="2567836"/>
              <a:ext cx="3482236" cy="21920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D" sz="2800" dirty="0"/>
                <a:t>পরগাছা</a:t>
              </a:r>
              <a:r>
                <a:rPr lang="bn-IN" sz="2800" dirty="0"/>
                <a:t> </a:t>
              </a:r>
              <a:endParaRPr lang="en-BD" sz="2800" dirty="0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8327B124-1F07-134F-AA24-E41F94D99B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766" y="1438905"/>
            <a:ext cx="4367894" cy="3364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A8BE1F5-B8B3-2E48-9A7B-D255432903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086" y="1437500"/>
            <a:ext cx="4186487" cy="3364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523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2873" y="1003121"/>
            <a:ext cx="817418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 দেখানো ছকের মতো খাতায় একটি ছক তৈরি করি।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752746"/>
              </p:ext>
            </p:extLst>
          </p:nvPr>
        </p:nvGraphicFramePr>
        <p:xfrm>
          <a:off x="449943" y="1796832"/>
          <a:ext cx="11248572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4286">
                  <a:extLst>
                    <a:ext uri="{9D8B030D-6E8A-4147-A177-3AD203B41FA5}">
                      <a16:colId xmlns:a16="http://schemas.microsoft.com/office/drawing/2014/main" val="933703122"/>
                    </a:ext>
                  </a:extLst>
                </a:gridCol>
                <a:gridCol w="5624286">
                  <a:extLst>
                    <a:ext uri="{9D8B030D-6E8A-4147-A177-3AD203B41FA5}">
                      <a16:colId xmlns:a16="http://schemas.microsoft.com/office/drawing/2014/main" val="3305671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b="1" dirty="0"/>
                        <a:t>             </a:t>
                      </a:r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উদ্ভিদের নাম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b="1" dirty="0"/>
                        <a:t>              </a:t>
                      </a:r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কোথায়</a:t>
                      </a:r>
                      <a:r>
                        <a:rPr lang="bn-IN" sz="32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দেখেছি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582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265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668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542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012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78094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9943" y="4406732"/>
            <a:ext cx="11248572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চলো, এবার আমরা খাতা নিয়ে শ্রেনিকক্ষের বাইরে যাব। বিদ্যালয়ের চারপাশে বিভিন্ন উদ্ভিদ খুঁজে বের করব এবং উপরের ছকটিতে উদ্ভিদের নাম এবং সেটি কোথায় দেখেছি তা লিখব।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কাজটি নিয়ে সহপাঠিদের সাথে আলোচনা করব।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16B3EC-6659-7141-A500-A0B283956092}"/>
              </a:ext>
            </a:extLst>
          </p:cNvPr>
          <p:cNvSpPr/>
          <p:nvPr/>
        </p:nvSpPr>
        <p:spPr>
          <a:xfrm>
            <a:off x="3297798" y="89123"/>
            <a:ext cx="5596404" cy="83099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কোথায় কোথায় জন্মে?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6CCF75-4C1A-6944-A3F7-1165537577AD}"/>
              </a:ext>
            </a:extLst>
          </p:cNvPr>
          <p:cNvSpPr/>
          <p:nvPr/>
        </p:nvSpPr>
        <p:spPr>
          <a:xfrm>
            <a:off x="160637" y="99565"/>
            <a:ext cx="2468945" cy="64633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58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8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09EC01-C84E-C045-8CF3-A504A5E45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38" y="281422"/>
            <a:ext cx="5186855" cy="632433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4044B3-41D5-B24A-B557-378CD4BEE5DD}"/>
              </a:ext>
            </a:extLst>
          </p:cNvPr>
          <p:cNvSpPr/>
          <p:nvPr/>
        </p:nvSpPr>
        <p:spPr>
          <a:xfrm>
            <a:off x="1580750" y="281422"/>
            <a:ext cx="4089581" cy="10156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7E5069-D7E1-A647-894A-519E9A3DED06}"/>
              </a:ext>
            </a:extLst>
          </p:cNvPr>
          <p:cNvSpPr/>
          <p:nvPr/>
        </p:nvSpPr>
        <p:spPr>
          <a:xfrm>
            <a:off x="204952" y="2381758"/>
            <a:ext cx="6379779" cy="212365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 পাঠ্য বইয়ের ১৩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১৪ পৃষ্টা খুলতে বলবো এবং নিরবে পড়তে বলব।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5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356" y="189451"/>
            <a:ext cx="1787236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D2D14D-B6CC-3141-BBB1-4C151C1784AD}"/>
              </a:ext>
            </a:extLst>
          </p:cNvPr>
          <p:cNvSpPr/>
          <p:nvPr/>
        </p:nvSpPr>
        <p:spPr>
          <a:xfrm>
            <a:off x="4310094" y="480756"/>
            <a:ext cx="3571812" cy="92333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 মূল্যায়ন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51F734-69AA-3E4C-8441-DFB45F4F66E9}"/>
              </a:ext>
            </a:extLst>
          </p:cNvPr>
          <p:cNvSpPr/>
          <p:nvPr/>
        </p:nvSpPr>
        <p:spPr>
          <a:xfrm>
            <a:off x="373324" y="1884842"/>
            <a:ext cx="10399060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প্রখর সূর্যের আলোযুক্ত স্থানে জন্মে এমন ৩ টি উদ্ভিদের নাম বল?</a:t>
            </a:r>
            <a:endParaRPr lang="en-GB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GB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 জন্মে এমন ৪ টি উদ্ভিদের নাম বল?</a:t>
            </a:r>
          </a:p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লবনাক্ত পানিতে জন্মে এমন ৩ টি উদ্ভিদের নাম বল।</a:t>
            </a:r>
          </a:p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কোন কোন উদ্ভিদ বড় উদ্ভিদের উপর জন্মে?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FF0AD8-58F8-2240-81AD-D78286C3151A}"/>
              </a:ext>
            </a:extLst>
          </p:cNvPr>
          <p:cNvSpPr/>
          <p:nvPr/>
        </p:nvSpPr>
        <p:spPr>
          <a:xfrm>
            <a:off x="3333064" y="4617642"/>
            <a:ext cx="6490939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 গাছ, জাম গাছ, কাঁঠাল গাছ  </a:t>
            </a:r>
          </a:p>
          <a:p>
            <a:pPr marL="514350" indent="-514350">
              <a:buAutoNum type="arabicPeriod"/>
            </a:pPr>
            <a:r>
              <a:rPr lang="en-GB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ফুল, কচুরিপানা, কলমি শাক, হেলেঞ্চা </a:t>
            </a:r>
          </a:p>
          <a:p>
            <a:pPr marL="514350" indent="-514350">
              <a:buAutoNum type="arabicPeriod"/>
            </a:pPr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সুন্দরি, কেওড়া, গরান </a:t>
            </a:r>
          </a:p>
          <a:p>
            <a:pPr marL="514350" indent="-514350">
              <a:buAutoNum type="arabicPeriod"/>
            </a:pPr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স্বর্ণলতা, রাস্না, পরগাছা </a:t>
            </a:r>
            <a:endParaRPr lang="en-GB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64A962-E8C1-3B46-AE6A-D479E992B3AB}"/>
              </a:ext>
            </a:extLst>
          </p:cNvPr>
          <p:cNvSpPr/>
          <p:nvPr/>
        </p:nvSpPr>
        <p:spPr>
          <a:xfrm>
            <a:off x="777755" y="5026782"/>
            <a:ext cx="1915341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BD" sz="5400" dirty="0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78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que 11">
            <a:extLst>
              <a:ext uri="{FF2B5EF4-FFF2-40B4-BE49-F238E27FC236}">
                <a16:creationId xmlns:a16="http://schemas.microsoft.com/office/drawing/2014/main" id="{C185A1ED-DAE7-EA4C-B296-BFD315FB93B0}"/>
              </a:ext>
            </a:extLst>
          </p:cNvPr>
          <p:cNvSpPr/>
          <p:nvPr/>
        </p:nvSpPr>
        <p:spPr>
          <a:xfrm>
            <a:off x="455066" y="1915884"/>
            <a:ext cx="1736592" cy="957943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Plaque 12">
            <a:extLst>
              <a:ext uri="{FF2B5EF4-FFF2-40B4-BE49-F238E27FC236}">
                <a16:creationId xmlns:a16="http://schemas.microsoft.com/office/drawing/2014/main" id="{DEFA45ED-E8BB-6948-8127-F029B981BBA6}"/>
              </a:ext>
            </a:extLst>
          </p:cNvPr>
          <p:cNvSpPr/>
          <p:nvPr/>
        </p:nvSpPr>
        <p:spPr>
          <a:xfrm>
            <a:off x="455066" y="3606797"/>
            <a:ext cx="1736592" cy="957943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</a:t>
            </a:r>
            <a:endParaRPr lang="en-US" sz="4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Plaque 13">
            <a:extLst>
              <a:ext uri="{FF2B5EF4-FFF2-40B4-BE49-F238E27FC236}">
                <a16:creationId xmlns:a16="http://schemas.microsoft.com/office/drawing/2014/main" id="{CB783E62-D1A5-884B-9EB3-F41FB676BE80}"/>
              </a:ext>
            </a:extLst>
          </p:cNvPr>
          <p:cNvSpPr/>
          <p:nvPr/>
        </p:nvSpPr>
        <p:spPr>
          <a:xfrm>
            <a:off x="455066" y="5210627"/>
            <a:ext cx="1736592" cy="957943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দল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Plaque 14">
            <a:extLst>
              <a:ext uri="{FF2B5EF4-FFF2-40B4-BE49-F238E27FC236}">
                <a16:creationId xmlns:a16="http://schemas.microsoft.com/office/drawing/2014/main" id="{0DB53122-825F-4C4C-8D84-079659458D18}"/>
              </a:ext>
            </a:extLst>
          </p:cNvPr>
          <p:cNvSpPr/>
          <p:nvPr/>
        </p:nvSpPr>
        <p:spPr>
          <a:xfrm>
            <a:off x="3038607" y="1190177"/>
            <a:ext cx="8717962" cy="2238823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1.পরিবেশের কোথায় কোথায় উদ্ভিদ জন্মে?</a:t>
            </a:r>
          </a:p>
          <a:p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2.প্রখর সূর্যের আলোতে ও ছায়াযুক্ত, স্যাঁতস্যাঁতে শীতল স্থানে জন্মেএমন দুইটি উদ্ভিদের নাম লেখ।</a:t>
            </a:r>
            <a:endParaRPr lang="bn-IN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Plaque 15">
            <a:extLst>
              <a:ext uri="{FF2B5EF4-FFF2-40B4-BE49-F238E27FC236}">
                <a16:creationId xmlns:a16="http://schemas.microsoft.com/office/drawing/2014/main" id="{C22FD686-DD71-6943-B387-2D87ED7DAE9F}"/>
              </a:ext>
            </a:extLst>
          </p:cNvPr>
          <p:cNvSpPr/>
          <p:nvPr/>
        </p:nvSpPr>
        <p:spPr>
          <a:xfrm>
            <a:off x="3016835" y="3565073"/>
            <a:ext cx="8761505" cy="1476484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1.পানিতে ও লবনাক্ত মাটিতে জন্মে এমন দুইটি করে উদ্ভিদের নাম লেখ। </a:t>
            </a:r>
            <a:endParaRPr lang="en-US" sz="4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Plaque 16">
            <a:extLst>
              <a:ext uri="{FF2B5EF4-FFF2-40B4-BE49-F238E27FC236}">
                <a16:creationId xmlns:a16="http://schemas.microsoft.com/office/drawing/2014/main" id="{AF1C0CFB-76A5-494A-A8B8-A3E232FABCE2}"/>
              </a:ext>
            </a:extLst>
          </p:cNvPr>
          <p:cNvSpPr/>
          <p:nvPr/>
        </p:nvSpPr>
        <p:spPr>
          <a:xfrm>
            <a:off x="2937008" y="5210626"/>
            <a:ext cx="8819561" cy="1103677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2.বড় উদ্ভিদের উপর জন্মে এমন দুইটি উদ্ভিদের নাম লেখ।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7D2469-2973-5B4B-ABD7-C647B3959D33}"/>
              </a:ext>
            </a:extLst>
          </p:cNvPr>
          <p:cNvSpPr/>
          <p:nvPr/>
        </p:nvSpPr>
        <p:spPr>
          <a:xfrm>
            <a:off x="157818" y="136072"/>
            <a:ext cx="233108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লিখিত 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Plaque 17">
            <a:extLst>
              <a:ext uri="{FF2B5EF4-FFF2-40B4-BE49-F238E27FC236}">
                <a16:creationId xmlns:a16="http://schemas.microsoft.com/office/drawing/2014/main" id="{0EDCF4A6-5AE9-7943-A94A-CC1471A6AAFC}"/>
              </a:ext>
            </a:extLst>
          </p:cNvPr>
          <p:cNvSpPr/>
          <p:nvPr/>
        </p:nvSpPr>
        <p:spPr>
          <a:xfrm>
            <a:off x="5200061" y="116117"/>
            <a:ext cx="2485842" cy="957943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23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27F4351-C91D-7349-BD2B-1B38461A6A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3852796"/>
              </p:ext>
            </p:extLst>
          </p:nvPr>
        </p:nvGraphicFramePr>
        <p:xfrm>
          <a:off x="-241542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98DE3D65-59CC-E542-AFC2-B590B0ADDF2B}"/>
              </a:ext>
            </a:extLst>
          </p:cNvPr>
          <p:cNvSpPr/>
          <p:nvPr/>
        </p:nvSpPr>
        <p:spPr>
          <a:xfrm>
            <a:off x="2398143" y="1459849"/>
            <a:ext cx="2074178" cy="19691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পরগাছা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45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E837ABD-02AE-2840-85BB-B90C699D140D}"/>
              </a:ext>
            </a:extLst>
          </p:cNvPr>
          <p:cNvSpPr/>
          <p:nvPr/>
        </p:nvSpPr>
        <p:spPr>
          <a:xfrm>
            <a:off x="308919" y="1607282"/>
            <a:ext cx="5787081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সঠিক উত্তরটিতে টিক চিহ্ন দাওঃ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163685-9606-8B48-B3BA-A8E2220F1149}"/>
              </a:ext>
            </a:extLst>
          </p:cNvPr>
          <p:cNvSpPr/>
          <p:nvPr/>
        </p:nvSpPr>
        <p:spPr>
          <a:xfrm>
            <a:off x="4774720" y="271001"/>
            <a:ext cx="2683748" cy="120032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7200" b="1" spc="600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0641E3-386C-3A4A-AC03-0BE79F278B40}"/>
              </a:ext>
            </a:extLst>
          </p:cNvPr>
          <p:cNvSpPr/>
          <p:nvPr/>
        </p:nvSpPr>
        <p:spPr>
          <a:xfrm>
            <a:off x="871151" y="2447541"/>
            <a:ext cx="9928655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1. সূর্যের আলোযুক্ত স্থানে জন্মে এমন একটি উদ্ভিদের নাম লেখ।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9A2AB8-3AD8-3D43-A34C-DD314A585FFA}"/>
              </a:ext>
            </a:extLst>
          </p:cNvPr>
          <p:cNvSpPr/>
          <p:nvPr/>
        </p:nvSpPr>
        <p:spPr>
          <a:xfrm>
            <a:off x="2122408" y="3564928"/>
            <a:ext cx="169549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ক. মস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119BBF-2752-384C-950A-E4678F693C56}"/>
              </a:ext>
            </a:extLst>
          </p:cNvPr>
          <p:cNvSpPr/>
          <p:nvPr/>
        </p:nvSpPr>
        <p:spPr>
          <a:xfrm>
            <a:off x="2110052" y="4417544"/>
            <a:ext cx="171141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খ. ফার্ন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D352BB-FECC-3144-B494-15EF26A1CA07}"/>
              </a:ext>
            </a:extLst>
          </p:cNvPr>
          <p:cNvSpPr/>
          <p:nvPr/>
        </p:nvSpPr>
        <p:spPr>
          <a:xfrm>
            <a:off x="2122410" y="5245448"/>
            <a:ext cx="17114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গ. আম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116C4F-4FCB-1D42-8BCF-E6AEA29D36B0}"/>
              </a:ext>
            </a:extLst>
          </p:cNvPr>
          <p:cNvSpPr/>
          <p:nvPr/>
        </p:nvSpPr>
        <p:spPr>
          <a:xfrm>
            <a:off x="4413417" y="3564928"/>
            <a:ext cx="304505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A22D83-19F0-F448-948C-1C3076713B99}"/>
              </a:ext>
            </a:extLst>
          </p:cNvPr>
          <p:cNvSpPr/>
          <p:nvPr/>
        </p:nvSpPr>
        <p:spPr>
          <a:xfrm>
            <a:off x="4401061" y="4417544"/>
            <a:ext cx="305740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573A1B-8069-B44B-ACC1-2FD08DF87D63}"/>
              </a:ext>
            </a:extLst>
          </p:cNvPr>
          <p:cNvSpPr/>
          <p:nvPr/>
        </p:nvSpPr>
        <p:spPr>
          <a:xfrm>
            <a:off x="4413419" y="5245448"/>
            <a:ext cx="3057408" cy="64633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0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y Movie 5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814FC96-1103-3F4B-BB67-FB737153EBBD}"/>
              </a:ext>
            </a:extLst>
          </p:cNvPr>
          <p:cNvSpPr/>
          <p:nvPr/>
        </p:nvSpPr>
        <p:spPr>
          <a:xfrm>
            <a:off x="739346" y="1465866"/>
            <a:ext cx="8180367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2নিচের কোন  উদ্ভিদটি লবনাক্ত মাটিতে জন্মে না-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173341-9DF4-F743-A9CA-CDD4FDF07420}"/>
              </a:ext>
            </a:extLst>
          </p:cNvPr>
          <p:cNvSpPr/>
          <p:nvPr/>
        </p:nvSpPr>
        <p:spPr>
          <a:xfrm>
            <a:off x="2276285" y="2782669"/>
            <a:ext cx="169549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ক. সুন্দরি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A4DFE6-745D-1244-BC5C-09B0DF5589C4}"/>
              </a:ext>
            </a:extLst>
          </p:cNvPr>
          <p:cNvSpPr/>
          <p:nvPr/>
        </p:nvSpPr>
        <p:spPr>
          <a:xfrm>
            <a:off x="2263929" y="3635285"/>
            <a:ext cx="171141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খ. গরান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53EAD4-C8F3-774E-A010-1B1AB3B36DBD}"/>
              </a:ext>
            </a:extLst>
          </p:cNvPr>
          <p:cNvSpPr/>
          <p:nvPr/>
        </p:nvSpPr>
        <p:spPr>
          <a:xfrm>
            <a:off x="2276287" y="4463189"/>
            <a:ext cx="17114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গ. জাম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B2312D-FF3C-9E46-B841-DB5F8C5B99A6}"/>
              </a:ext>
            </a:extLst>
          </p:cNvPr>
          <p:cNvSpPr/>
          <p:nvPr/>
        </p:nvSpPr>
        <p:spPr>
          <a:xfrm>
            <a:off x="4567294" y="2782669"/>
            <a:ext cx="304505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FB15C5-D6E8-F040-B5F4-483894C288F5}"/>
              </a:ext>
            </a:extLst>
          </p:cNvPr>
          <p:cNvSpPr/>
          <p:nvPr/>
        </p:nvSpPr>
        <p:spPr>
          <a:xfrm>
            <a:off x="4554938" y="3635285"/>
            <a:ext cx="305740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01E1A5-E805-2943-BB1E-7A0BCE506A7E}"/>
              </a:ext>
            </a:extLst>
          </p:cNvPr>
          <p:cNvSpPr/>
          <p:nvPr/>
        </p:nvSpPr>
        <p:spPr>
          <a:xfrm>
            <a:off x="4567296" y="4463189"/>
            <a:ext cx="3057408" cy="64633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48391D-95D8-1E4D-B59D-9DF46E6BA176}"/>
              </a:ext>
            </a:extLst>
          </p:cNvPr>
          <p:cNvSpPr/>
          <p:nvPr/>
        </p:nvSpPr>
        <p:spPr>
          <a:xfrm>
            <a:off x="2276287" y="5392134"/>
            <a:ext cx="17114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গ. কেওড়া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2CE47F-97E0-E647-832F-34CE8AF01DB9}"/>
              </a:ext>
            </a:extLst>
          </p:cNvPr>
          <p:cNvSpPr/>
          <p:nvPr/>
        </p:nvSpPr>
        <p:spPr>
          <a:xfrm>
            <a:off x="4567296" y="5392134"/>
            <a:ext cx="305740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 নয়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1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y Movie 5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DA1F0A2-A54B-BA4C-A20D-0E134F88DFB9}"/>
              </a:ext>
            </a:extLst>
          </p:cNvPr>
          <p:cNvSpPr/>
          <p:nvPr/>
        </p:nvSpPr>
        <p:spPr>
          <a:xfrm>
            <a:off x="722092" y="1146943"/>
            <a:ext cx="8577183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3. পানিতে জন্মে এমন একটি উদ্ভিদের নাম লেখ।?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E78F38-8F64-E74E-8BD9-1F340B871E0D}"/>
              </a:ext>
            </a:extLst>
          </p:cNvPr>
          <p:cNvSpPr/>
          <p:nvPr/>
        </p:nvSpPr>
        <p:spPr>
          <a:xfrm>
            <a:off x="1742536" y="2355441"/>
            <a:ext cx="202360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ক. পরগাছা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DD0A54-6143-3348-80CA-79184398D4CD}"/>
              </a:ext>
            </a:extLst>
          </p:cNvPr>
          <p:cNvSpPr/>
          <p:nvPr/>
        </p:nvSpPr>
        <p:spPr>
          <a:xfrm>
            <a:off x="1742536" y="3208057"/>
            <a:ext cx="202716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খ. কেওড়া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E964C0-AECD-3847-8E11-2FFAD59944B6}"/>
              </a:ext>
            </a:extLst>
          </p:cNvPr>
          <p:cNvSpPr/>
          <p:nvPr/>
        </p:nvSpPr>
        <p:spPr>
          <a:xfrm>
            <a:off x="1754895" y="4035961"/>
            <a:ext cx="202716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গ. শাপলা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F368BC-9B82-C641-8A45-33A20FE8ECD6}"/>
              </a:ext>
            </a:extLst>
          </p:cNvPr>
          <p:cNvSpPr/>
          <p:nvPr/>
        </p:nvSpPr>
        <p:spPr>
          <a:xfrm>
            <a:off x="4361659" y="2355441"/>
            <a:ext cx="304505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08AAFB-B2F9-5D49-B9BE-D7B0D163BF50}"/>
              </a:ext>
            </a:extLst>
          </p:cNvPr>
          <p:cNvSpPr/>
          <p:nvPr/>
        </p:nvSpPr>
        <p:spPr>
          <a:xfrm>
            <a:off x="4349303" y="3208057"/>
            <a:ext cx="305740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F56F9B-E7BA-1B4A-A69E-5EC88E23F268}"/>
              </a:ext>
            </a:extLst>
          </p:cNvPr>
          <p:cNvSpPr/>
          <p:nvPr/>
        </p:nvSpPr>
        <p:spPr>
          <a:xfrm>
            <a:off x="4361661" y="4035961"/>
            <a:ext cx="3057408" cy="64633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915893-2248-F841-9A55-DF3ECBED8DB9}"/>
              </a:ext>
            </a:extLst>
          </p:cNvPr>
          <p:cNvSpPr/>
          <p:nvPr/>
        </p:nvSpPr>
        <p:spPr>
          <a:xfrm>
            <a:off x="1754893" y="4884450"/>
            <a:ext cx="202716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গ. মস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F919A3-2FA7-8640-A9C3-0B89D9B4AD50}"/>
              </a:ext>
            </a:extLst>
          </p:cNvPr>
          <p:cNvSpPr/>
          <p:nvPr/>
        </p:nvSpPr>
        <p:spPr>
          <a:xfrm>
            <a:off x="4361659" y="4884450"/>
            <a:ext cx="305740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 নয়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91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y Movie 5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7883340-C8F5-F942-8574-30840A5D363F}"/>
              </a:ext>
            </a:extLst>
          </p:cNvPr>
          <p:cNvSpPr/>
          <p:nvPr/>
        </p:nvSpPr>
        <p:spPr>
          <a:xfrm>
            <a:off x="585469" y="1176736"/>
            <a:ext cx="10713308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4. নিচের কোন উদ্ভিদটি অন্য বড় উদ্ভিদের উপর জন্মে-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8572B1-6A0C-8C44-85AA-09EB57A74711}"/>
              </a:ext>
            </a:extLst>
          </p:cNvPr>
          <p:cNvSpPr/>
          <p:nvPr/>
        </p:nvSpPr>
        <p:spPr>
          <a:xfrm>
            <a:off x="1500996" y="2415027"/>
            <a:ext cx="232308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ক. স্বর্ণলতা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E30F02-BEB1-D843-ADB6-0821B6F882D1}"/>
              </a:ext>
            </a:extLst>
          </p:cNvPr>
          <p:cNvSpPr/>
          <p:nvPr/>
        </p:nvSpPr>
        <p:spPr>
          <a:xfrm>
            <a:off x="1482748" y="3267643"/>
            <a:ext cx="234489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খ. ফার্ন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FA30F5-914F-C44E-9E5C-5946C78313F1}"/>
              </a:ext>
            </a:extLst>
          </p:cNvPr>
          <p:cNvSpPr/>
          <p:nvPr/>
        </p:nvSpPr>
        <p:spPr>
          <a:xfrm>
            <a:off x="1495105" y="4095547"/>
            <a:ext cx="234489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গ. আম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330745-67C7-024E-A383-F6B89C7D02E1}"/>
              </a:ext>
            </a:extLst>
          </p:cNvPr>
          <p:cNvSpPr/>
          <p:nvPr/>
        </p:nvSpPr>
        <p:spPr>
          <a:xfrm>
            <a:off x="4419597" y="2415027"/>
            <a:ext cx="3045051" cy="64633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384BDA-ED31-F34C-B218-7FA4B15519AD}"/>
              </a:ext>
            </a:extLst>
          </p:cNvPr>
          <p:cNvSpPr/>
          <p:nvPr/>
        </p:nvSpPr>
        <p:spPr>
          <a:xfrm>
            <a:off x="4407241" y="3267643"/>
            <a:ext cx="305740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11ED23-9400-554A-A205-A0E3A2897E34}"/>
              </a:ext>
            </a:extLst>
          </p:cNvPr>
          <p:cNvSpPr/>
          <p:nvPr/>
        </p:nvSpPr>
        <p:spPr>
          <a:xfrm>
            <a:off x="4419599" y="4095547"/>
            <a:ext cx="305740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A726C6-19AD-8D48-AAFB-F9C34C00BD73}"/>
              </a:ext>
            </a:extLst>
          </p:cNvPr>
          <p:cNvSpPr/>
          <p:nvPr/>
        </p:nvSpPr>
        <p:spPr>
          <a:xfrm>
            <a:off x="1482746" y="4923451"/>
            <a:ext cx="234489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গ. আম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7DA081-CC0E-CC46-8822-11FE933DB945}"/>
              </a:ext>
            </a:extLst>
          </p:cNvPr>
          <p:cNvSpPr/>
          <p:nvPr/>
        </p:nvSpPr>
        <p:spPr>
          <a:xfrm>
            <a:off x="4407240" y="4923451"/>
            <a:ext cx="305740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2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y Movie 5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-answer-sound-effect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-answer-sound-effect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-answer-sound-effect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D9D7C3-0BA2-414A-8EA5-6552E4731711}"/>
              </a:ext>
            </a:extLst>
          </p:cNvPr>
          <p:cNvSpPr/>
          <p:nvPr/>
        </p:nvSpPr>
        <p:spPr>
          <a:xfrm>
            <a:off x="4683210" y="2641581"/>
            <a:ext cx="7052015" cy="32008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spc="-15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6000" spc="-15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spc="-15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6000" spc="-15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spc="-15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5400" spc="-15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spc="-15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5400" spc="-15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spc="-15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IN" sz="5400" spc="-15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spc="-15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spc="-15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pc="-15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800" spc="-15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pc="-15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800" spc="-15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pc="-15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spc="-15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pc="-15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4800" spc="-15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spc="-15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spc="-15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bn-IN" sz="4000" spc="-15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spc="-15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spc="-15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3200" spc="-15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</a:t>
            </a:r>
            <a:r>
              <a:rPr lang="en-US" sz="3200" spc="-15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spc="-15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রাস্না</a:t>
            </a:r>
            <a:r>
              <a:rPr lang="en-US" sz="3200" spc="-15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spc="-15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।)</a:t>
            </a:r>
            <a:r>
              <a:rPr lang="bn-IN" sz="3200" spc="-15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spc="-15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65F9A8-8CD1-A54D-A23E-129B1987E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1" y="2400177"/>
            <a:ext cx="2800026" cy="3683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Horizontal Scroll 3">
            <a:extLst>
              <a:ext uri="{FF2B5EF4-FFF2-40B4-BE49-F238E27FC236}">
                <a16:creationId xmlns:a16="http://schemas.microsoft.com/office/drawing/2014/main" id="{E5B6FB7D-8848-2F46-8AA5-439CC2EFC791}"/>
              </a:ext>
            </a:extLst>
          </p:cNvPr>
          <p:cNvSpPr/>
          <p:nvPr/>
        </p:nvSpPr>
        <p:spPr>
          <a:xfrm>
            <a:off x="6330990" y="523780"/>
            <a:ext cx="3756454" cy="159402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b="1" dirty="0"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BB3576F-9266-EC47-81AE-9FC8E56C4046}"/>
              </a:ext>
            </a:extLst>
          </p:cNvPr>
          <p:cNvSpPr/>
          <p:nvPr/>
        </p:nvSpPr>
        <p:spPr>
          <a:xfrm>
            <a:off x="600819" y="984128"/>
            <a:ext cx="10713308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5. ছায়াযুক্ত, স্যাঁতস্যাঁতে শীতল স্থানে জন্মে এমন একটি উদ্ভিদের নাম লেখ।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4B3E44-5143-9B44-A3FE-4061B57FD215}"/>
              </a:ext>
            </a:extLst>
          </p:cNvPr>
          <p:cNvSpPr/>
          <p:nvPr/>
        </p:nvSpPr>
        <p:spPr>
          <a:xfrm>
            <a:off x="2303059" y="2291421"/>
            <a:ext cx="169549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ক. জাম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4D4E3F-C35E-834A-BD04-05E67D25F9EE}"/>
              </a:ext>
            </a:extLst>
          </p:cNvPr>
          <p:cNvSpPr/>
          <p:nvPr/>
        </p:nvSpPr>
        <p:spPr>
          <a:xfrm>
            <a:off x="2290703" y="3144037"/>
            <a:ext cx="171141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খ. ফার্ন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283EA6-5607-9442-93F2-6A0856735960}"/>
              </a:ext>
            </a:extLst>
          </p:cNvPr>
          <p:cNvSpPr/>
          <p:nvPr/>
        </p:nvSpPr>
        <p:spPr>
          <a:xfrm>
            <a:off x="2303061" y="3971941"/>
            <a:ext cx="17114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গ. রাস্না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2175AC-14F8-C74C-B7D4-7A916C2C20E2}"/>
              </a:ext>
            </a:extLst>
          </p:cNvPr>
          <p:cNvSpPr/>
          <p:nvPr/>
        </p:nvSpPr>
        <p:spPr>
          <a:xfrm>
            <a:off x="4594068" y="2291421"/>
            <a:ext cx="304505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588CA0-CF80-4C42-B2CC-003F22CAF387}"/>
              </a:ext>
            </a:extLst>
          </p:cNvPr>
          <p:cNvSpPr/>
          <p:nvPr/>
        </p:nvSpPr>
        <p:spPr>
          <a:xfrm>
            <a:off x="4581712" y="3144037"/>
            <a:ext cx="3057407" cy="64633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8622CB-72C8-4F44-B33C-489B0B957538}"/>
              </a:ext>
            </a:extLst>
          </p:cNvPr>
          <p:cNvSpPr/>
          <p:nvPr/>
        </p:nvSpPr>
        <p:spPr>
          <a:xfrm>
            <a:off x="4594070" y="3971941"/>
            <a:ext cx="305740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E15D63-47CC-2840-BD06-33F3F612634B}"/>
              </a:ext>
            </a:extLst>
          </p:cNvPr>
          <p:cNvSpPr/>
          <p:nvPr/>
        </p:nvSpPr>
        <p:spPr>
          <a:xfrm>
            <a:off x="2303061" y="4824557"/>
            <a:ext cx="17114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গ. গরান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B81F3C-537D-D243-9EE3-5F9117A8B673}"/>
              </a:ext>
            </a:extLst>
          </p:cNvPr>
          <p:cNvSpPr/>
          <p:nvPr/>
        </p:nvSpPr>
        <p:spPr>
          <a:xfrm>
            <a:off x="4594070" y="4824557"/>
            <a:ext cx="305740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24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y Movie 5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238F6E-1C62-D840-A113-B15EF318F2DF}"/>
              </a:ext>
            </a:extLst>
          </p:cNvPr>
          <p:cNvSpPr/>
          <p:nvPr/>
        </p:nvSpPr>
        <p:spPr>
          <a:xfrm>
            <a:off x="1109327" y="479743"/>
            <a:ext cx="9973345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আমরা যা শিখলাম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D9A2E5-173F-2446-A94C-5911528B4CA8}"/>
              </a:ext>
            </a:extLst>
          </p:cNvPr>
          <p:cNvSpPr/>
          <p:nvPr/>
        </p:nvSpPr>
        <p:spPr>
          <a:xfrm>
            <a:off x="392355" y="3253109"/>
            <a:ext cx="11407290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= ভিন্ন ভিন্ন উদ্ভিদের জন্মানোর জন্য ভিন্ন ভিন্ন পরিবেশ প্রয়োজন।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5BE89D-FA12-DA42-BAF4-1C1E55A93C68}"/>
              </a:ext>
            </a:extLst>
          </p:cNvPr>
          <p:cNvSpPr/>
          <p:nvPr/>
        </p:nvSpPr>
        <p:spPr>
          <a:xfrm>
            <a:off x="392355" y="4634334"/>
            <a:ext cx="11407290" cy="144655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= আমাদের চারপাশে জন্মে এমন উদ্ভিদগুলোর জন্মানোর পরিবেশ সনাক্ত করতে পারবে এবং উদ্ভিদগুলোর নাম লিখতে পারবে।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5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0A9B010-1C3A-A940-A788-AEC937C62473}"/>
              </a:ext>
            </a:extLst>
          </p:cNvPr>
          <p:cNvSpPr/>
          <p:nvPr/>
        </p:nvSpPr>
        <p:spPr>
          <a:xfrm>
            <a:off x="582140" y="4003796"/>
            <a:ext cx="11294075" cy="132343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বাড়ির আশেপাশে ভিন্ন ভিন্ন পরিবেশে যে যে উদ্ভিদ জন্মে তার একটি তালিকা তৈরি করে আনবে।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318DD3-BF35-6043-8C84-9D08C5B318B9}"/>
              </a:ext>
            </a:extLst>
          </p:cNvPr>
          <p:cNvSpPr/>
          <p:nvPr/>
        </p:nvSpPr>
        <p:spPr>
          <a:xfrm>
            <a:off x="4376619" y="596506"/>
            <a:ext cx="3438762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E3F19E-D610-6E47-84B0-CD5EE1DC2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38" y="298865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1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C7287A9-A18E-7246-BD68-AD78BC987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9" y="113866"/>
            <a:ext cx="8796485" cy="603850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21FD8E9-31CA-CB41-AD53-520BCCC12FA3}"/>
              </a:ext>
            </a:extLst>
          </p:cNvPr>
          <p:cNvSpPr txBox="1">
            <a:spLocks/>
          </p:cNvSpPr>
          <p:nvPr/>
        </p:nvSpPr>
        <p:spPr>
          <a:xfrm>
            <a:off x="205387" y="4899806"/>
            <a:ext cx="11781226" cy="1820174"/>
          </a:xfrm>
          <a:prstGeom prst="rect">
            <a:avLst/>
          </a:prstGeom>
          <a:noFill/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6000" b="1" spc="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 সোনামণিরা</a:t>
            </a:r>
            <a:r>
              <a:rPr lang="en-GB" sz="6000" b="1" spc="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6000" b="1" spc="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সবাইকে</a:t>
            </a:r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ধন্যবাদ।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05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71695AE-CBF7-5343-8B06-8AE10A1A9F8D}"/>
              </a:ext>
            </a:extLst>
          </p:cNvPr>
          <p:cNvSpPr/>
          <p:nvPr/>
        </p:nvSpPr>
        <p:spPr>
          <a:xfrm>
            <a:off x="2471404" y="1817698"/>
            <a:ext cx="7249191" cy="5178846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bn-IN" sz="6000" b="1" dirty="0"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6000" b="1" dirty="0" err="1"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dirty="0"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bn-IN" sz="6000" b="1" dirty="0"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bn-IN" sz="6000" b="1" dirty="0"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ভিডিও </a:t>
            </a:r>
            <a:r>
              <a:rPr lang="en-US" sz="6000" b="1" dirty="0" err="1"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b="1" dirty="0"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58656357-0E40-FE4B-9F64-5A7B40F488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99" y="2425231"/>
            <a:ext cx="27178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71695AE-CBF7-5343-8B06-8AE10A1A9F8D}"/>
              </a:ext>
            </a:extLst>
          </p:cNvPr>
          <p:cNvSpPr/>
          <p:nvPr/>
        </p:nvSpPr>
        <p:spPr>
          <a:xfrm>
            <a:off x="1001110" y="2097887"/>
            <a:ext cx="10189779" cy="280076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 পরবর্তি স্লাইডে  </a:t>
            </a:r>
          </a:p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00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t="4705" r="3741" b="7169"/>
          <a:stretch/>
        </p:blipFill>
        <p:spPr>
          <a:xfrm>
            <a:off x="6261978" y="3063400"/>
            <a:ext cx="4574755" cy="2508903"/>
          </a:xfrm>
          <a:prstGeom prst="rect">
            <a:avLst/>
          </a:prstGeom>
          <a:ln w="127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C2400B-8D7C-244F-A9E1-A1BD7E197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76" y="3078524"/>
            <a:ext cx="4574755" cy="2508903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CBEBAE-590C-504D-B5B3-C5FAF58616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77" y="280856"/>
            <a:ext cx="4574755" cy="2508903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21765E-96B2-E54A-91B3-ED85FD87E5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78" y="280856"/>
            <a:ext cx="4574755" cy="2508903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6553D988-D175-5945-9A05-A14F214E94E5}"/>
              </a:ext>
            </a:extLst>
          </p:cNvPr>
          <p:cNvSpPr/>
          <p:nvPr/>
        </p:nvSpPr>
        <p:spPr>
          <a:xfrm>
            <a:off x="490668" y="280856"/>
            <a:ext cx="652246" cy="2508903"/>
          </a:xfrm>
          <a:prstGeom prst="round2DiagRect">
            <a:avLst/>
          </a:prstGeom>
          <a:noFill/>
          <a:ln w="3175">
            <a:solidFill>
              <a:schemeClr val="accent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 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B0E2DA7C-CEEB-7D40-8BA3-6C1FFD5B2628}"/>
              </a:ext>
            </a:extLst>
          </p:cNvPr>
          <p:cNvSpPr/>
          <p:nvPr/>
        </p:nvSpPr>
        <p:spPr>
          <a:xfrm>
            <a:off x="10985477" y="280857"/>
            <a:ext cx="651003" cy="2553586"/>
          </a:xfrm>
          <a:prstGeom prst="round2DiagRect">
            <a:avLst/>
          </a:prstGeom>
          <a:noFill/>
          <a:ln w="3175">
            <a:solidFill>
              <a:schemeClr val="accent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ফার্ণ উদ্ভিদ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 Diagonal Corner Rectangle 16">
            <a:extLst>
              <a:ext uri="{FF2B5EF4-FFF2-40B4-BE49-F238E27FC236}">
                <a16:creationId xmlns:a16="http://schemas.microsoft.com/office/drawing/2014/main" id="{0A00C4EA-E32E-9F42-B590-70C9CEF5356D}"/>
              </a:ext>
            </a:extLst>
          </p:cNvPr>
          <p:cNvSpPr/>
          <p:nvPr/>
        </p:nvSpPr>
        <p:spPr>
          <a:xfrm>
            <a:off x="490667" y="3063400"/>
            <a:ext cx="652247" cy="2524027"/>
          </a:xfrm>
          <a:prstGeom prst="round2DiagRect">
            <a:avLst/>
          </a:prstGeom>
          <a:noFill/>
          <a:ln w="3175">
            <a:solidFill>
              <a:schemeClr val="accent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কচুরী ফুল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 Diagonal Corner Rectangle 19">
            <a:extLst>
              <a:ext uri="{FF2B5EF4-FFF2-40B4-BE49-F238E27FC236}">
                <a16:creationId xmlns:a16="http://schemas.microsoft.com/office/drawing/2014/main" id="{6977BDF9-C994-234A-B6DA-59C5E8E36F34}"/>
              </a:ext>
            </a:extLst>
          </p:cNvPr>
          <p:cNvSpPr/>
          <p:nvPr/>
        </p:nvSpPr>
        <p:spPr>
          <a:xfrm>
            <a:off x="10985478" y="2964544"/>
            <a:ext cx="718342" cy="2638966"/>
          </a:xfrm>
          <a:prstGeom prst="round2DiagRect">
            <a:avLst/>
          </a:prstGeom>
          <a:noFill/>
          <a:ln w="3175">
            <a:solidFill>
              <a:schemeClr val="accent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সুন্দরী গাছ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58A830-BA3B-4A43-9DD1-1ED77B631FDC}"/>
              </a:ext>
            </a:extLst>
          </p:cNvPr>
          <p:cNvSpPr/>
          <p:nvPr/>
        </p:nvSpPr>
        <p:spPr>
          <a:xfrm>
            <a:off x="1664593" y="5859276"/>
            <a:ext cx="92282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স্লাইডে প্রদর্শিত </a:t>
            </a:r>
            <a:r>
              <a:rPr lang="bn-IN" sz="4400" dirty="0"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উদ্ভিদগুলো তুমি কী কখনো দেখছ?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751B9B-0D9B-CE4A-B74D-A79C30C804F9}"/>
              </a:ext>
            </a:extLst>
          </p:cNvPr>
          <p:cNvSpPr/>
          <p:nvPr/>
        </p:nvSpPr>
        <p:spPr>
          <a:xfrm>
            <a:off x="1788569" y="5859276"/>
            <a:ext cx="86148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কোথায় কোথায় এই উদ্ভিদগুলো জন্মে?</a:t>
            </a:r>
            <a:endParaRPr lang="en-BD" sz="4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1FCDB9-0480-C040-9B99-D669017D181D}"/>
              </a:ext>
            </a:extLst>
          </p:cNvPr>
          <p:cNvSpPr/>
          <p:nvPr/>
        </p:nvSpPr>
        <p:spPr>
          <a:xfrm>
            <a:off x="1089662" y="5874400"/>
            <a:ext cx="103204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bn-IN" sz="4000" dirty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পরিবেশের বিভিন্ন জায়গায় বিভিন্ন উদ্ভিদ জন্মাতে দেখি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7FC85A-C6BD-F144-9D6B-003B9CCE2FE9}"/>
              </a:ext>
            </a:extLst>
          </p:cNvPr>
          <p:cNvSpPr/>
          <p:nvPr/>
        </p:nvSpPr>
        <p:spPr>
          <a:xfrm>
            <a:off x="964615" y="5859275"/>
            <a:ext cx="10628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একটু চিন্তা করে বলতো আজকে পাঠের বিষয় কী হতে পারে?</a:t>
            </a:r>
            <a:endParaRPr lang="en-US" sz="4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 tmFilter="0,0; .5, 0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 tmFilter="0,0; .5, 0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 tmFilter="0,0; .5, 0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7" grpId="0" animBg="1"/>
      <p:bldP spid="20" grpId="0" animBg="1"/>
      <p:bldP spid="19" grpId="0"/>
      <p:bldP spid="19" grpId="1"/>
      <p:bldP spid="21" grpId="0"/>
      <p:bldP spid="21" grpId="1"/>
      <p:bldP spid="2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C17B2D-9AC7-3043-877C-986DB0DD692D}"/>
              </a:ext>
            </a:extLst>
          </p:cNvPr>
          <p:cNvSpPr/>
          <p:nvPr/>
        </p:nvSpPr>
        <p:spPr>
          <a:xfrm>
            <a:off x="3141775" y="1523061"/>
            <a:ext cx="620875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আজকে  আমরা পড়ব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3F039A-B20E-E74A-856B-BB52ABC9B682}"/>
              </a:ext>
            </a:extLst>
          </p:cNvPr>
          <p:cNvSpPr/>
          <p:nvPr/>
        </p:nvSpPr>
        <p:spPr>
          <a:xfrm>
            <a:off x="245834" y="130432"/>
            <a:ext cx="1518364" cy="52322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3FBD1F-3F2E-1143-9C31-E5BD1D8DDB5D}"/>
              </a:ext>
            </a:extLst>
          </p:cNvPr>
          <p:cNvSpPr/>
          <p:nvPr/>
        </p:nvSpPr>
        <p:spPr>
          <a:xfrm>
            <a:off x="1264659" y="3097924"/>
            <a:ext cx="9962985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পরিবেশে উদ্ভিদ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3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D168FC-5BA2-6948-BCE7-57240048C7A0}"/>
              </a:ext>
            </a:extLst>
          </p:cNvPr>
          <p:cNvSpPr/>
          <p:nvPr/>
        </p:nvSpPr>
        <p:spPr>
          <a:xfrm>
            <a:off x="346840" y="2503355"/>
            <a:ext cx="5440913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58967B-2C20-0A4E-ABC3-8279364AE588}"/>
              </a:ext>
            </a:extLst>
          </p:cNvPr>
          <p:cNvSpPr/>
          <p:nvPr/>
        </p:nvSpPr>
        <p:spPr>
          <a:xfrm>
            <a:off x="346840" y="3736860"/>
            <a:ext cx="11414235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২.১.৫। বিভিন্ন উদ্ভিদের বিভিন্ন পরিবেশ প্রয়োজন তা বলতে পারবে।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২.১.৬। বিভিন্ন পরিবেশে যে সকল উদ্ভিদ জন্মে সেগুলো শনাক্ত করতে পারবে।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A9A43E-1AB2-B34C-BFA7-FD2BDE3C7719}"/>
              </a:ext>
            </a:extLst>
          </p:cNvPr>
          <p:cNvSpPr/>
          <p:nvPr/>
        </p:nvSpPr>
        <p:spPr>
          <a:xfrm>
            <a:off x="4175774" y="237871"/>
            <a:ext cx="3223959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ন ফল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5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71695AE-CBF7-5343-8B06-8AE10A1A9F8D}"/>
              </a:ext>
            </a:extLst>
          </p:cNvPr>
          <p:cNvSpPr/>
          <p:nvPr/>
        </p:nvSpPr>
        <p:spPr>
          <a:xfrm>
            <a:off x="1001110" y="2097887"/>
            <a:ext cx="10189779" cy="280076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 পরবর্তি স্লাইডে  </a:t>
            </a:r>
          </a:p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93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872</Words>
  <Application>Microsoft Macintosh PowerPoint</Application>
  <PresentationFormat>Widescreen</PresentationFormat>
  <Paragraphs>168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</dc:creator>
  <cp:lastModifiedBy>Microsoft Office User</cp:lastModifiedBy>
  <cp:revision>160</cp:revision>
  <dcterms:created xsi:type="dcterms:W3CDTF">2019-08-26T15:30:24Z</dcterms:created>
  <dcterms:modified xsi:type="dcterms:W3CDTF">2021-01-20T14:53:49Z</dcterms:modified>
</cp:coreProperties>
</file>