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8" r:id="rId3"/>
    <p:sldId id="257" r:id="rId4"/>
    <p:sldId id="268" r:id="rId5"/>
    <p:sldId id="269" r:id="rId6"/>
    <p:sldId id="264" r:id="rId7"/>
    <p:sldId id="274" r:id="rId8"/>
    <p:sldId id="275" r:id="rId9"/>
    <p:sldId id="276" r:id="rId10"/>
    <p:sldId id="278" r:id="rId11"/>
    <p:sldId id="279" r:id="rId12"/>
    <p:sldId id="277" r:id="rId13"/>
    <p:sldId id="265" r:id="rId14"/>
    <p:sldId id="286" r:id="rId15"/>
    <p:sldId id="283" r:id="rId16"/>
    <p:sldId id="282" r:id="rId17"/>
    <p:sldId id="285" r:id="rId18"/>
    <p:sldId id="280" r:id="rId19"/>
    <p:sldId id="281" r:id="rId20"/>
    <p:sldId id="284" r:id="rId21"/>
    <p:sldId id="266" r:id="rId22"/>
    <p:sldId id="270" r:id="rId23"/>
    <p:sldId id="267" r:id="rId24"/>
    <p:sldId id="271" r:id="rId25"/>
    <p:sldId id="260" r:id="rId26"/>
    <p:sldId id="261" r:id="rId27"/>
    <p:sldId id="262" r:id="rId28"/>
    <p:sldId id="2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66"/>
    <a:srgbClr val="FF66CC"/>
    <a:srgbClr val="009900"/>
    <a:srgbClr val="F8F0E3"/>
    <a:srgbClr val="99FF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34B1-B137-4C8B-80D0-C18C958F925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35BB-82A0-4985-9A61-AAF87FEA3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34B1-B137-4C8B-80D0-C18C958F925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35BB-82A0-4985-9A61-AAF87FEA3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34B1-B137-4C8B-80D0-C18C958F925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35BB-82A0-4985-9A61-AAF87FEA3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1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34B1-B137-4C8B-80D0-C18C958F925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35BB-82A0-4985-9A61-AAF87FEA3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7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34B1-B137-4C8B-80D0-C18C958F925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35BB-82A0-4985-9A61-AAF87FEA3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34B1-B137-4C8B-80D0-C18C958F925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35BB-82A0-4985-9A61-AAF87FEA3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9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34B1-B137-4C8B-80D0-C18C958F925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35BB-82A0-4985-9A61-AAF87FEA3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3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34B1-B137-4C8B-80D0-C18C958F925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35BB-82A0-4985-9A61-AAF87FEA3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8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34B1-B137-4C8B-80D0-C18C958F925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35BB-82A0-4985-9A61-AAF87FEA3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1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34B1-B137-4C8B-80D0-C18C958F925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35BB-82A0-4985-9A61-AAF87FEA3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6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34B1-B137-4C8B-80D0-C18C958F925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635BB-82A0-4985-9A61-AAF87FEA3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4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34B1-B137-4C8B-80D0-C18C958F925C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635BB-82A0-4985-9A61-AAF87FEA3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8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fif"/><Relationship Id="rId4" Type="http://schemas.openxmlformats.org/officeDocument/2006/relationships/image" Target="../media/image19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fi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fif"/><Relationship Id="rId4" Type="http://schemas.openxmlformats.org/officeDocument/2006/relationships/image" Target="../media/image23.jf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f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fif"/><Relationship Id="rId4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fi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fi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900"/>
            </a:gs>
            <a:gs pos="45000">
              <a:srgbClr val="FF66CC"/>
            </a:gs>
            <a:gs pos="76000">
              <a:schemeClr val="accent4">
                <a:lumMod val="75000"/>
              </a:schemeClr>
            </a:gs>
            <a:gs pos="100000">
              <a:srgbClr val="FF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0" y="2068390"/>
            <a:ext cx="10781732" cy="43324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8740" y="501368"/>
            <a:ext cx="10781731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r>
              <a:rPr lang="en-US" sz="8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  </a:t>
            </a:r>
            <a:endParaRPr lang="en-US" sz="80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972491" y="0"/>
            <a:ext cx="8464732" cy="1214846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ই-</a:t>
            </a:r>
            <a:r>
              <a:rPr lang="en-US" sz="4000" dirty="0" err="1" smtClean="0">
                <a:solidFill>
                  <a:srgbClr val="009900"/>
                </a:solidFill>
              </a:rPr>
              <a:t>গভর্নেন্সের</a:t>
            </a:r>
            <a:r>
              <a:rPr lang="en-US" sz="4000" dirty="0" smtClean="0">
                <a:solidFill>
                  <a:srgbClr val="009900"/>
                </a:solidFill>
              </a:rPr>
              <a:t>  </a:t>
            </a:r>
            <a:r>
              <a:rPr lang="en-US" sz="4000" dirty="0" err="1" smtClean="0">
                <a:solidFill>
                  <a:srgbClr val="009900"/>
                </a:solidFill>
              </a:rPr>
              <a:t>উদ্দেশ্য</a:t>
            </a:r>
            <a:r>
              <a:rPr lang="en-US" sz="4000" dirty="0" smtClean="0">
                <a:solidFill>
                  <a:srgbClr val="009900"/>
                </a:solidFill>
              </a:rPr>
              <a:t>  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72491" y="4990011"/>
            <a:ext cx="8464731" cy="80989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99FF33"/>
                </a:solidFill>
              </a:rPr>
              <a:t> জনগণের অংশগ্রহণ বৃদ্ধি</a:t>
            </a:r>
            <a:endParaRPr lang="en-US" sz="3200" dirty="0">
              <a:solidFill>
                <a:srgbClr val="99FF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08" y="1421318"/>
            <a:ext cx="5145880" cy="2927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3" y="1421318"/>
            <a:ext cx="5708469" cy="2927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3708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972491" y="0"/>
            <a:ext cx="8464732" cy="1214846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ই-</a:t>
            </a:r>
            <a:r>
              <a:rPr lang="en-US" sz="4000" dirty="0" err="1" smtClean="0">
                <a:solidFill>
                  <a:srgbClr val="009900"/>
                </a:solidFill>
              </a:rPr>
              <a:t>গভর্নেন্সের</a:t>
            </a:r>
            <a:r>
              <a:rPr lang="en-US" sz="4000" dirty="0" smtClean="0">
                <a:solidFill>
                  <a:srgbClr val="009900"/>
                </a:solidFill>
              </a:rPr>
              <a:t>  </a:t>
            </a:r>
            <a:r>
              <a:rPr lang="en-US" sz="4000" dirty="0" err="1" smtClean="0">
                <a:solidFill>
                  <a:srgbClr val="009900"/>
                </a:solidFill>
              </a:rPr>
              <a:t>উদ্দেশ্য</a:t>
            </a:r>
            <a:r>
              <a:rPr lang="en-US" sz="4000" dirty="0" smtClean="0">
                <a:solidFill>
                  <a:srgbClr val="009900"/>
                </a:solidFill>
              </a:rPr>
              <a:t>  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72491" y="4990011"/>
            <a:ext cx="8464731" cy="80989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99FF33"/>
                </a:solidFill>
              </a:rPr>
              <a:t>উন্নতমানের নাগরিক সেবা</a:t>
            </a:r>
            <a:endParaRPr lang="en-US" sz="3200" dirty="0">
              <a:solidFill>
                <a:srgbClr val="99FF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23" y="1403585"/>
            <a:ext cx="5404512" cy="3297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1403584"/>
            <a:ext cx="5323177" cy="32970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1055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972491" y="0"/>
            <a:ext cx="8464732" cy="1214846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ই-</a:t>
            </a:r>
            <a:r>
              <a:rPr lang="en-US" sz="4000" dirty="0" err="1" smtClean="0">
                <a:solidFill>
                  <a:srgbClr val="009900"/>
                </a:solidFill>
              </a:rPr>
              <a:t>গভর্নেন্সের</a:t>
            </a:r>
            <a:r>
              <a:rPr lang="en-US" sz="4000" dirty="0" smtClean="0">
                <a:solidFill>
                  <a:srgbClr val="009900"/>
                </a:solidFill>
              </a:rPr>
              <a:t>  </a:t>
            </a:r>
            <a:r>
              <a:rPr lang="en-US" sz="4000" dirty="0" err="1" smtClean="0">
                <a:solidFill>
                  <a:srgbClr val="009900"/>
                </a:solidFill>
              </a:rPr>
              <a:t>উদ্দেশ্য</a:t>
            </a:r>
            <a:r>
              <a:rPr lang="en-US" sz="4000" dirty="0" smtClean="0">
                <a:solidFill>
                  <a:srgbClr val="009900"/>
                </a:solidFill>
              </a:rPr>
              <a:t>  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72491" y="4990011"/>
            <a:ext cx="8464731" cy="80989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99FF33"/>
                </a:solidFill>
              </a:rPr>
              <a:t>সুশাসন প্রতিষ্ঠা</a:t>
            </a:r>
            <a:endParaRPr lang="en-US" sz="3200" dirty="0">
              <a:solidFill>
                <a:srgbClr val="99FF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0" y="1487606"/>
            <a:ext cx="5028224" cy="3125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" y="1487606"/>
            <a:ext cx="5493029" cy="3125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8796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815737" y="209006"/>
            <a:ext cx="7889966" cy="808591"/>
          </a:xfrm>
          <a:prstGeom prst="flowChartPredefinedProcess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66"/>
                </a:solidFill>
              </a:rPr>
              <a:t>ই-গভর্নেন্সের উদ্দেশ্য </a:t>
            </a:r>
            <a:endParaRPr lang="en-US" sz="4000" dirty="0">
              <a:solidFill>
                <a:srgbClr val="FF0066"/>
              </a:solidFill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91440" y="1149531"/>
            <a:ext cx="11939451" cy="4624252"/>
          </a:xfrm>
          <a:prstGeom prst="round2Same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numCol="2" rtlCol="0" anchor="ctr"/>
          <a:lstStyle/>
          <a:p>
            <a:endParaRPr lang="bn-IN" sz="3600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উন্নতমানের নাগরিক সেবা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ব্যবসা-বাণিজ্য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শিল্পের প্রসার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 বৃদ্ধি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 বৃদ্ধি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 বৃদ্ধি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দুর্নীতি-স্বজনপ্রীতি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</a:p>
          <a:p>
            <a:endParaRPr lang="bn-IN" sz="3600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 smtClean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জবাবদিহিতা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নিশ্চিতকরণ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দ্রুতগতিতে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সম্পন্ন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সংস্কৃতির বিকাশ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সরকার-জনগণের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 সৃষ্টি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</a:t>
            </a:r>
            <a:r>
              <a:rPr lang="bn-IN" sz="3600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 বৃদ্ধি</a:t>
            </a:r>
            <a:endParaRPr lang="en-US" sz="36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5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933302" y="0"/>
            <a:ext cx="7824651" cy="94052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ই-গভর্নেন্সের বৈশিষ্ট্য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624277" y="4826822"/>
            <a:ext cx="8843556" cy="731520"/>
          </a:xfrm>
          <a:prstGeom prst="round2Diag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ইলেকট্রনিক সরকার 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1" y="1208996"/>
            <a:ext cx="10508776" cy="334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1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933302" y="0"/>
            <a:ext cx="7824651" cy="94052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ই-গভর্নেন্সের বৈশিষ্ট্য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129244" y="5029201"/>
            <a:ext cx="7824651" cy="731520"/>
          </a:xfrm>
          <a:prstGeom prst="round2Diag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কেন্দ্রীয় ডাটাবেজ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307129"/>
            <a:ext cx="8830492" cy="33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6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933302" y="0"/>
            <a:ext cx="7824651" cy="94052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ই-গভর্নেন্সের বৈশিষ্ট্য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129244" y="5029201"/>
            <a:ext cx="7824651" cy="731520"/>
          </a:xfrm>
          <a:prstGeom prst="round2Diag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তথ্যের অবাধ প্রবাহ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28" y="1105469"/>
            <a:ext cx="10254354" cy="349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0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933302" y="0"/>
            <a:ext cx="7824651" cy="94052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ই-গভর্নেন্সের বৈশিষ্ট্য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129244" y="5029201"/>
            <a:ext cx="7824651" cy="731520"/>
          </a:xfrm>
          <a:prstGeom prst="round2Diag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দ্রুত সিদ্ধান্ত গ্রহনের সুযোগ 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1" y="1293223"/>
            <a:ext cx="7824651" cy="330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933302" y="0"/>
            <a:ext cx="7824651" cy="94052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ই-গভর্নেন্সের বৈশিষ্ট্য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129244" y="5029201"/>
            <a:ext cx="7824651" cy="731520"/>
          </a:xfrm>
          <a:prstGeom prst="round2Diag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দোরগোড়ায় সরকারি সেবা পৌছানো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1" y="976397"/>
            <a:ext cx="7824651" cy="388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9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933302" y="0"/>
            <a:ext cx="7824651" cy="94052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ই-গভর্নেন্সের বৈশিষ্ট্য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129244" y="5029201"/>
            <a:ext cx="7824651" cy="731520"/>
          </a:xfrm>
          <a:prstGeom prst="round2Diag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 লালফিতার দৌরাত্ম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2" y="1332412"/>
            <a:ext cx="7824651" cy="333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221" y="981508"/>
            <a:ext cx="5431809" cy="92333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9036" y="2350812"/>
            <a:ext cx="5924178" cy="2246769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উম্মে ফাতেমা</a:t>
            </a: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b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200" dirty="0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হুলাই</a:t>
            </a:r>
            <a:r>
              <a:rPr lang="en-US" sz="3200" dirty="0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dirty="0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ছালেহ নূর</a:t>
            </a:r>
            <a:r>
              <a:rPr lang="en-US" sz="3200" dirty="0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পটিয়া</a:t>
            </a:r>
            <a:r>
              <a:rPr lang="bn-IN" sz="2800" dirty="0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7030A0"/>
                </a:solidFill>
                <a:uFill>
                  <a:solidFill>
                    <a:srgbClr val="FF000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চট্টগ্রাম।</a:t>
            </a:r>
            <a:endParaRPr lang="bn-IN" sz="2800" dirty="0" smtClean="0">
              <a:solidFill>
                <a:srgbClr val="7030A0"/>
              </a:solidFill>
              <a:uFill>
                <a:solidFill>
                  <a:srgbClr val="FF0000"/>
                </a:solidFill>
              </a:u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1826" y="729387"/>
            <a:ext cx="3629465" cy="4717824"/>
            <a:chOff x="407963" y="239152"/>
            <a:chExt cx="3629465" cy="3854546"/>
          </a:xfrm>
        </p:grpSpPr>
        <p:sp>
          <p:nvSpPr>
            <p:cNvPr id="5" name="16-Point Star 4"/>
            <p:cNvSpPr/>
            <p:nvPr/>
          </p:nvSpPr>
          <p:spPr>
            <a:xfrm>
              <a:off x="407963" y="239152"/>
              <a:ext cx="3629465" cy="3854546"/>
            </a:xfrm>
            <a:prstGeom prst="star16">
              <a:avLst/>
            </a:prstGeom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801859" y="757345"/>
              <a:ext cx="2827606" cy="2843983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5" b="95612" l="2381" r="87857">
                        <a14:foregroundMark x1="70714" y1="6837" x2="72381" y2="9490"/>
                        <a14:foregroundMark x1="68571" y1="5000" x2="63452" y2="4286"/>
                        <a14:foregroundMark x1="30476" y1="82245" x2="29762" y2="82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791" b="6866"/>
          <a:stretch/>
        </p:blipFill>
        <p:spPr>
          <a:xfrm flipH="1">
            <a:off x="10399595" y="415149"/>
            <a:ext cx="1777094" cy="5237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7" y="981508"/>
            <a:ext cx="952500" cy="467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9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933302" y="0"/>
            <a:ext cx="7824651" cy="94052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</a:rPr>
              <a:t>ই-গভর্নেন্সের বৈশিষ্ট্য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129244" y="5029201"/>
            <a:ext cx="7824651" cy="731520"/>
          </a:xfrm>
          <a:prstGeom prst="round2Diag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দ্রুতগতিতে কাজ সম্পন্ন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9" y="1332410"/>
            <a:ext cx="8895804" cy="316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2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67987" y="91440"/>
            <a:ext cx="8451669" cy="808591"/>
          </a:xfrm>
          <a:prstGeom prst="wedgeEllipse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ই-গভর্নেন্সের বৈশিষ্ট্য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1867987" y="1132764"/>
            <a:ext cx="8961118" cy="4585647"/>
          </a:xfrm>
          <a:prstGeom prst="snip1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bn-IN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 সরকার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ডাটাবেজ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নির্ভর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 নাগরিক সেবা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দ্রুতগতিতে কাজ সম্পন্ন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 অবাধ প্রবাহ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IN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কাজে স্বচ্ছতা ও জবাবদিহিতা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2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867987" y="91440"/>
            <a:ext cx="8451669" cy="808591"/>
          </a:xfrm>
          <a:prstGeom prst="wedgeEllipse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ই-গভর্নেন্সের বৈশিষ্ট্য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1867987" y="1097280"/>
            <a:ext cx="8961118" cy="4675723"/>
          </a:xfrm>
          <a:prstGeom prst="snip1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তথ্য পাওয়ার নিশ্চয়তা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 সিদ্ধান্ত গ্রহণের সুযোগ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ও ক্ষমতার অপব্যবহার হ্রাস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লালফিতার দৌরাত্ম</a:t>
            </a:r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 বাণিজ্যে গতি বৃদ্ধি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দোরগোড়ায় সরকারি সেবা পৌছানো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 জন্য সমানভাবে তথ্য পাওয়ার সুযোগ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2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4" y="1773434"/>
            <a:ext cx="4741816" cy="353943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698544" y="365760"/>
            <a:ext cx="4189862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3475" y="2142766"/>
            <a:ext cx="5589992" cy="255454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 খাতায়  ই-গভর্নেন্সের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উদ্দেশ্য লিখো।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8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352696" y="423081"/>
            <a:ext cx="11599817" cy="870143"/>
          </a:xfrm>
          <a:prstGeom prst="round2Diag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সুশাসন প্রতিষ্ঠায় ই-গভর্নেন্সের প্রয়োজনীয়তা</a:t>
            </a:r>
            <a:endParaRPr lang="en-US" sz="4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0629" y="1502229"/>
            <a:ext cx="11939451" cy="440218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2" rtlCol="0" anchor="ctr"/>
          <a:lstStyle/>
          <a:p>
            <a:pPr marL="285750" indent="-285750">
              <a:buFont typeface="Wingdings" pitchFamily="2" charset="2"/>
              <a:buChar char="Ø"/>
            </a:pPr>
            <a:endParaRPr lang="bn-IN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 নাগরিক সেবা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 দক্ষতা বৃদ্ধি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 অংশগ্রহণ বৃদ্ধি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দুর্নীতি ও স্বজনপ্রীতি হ্রাস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ব্যবসা-বাণিজ্য ও শিল্পের প্রসার</a:t>
            </a:r>
          </a:p>
          <a:p>
            <a:pPr marL="285750" indent="-285750">
              <a:buFont typeface="Wingdings" pitchFamily="2" charset="2"/>
              <a:buChar char="Ø"/>
            </a:pPr>
            <a:endParaRPr lang="bn-IN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bn-IN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 আয় বৃদ্ধি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দ্রুতগতিতে কাজ সম্পন্ন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শিল্প-সংস্কৃতির বিকাশ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স্বচ্ছতা ও জবাবদিহিতা নিশ্চিত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সরকার-জনগণের মধ্যে সম্পর্ক</a:t>
            </a:r>
          </a:p>
          <a:p>
            <a:endParaRPr lang="bn-IN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0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86307" y="293427"/>
            <a:ext cx="4918881" cy="962167"/>
          </a:xfrm>
          <a:prstGeom prst="roundRect">
            <a:avLst/>
          </a:prstGeom>
          <a:ln w="38100">
            <a:solidFill>
              <a:srgbClr val="FB491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21983" y="4046204"/>
            <a:ext cx="10647528" cy="1322630"/>
          </a:xfrm>
          <a:prstGeom prst="roundRect">
            <a:avLst/>
          </a:prstGeom>
          <a:ln w="38100"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শিক্ষার্থীদের কয়েকটি গ্রুপে ভাগ করে ‘সুশাসন ও ই-গভর্নেন্স’ এর সম্পর্কের একটি তালিকা তৈরি করতে বলব।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6" y="1423850"/>
            <a:ext cx="8634548" cy="23905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522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662A148-1327-46BA-BA58-AEEE4DD80348}"/>
              </a:ext>
            </a:extLst>
          </p:cNvPr>
          <p:cNvSpPr txBox="1"/>
          <p:nvPr/>
        </p:nvSpPr>
        <p:spPr>
          <a:xfrm>
            <a:off x="452812" y="833644"/>
            <a:ext cx="1143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1.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ইন্টারকানেক্টেড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আদান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as-IN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সাইবার ক্রাইম কি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n w="0"/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	</a:t>
            </a:r>
            <a:r>
              <a:rPr lang="bn-IN" sz="3600" b="1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600" b="1" dirty="0" err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as-IN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যখন কোন অপরাধ করা </a:t>
            </a:r>
            <a:r>
              <a:rPr lang="as-IN" sz="3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as-IN" sz="3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 সাইবার ক্রাইম বলে। </a:t>
            </a:r>
            <a:r>
              <a:rPr lang="en-US" sz="3600" b="1" dirty="0" smtClean="0">
                <a:ln w="0"/>
                <a:solidFill>
                  <a:srgbClr val="CC00CC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n w="0"/>
              <a:solidFill>
                <a:srgbClr val="CC00CC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 </a:t>
            </a:r>
            <a:r>
              <a:rPr lang="as-IN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 গভর্নেন্স কিভাবে দুর্নীতি রোধ করে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n w="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আমলাতান্ত্রিক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জটিলতা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নিরসন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as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 গভর্নমেন্ট </a:t>
            </a:r>
            <a:r>
              <a:rPr lang="as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b="1" dirty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গভর্নমেন্ট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406952" y="207367"/>
            <a:ext cx="3528544" cy="830997"/>
          </a:xfrm>
          <a:prstGeom prst="rect">
            <a:avLst/>
          </a:prstGeom>
          <a:ln w="57150">
            <a:solidFill>
              <a:srgbClr val="CC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277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AC2437A-91A6-487A-BA9E-DBC302A394D5}"/>
              </a:ext>
            </a:extLst>
          </p:cNvPr>
          <p:cNvSpPr/>
          <p:nvPr/>
        </p:nvSpPr>
        <p:spPr>
          <a:xfrm>
            <a:off x="331510" y="4390029"/>
            <a:ext cx="10717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b="1" dirty="0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ই-গভর্নেন্সের উদ্দেশ্যসমূহ যুগোপযোগী হলেও এগুলোর বাস্তবায়ন </a:t>
            </a:r>
            <a:r>
              <a:rPr lang="en-US" sz="3600" b="1" dirty="0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0"/>
                <a:solidFill>
                  <a:srgbClr val="0A0AD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প্রতিবন্ধকতামুক্ত নয়- বিশ্লেষণ করো।</a:t>
            </a:r>
            <a:endParaRPr lang="en-US" sz="3600" b="1" dirty="0">
              <a:ln w="0"/>
              <a:solidFill>
                <a:srgbClr val="0A0AD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249675" y="129801"/>
            <a:ext cx="3528544" cy="83099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36" y="1145707"/>
            <a:ext cx="8739051" cy="30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581" y="237236"/>
            <a:ext cx="9769901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>
                <a:ln w="11430"/>
                <a:solidFill>
                  <a:srgbClr val="FF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34" y="1345232"/>
            <a:ext cx="6987460" cy="417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9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=""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6227906" y="867318"/>
            <a:ext cx="3963421" cy="830997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64132" y="2102094"/>
            <a:ext cx="4460703" cy="3046988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অধ্যায়: ১ম</a:t>
            </a: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৫০ মিনিট</a:t>
            </a: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তারিখ: 16.01.২০২1 </a:t>
            </a:r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09" y="414621"/>
            <a:ext cx="4321515" cy="5099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236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825030" y="382135"/>
            <a:ext cx="8742822" cy="832513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নিচের ছবিগুলো দেখে তোমাদের কি মনে আসছে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.........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24" y="3814354"/>
            <a:ext cx="5892322" cy="2159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" y="1567542"/>
            <a:ext cx="5081451" cy="20900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77" y="1567542"/>
            <a:ext cx="4976949" cy="20900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337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43000" y="105651"/>
            <a:ext cx="9829800" cy="9178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4413858"/>
            <a:ext cx="9829800" cy="13025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গভর্নেন্সের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ও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গভর্নেন্স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33" y="1296395"/>
            <a:ext cx="3261891" cy="284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8E02A4-19AA-491A-8B8E-198490D326B3}"/>
              </a:ext>
            </a:extLst>
          </p:cNvPr>
          <p:cNvSpPr/>
          <p:nvPr/>
        </p:nvSpPr>
        <p:spPr>
          <a:xfrm>
            <a:off x="4941378" y="542520"/>
            <a:ext cx="2824197" cy="830997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12017829" cy="5277231"/>
            <a:chOff x="0" y="0"/>
            <a:chExt cx="12017829" cy="5277231"/>
          </a:xfrm>
        </p:grpSpPr>
        <p:grpSp>
          <p:nvGrpSpPr>
            <p:cNvPr id="3" name="Group 2"/>
            <p:cNvGrpSpPr/>
            <p:nvPr/>
          </p:nvGrpSpPr>
          <p:grpSpPr>
            <a:xfrm>
              <a:off x="1488333" y="2693717"/>
              <a:ext cx="10529496" cy="2583514"/>
              <a:chOff x="2135381" y="3058254"/>
              <a:chExt cx="8833037" cy="2117206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5489D1CC-E7DE-41C8-84DE-AFBE08442A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35381" y="3108818"/>
                <a:ext cx="8833037" cy="189168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১। ই-</a:t>
                </a:r>
                <a:r>
                  <a:rPr lang="en-US" sz="3200" b="1" dirty="0" err="1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গভর্নেন্সের</a:t>
                </a:r>
                <a:r>
                  <a:rPr lang="en-US" sz="32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উদ্দেশ্যগুলো</a:t>
                </a:r>
                <a:r>
                  <a:rPr lang="en-US" sz="32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সম্পর্কে</a:t>
                </a:r>
                <a:r>
                  <a:rPr lang="en-US" sz="32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32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২। ই-</a:t>
                </a:r>
                <a:r>
                  <a:rPr lang="en-US" sz="3200" b="1" dirty="0" err="1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গভর্নেন্সের</a:t>
                </a:r>
                <a:r>
                  <a:rPr lang="en-US" sz="32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বৈশিষ্ট্যগুলো</a:t>
                </a:r>
                <a:r>
                  <a:rPr lang="en-US" sz="32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বর্ণনা</a:t>
                </a:r>
                <a:r>
                  <a:rPr lang="en-US" sz="32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করেতে</a:t>
                </a:r>
                <a:r>
                  <a:rPr lang="en-US" sz="32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৩। </a:t>
                </a:r>
                <a:r>
                  <a:rPr lang="en-US" sz="3200" b="1" dirty="0" err="1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সুশাসন</a:t>
                </a:r>
                <a:r>
                  <a:rPr lang="en-US" sz="32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প্রতিষ্ঠায়</a:t>
                </a:r>
                <a:r>
                  <a:rPr lang="en-US" sz="32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ই-</a:t>
                </a:r>
                <a:r>
                  <a:rPr lang="en-US" sz="3200" b="1" dirty="0" err="1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গভর্নেন্সের</a:t>
                </a:r>
                <a:r>
                  <a:rPr lang="en-US" sz="32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b="1" dirty="0" err="1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ভুমিকা</a:t>
                </a:r>
                <a:r>
                  <a:rPr lang="en-US" sz="32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b="1" dirty="0" err="1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মূল্যায়ন</a:t>
                </a:r>
                <a:r>
                  <a:rPr lang="en-US" sz="32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b="1" dirty="0" err="1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32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32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b="1" dirty="0" smtClean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200" b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2139425" y="3058254"/>
                <a:ext cx="8731427" cy="2117206"/>
                <a:chOff x="1530861" y="2453801"/>
                <a:chExt cx="9040684" cy="2117206"/>
              </a:xfrm>
            </p:grpSpPr>
            <p:sp>
              <p:nvSpPr>
                <p:cNvPr id="6" name="Freeform 7">
                  <a:extLst>
                    <a:ext uri="{FF2B5EF4-FFF2-40B4-BE49-F238E27FC236}">
                      <a16:creationId xmlns:a16="http://schemas.microsoft.com/office/drawing/2014/main" xmlns="" id="{193C64D4-45DF-40CD-9342-FD4E6F2BB6D9}"/>
                    </a:ext>
                  </a:extLst>
                </p:cNvPr>
                <p:cNvSpPr/>
                <p:nvPr/>
              </p:nvSpPr>
              <p:spPr>
                <a:xfrm>
                  <a:off x="1530861" y="3878370"/>
                  <a:ext cx="9040681" cy="692637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endParaRPr lang="en-US" sz="36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" name="Freeform 6">
                  <a:extLst>
                    <a:ext uri="{FF2B5EF4-FFF2-40B4-BE49-F238E27FC236}">
                      <a16:creationId xmlns:a16="http://schemas.microsoft.com/office/drawing/2014/main" xmlns="" id="{5284E28C-866F-42BF-AED7-48D2F3655487}"/>
                    </a:ext>
                  </a:extLst>
                </p:cNvPr>
                <p:cNvSpPr/>
                <p:nvPr/>
              </p:nvSpPr>
              <p:spPr>
                <a:xfrm>
                  <a:off x="1530864" y="2453801"/>
                  <a:ext cx="9040681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bn-IN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xmlns="" id="{D0516B3F-70F5-4D52-A736-C9A2790843D9}"/>
                    </a:ext>
                  </a:extLst>
                </p:cNvPr>
                <p:cNvSpPr/>
                <p:nvPr/>
              </p:nvSpPr>
              <p:spPr>
                <a:xfrm>
                  <a:off x="1530864" y="3159536"/>
                  <a:ext cx="9040680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bn-IN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45" b="95612" l="2381" r="87857">
                          <a14:foregroundMark x1="70714" y1="6837" x2="72381" y2="9490"/>
                          <a14:foregroundMark x1="68571" y1="5000" x2="63452" y2="4286"/>
                          <a14:foregroundMark x1="30476" y1="82245" x2="29762" y2="820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1" b="6866"/>
            <a:stretch/>
          </p:blipFill>
          <p:spPr>
            <a:xfrm flipH="1">
              <a:off x="0" y="0"/>
              <a:ext cx="1665027" cy="5237017"/>
            </a:xfrm>
            <a:prstGeom prst="rect">
              <a:avLst/>
            </a:prstGeom>
          </p:spPr>
        </p:pic>
        <p:sp>
          <p:nvSpPr>
            <p:cNvPr id="10" name="TextBox 3">
              <a:extLst>
                <a:ext uri="{FF2B5EF4-FFF2-40B4-BE49-F238E27FC236}">
                  <a16:creationId xmlns:a16="http://schemas.microsoft.com/office/drawing/2014/main" xmlns="" id="{4BD6D7F0-6D22-4759-A991-2C269A290D12}"/>
                </a:ext>
              </a:extLst>
            </p:cNvPr>
            <p:cNvSpPr txBox="1"/>
            <p:nvPr/>
          </p:nvSpPr>
          <p:spPr>
            <a:xfrm>
              <a:off x="1384461" y="1846072"/>
              <a:ext cx="5662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000" b="1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শিক্ষার্থীরা..</a:t>
              </a:r>
              <a:r>
                <a:rPr lang="bn-IN" sz="4000" b="1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4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324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972491" y="0"/>
            <a:ext cx="8464732" cy="1214846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ই-</a:t>
            </a:r>
            <a:r>
              <a:rPr lang="en-US" sz="4000" dirty="0" err="1" smtClean="0">
                <a:solidFill>
                  <a:srgbClr val="009900"/>
                </a:solidFill>
              </a:rPr>
              <a:t>গভর্নেন্সের</a:t>
            </a:r>
            <a:r>
              <a:rPr lang="en-US" sz="4000" dirty="0" smtClean="0">
                <a:solidFill>
                  <a:srgbClr val="009900"/>
                </a:solidFill>
              </a:rPr>
              <a:t>  </a:t>
            </a:r>
            <a:r>
              <a:rPr lang="en-US" sz="4000" dirty="0" err="1" smtClean="0">
                <a:solidFill>
                  <a:srgbClr val="009900"/>
                </a:solidFill>
              </a:rPr>
              <a:t>উদ্দেশ্য</a:t>
            </a:r>
            <a:r>
              <a:rPr lang="en-US" sz="4000" dirty="0" smtClean="0">
                <a:solidFill>
                  <a:srgbClr val="009900"/>
                </a:solidFill>
              </a:rPr>
              <a:t>  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72491" y="4990011"/>
            <a:ext cx="8464731" cy="80989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99FF33"/>
                </a:solidFill>
              </a:rPr>
              <a:t>সরকারের আয় বৃদ্ধি</a:t>
            </a:r>
            <a:endParaRPr lang="en-US" sz="3600" dirty="0">
              <a:solidFill>
                <a:srgbClr val="99FF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11" y="1672046"/>
            <a:ext cx="4859383" cy="26517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1672046"/>
            <a:ext cx="5120640" cy="2651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9831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972491" y="0"/>
            <a:ext cx="8464732" cy="1214846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ই-</a:t>
            </a:r>
            <a:r>
              <a:rPr lang="en-US" sz="4000" dirty="0" err="1" smtClean="0">
                <a:solidFill>
                  <a:srgbClr val="009900"/>
                </a:solidFill>
              </a:rPr>
              <a:t>গভর্নেন্সের</a:t>
            </a:r>
            <a:r>
              <a:rPr lang="en-US" sz="4000" dirty="0" smtClean="0">
                <a:solidFill>
                  <a:srgbClr val="009900"/>
                </a:solidFill>
              </a:rPr>
              <a:t>  </a:t>
            </a:r>
            <a:r>
              <a:rPr lang="en-US" sz="4000" dirty="0" err="1" smtClean="0">
                <a:solidFill>
                  <a:srgbClr val="009900"/>
                </a:solidFill>
              </a:rPr>
              <a:t>উদ্দেশ্য</a:t>
            </a:r>
            <a:r>
              <a:rPr lang="en-US" sz="4000" dirty="0" smtClean="0">
                <a:solidFill>
                  <a:srgbClr val="009900"/>
                </a:solidFill>
              </a:rPr>
              <a:t>  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72491" y="4990011"/>
            <a:ext cx="8464731" cy="80989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99FF33"/>
                </a:solidFill>
              </a:rPr>
              <a:t>সরকারের দক্ষতা বৃদ্ধি</a:t>
            </a:r>
            <a:endParaRPr lang="en-US" sz="3600" dirty="0">
              <a:solidFill>
                <a:srgbClr val="99FF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67" y="1541417"/>
            <a:ext cx="5185954" cy="2769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0" y="1541417"/>
            <a:ext cx="4885509" cy="2769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6477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972491" y="0"/>
            <a:ext cx="8464732" cy="1214846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9900"/>
                </a:solidFill>
              </a:rPr>
              <a:t>ই-</a:t>
            </a:r>
            <a:r>
              <a:rPr lang="en-US" sz="4000" dirty="0" err="1" smtClean="0">
                <a:solidFill>
                  <a:srgbClr val="009900"/>
                </a:solidFill>
              </a:rPr>
              <a:t>গভর্নেন্সের</a:t>
            </a:r>
            <a:r>
              <a:rPr lang="en-US" sz="4000" dirty="0" smtClean="0">
                <a:solidFill>
                  <a:srgbClr val="009900"/>
                </a:solidFill>
              </a:rPr>
              <a:t>  </a:t>
            </a:r>
            <a:r>
              <a:rPr lang="en-US" sz="4000" dirty="0" err="1" smtClean="0">
                <a:solidFill>
                  <a:srgbClr val="009900"/>
                </a:solidFill>
              </a:rPr>
              <a:t>উদ্দেশ্য</a:t>
            </a:r>
            <a:r>
              <a:rPr lang="en-US" sz="4000" dirty="0" smtClean="0">
                <a:solidFill>
                  <a:srgbClr val="009900"/>
                </a:solidFill>
              </a:rPr>
              <a:t>  </a:t>
            </a:r>
            <a:endParaRPr lang="en-US" sz="4000" dirty="0">
              <a:solidFill>
                <a:srgbClr val="0099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72491" y="4990011"/>
            <a:ext cx="8464731" cy="80989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99FF33"/>
                </a:solidFill>
              </a:rPr>
              <a:t>জনগণের ক্ষমতা বৃদ্ধি</a:t>
            </a:r>
            <a:endParaRPr lang="en-US" sz="3200" dirty="0">
              <a:solidFill>
                <a:srgbClr val="99FF3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1737359"/>
            <a:ext cx="5181055" cy="27954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12" y="1737361"/>
            <a:ext cx="5238206" cy="27954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785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350</Words>
  <Application>Microsoft Office PowerPoint</Application>
  <PresentationFormat>Widescreen</PresentationFormat>
  <Paragraphs>109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40</cp:revision>
  <dcterms:created xsi:type="dcterms:W3CDTF">2021-01-15T17:30:01Z</dcterms:created>
  <dcterms:modified xsi:type="dcterms:W3CDTF">2021-01-19T18:45:43Z</dcterms:modified>
</cp:coreProperties>
</file>