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05" r:id="rId3"/>
    <p:sldId id="258" r:id="rId4"/>
    <p:sldId id="302" r:id="rId5"/>
    <p:sldId id="300" r:id="rId6"/>
    <p:sldId id="307" r:id="rId7"/>
    <p:sldId id="303" r:id="rId8"/>
    <p:sldId id="275" r:id="rId9"/>
    <p:sldId id="274" r:id="rId10"/>
    <p:sldId id="299" r:id="rId11"/>
    <p:sldId id="298"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280" r:id="rId30"/>
    <p:sldId id="325" r:id="rId31"/>
    <p:sldId id="326" r:id="rId32"/>
    <p:sldId id="327" r:id="rId33"/>
    <p:sldId id="271" r:id="rId34"/>
    <p:sldId id="27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A0ADC"/>
    <a:srgbClr val="009900"/>
    <a:srgbClr val="FFFF00"/>
    <a:srgbClr val="000000"/>
    <a:srgbClr val="FF3399"/>
    <a:srgbClr val="FB4911"/>
    <a:srgbClr val="00FF00"/>
    <a:srgbClr val="00CC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7" d="100"/>
          <a:sy n="77" d="100"/>
        </p:scale>
        <p:origin x="-438" y="1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44254B-B938-431C-B978-E6A046E7BD80}" type="datetimeFigureOut">
              <a:rPr lang="en-US" smtClean="0"/>
              <a:t>1/13/2021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681752-FD05-4EC6-A5B2-121C321D313E}" type="slidenum">
              <a:rPr lang="en-US" smtClean="0"/>
              <a:t>‹#›</a:t>
            </a:fld>
            <a:endParaRPr lang="en-US" dirty="0"/>
          </a:p>
        </p:txBody>
      </p:sp>
    </p:spTree>
    <p:extLst>
      <p:ext uri="{BB962C8B-B14F-4D97-AF65-F5344CB8AC3E}">
        <p14:creationId xmlns:p14="http://schemas.microsoft.com/office/powerpoint/2010/main" val="2940603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50F60A-9C95-4D25-9076-15D471D182DC}" type="datetimeFigureOut">
              <a:rPr lang="en-US" smtClean="0"/>
              <a:t>1/13/2021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9BD7086-C307-42A3-BA8F-419E557D3ACD}" type="slidenum">
              <a:rPr lang="en-US" smtClean="0"/>
              <a:t>‹#›</a:t>
            </a:fld>
            <a:endParaRPr lang="en-US" dirty="0"/>
          </a:p>
        </p:txBody>
      </p:sp>
    </p:spTree>
    <p:extLst>
      <p:ext uri="{BB962C8B-B14F-4D97-AF65-F5344CB8AC3E}">
        <p14:creationId xmlns:p14="http://schemas.microsoft.com/office/powerpoint/2010/main" val="3716958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50F60A-9C95-4D25-9076-15D471D182DC}" type="datetimeFigureOut">
              <a:rPr lang="en-US" smtClean="0"/>
              <a:t>1/13/2021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9BD7086-C307-42A3-BA8F-419E557D3ACD}" type="slidenum">
              <a:rPr lang="en-US" smtClean="0"/>
              <a:t>‹#›</a:t>
            </a:fld>
            <a:endParaRPr lang="en-US" dirty="0"/>
          </a:p>
        </p:txBody>
      </p:sp>
    </p:spTree>
    <p:extLst>
      <p:ext uri="{BB962C8B-B14F-4D97-AF65-F5344CB8AC3E}">
        <p14:creationId xmlns:p14="http://schemas.microsoft.com/office/powerpoint/2010/main" val="187306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50F60A-9C95-4D25-9076-15D471D182DC}" type="datetimeFigureOut">
              <a:rPr lang="en-US" smtClean="0"/>
              <a:t>1/13/2021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9BD7086-C307-42A3-BA8F-419E557D3ACD}" type="slidenum">
              <a:rPr lang="en-US" smtClean="0"/>
              <a:t>‹#›</a:t>
            </a:fld>
            <a:endParaRPr lang="en-US" dirty="0"/>
          </a:p>
        </p:txBody>
      </p:sp>
    </p:spTree>
    <p:extLst>
      <p:ext uri="{BB962C8B-B14F-4D97-AF65-F5344CB8AC3E}">
        <p14:creationId xmlns:p14="http://schemas.microsoft.com/office/powerpoint/2010/main" val="334710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50F60A-9C95-4D25-9076-15D471D182DC}" type="datetimeFigureOut">
              <a:rPr lang="en-US" smtClean="0"/>
              <a:t>1/13/2021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9BD7086-C307-42A3-BA8F-419E557D3ACD}" type="slidenum">
              <a:rPr lang="en-US" smtClean="0"/>
              <a:t>‹#›</a:t>
            </a:fld>
            <a:endParaRPr lang="en-US" dirty="0"/>
          </a:p>
        </p:txBody>
      </p:sp>
    </p:spTree>
    <p:extLst>
      <p:ext uri="{BB962C8B-B14F-4D97-AF65-F5344CB8AC3E}">
        <p14:creationId xmlns:p14="http://schemas.microsoft.com/office/powerpoint/2010/main" val="8706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50F60A-9C95-4D25-9076-15D471D182DC}" type="datetimeFigureOut">
              <a:rPr lang="en-US" smtClean="0"/>
              <a:t>1/13/2021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9BD7086-C307-42A3-BA8F-419E557D3ACD}" type="slidenum">
              <a:rPr lang="en-US" smtClean="0"/>
              <a:t>‹#›</a:t>
            </a:fld>
            <a:endParaRPr lang="en-US" dirty="0"/>
          </a:p>
        </p:txBody>
      </p:sp>
    </p:spTree>
    <p:extLst>
      <p:ext uri="{BB962C8B-B14F-4D97-AF65-F5344CB8AC3E}">
        <p14:creationId xmlns:p14="http://schemas.microsoft.com/office/powerpoint/2010/main" val="199890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50F60A-9C95-4D25-9076-15D471D182DC}" type="datetimeFigureOut">
              <a:rPr lang="en-US" smtClean="0"/>
              <a:t>1/13/2021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9BD7086-C307-42A3-BA8F-419E557D3ACD}" type="slidenum">
              <a:rPr lang="en-US" smtClean="0"/>
              <a:t>‹#›</a:t>
            </a:fld>
            <a:endParaRPr lang="en-US" dirty="0"/>
          </a:p>
        </p:txBody>
      </p:sp>
    </p:spTree>
    <p:extLst>
      <p:ext uri="{BB962C8B-B14F-4D97-AF65-F5344CB8AC3E}">
        <p14:creationId xmlns:p14="http://schemas.microsoft.com/office/powerpoint/2010/main" val="866714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F50F60A-9C95-4D25-9076-15D471D182DC}" type="datetimeFigureOut">
              <a:rPr lang="en-US" smtClean="0"/>
              <a:t>1/13/2021</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9BD7086-C307-42A3-BA8F-419E557D3ACD}" type="slidenum">
              <a:rPr lang="en-US" smtClean="0"/>
              <a:t>‹#›</a:t>
            </a:fld>
            <a:endParaRPr lang="en-US" dirty="0"/>
          </a:p>
        </p:txBody>
      </p:sp>
    </p:spTree>
    <p:extLst>
      <p:ext uri="{BB962C8B-B14F-4D97-AF65-F5344CB8AC3E}">
        <p14:creationId xmlns:p14="http://schemas.microsoft.com/office/powerpoint/2010/main" val="197579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F50F60A-9C95-4D25-9076-15D471D182DC}" type="datetimeFigureOut">
              <a:rPr lang="en-US" smtClean="0"/>
              <a:t>1/13/2021</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9BD7086-C307-42A3-BA8F-419E557D3ACD}" type="slidenum">
              <a:rPr lang="en-US" smtClean="0"/>
              <a:t>‹#›</a:t>
            </a:fld>
            <a:endParaRPr lang="en-US" dirty="0"/>
          </a:p>
        </p:txBody>
      </p:sp>
    </p:spTree>
    <p:extLst>
      <p:ext uri="{BB962C8B-B14F-4D97-AF65-F5344CB8AC3E}">
        <p14:creationId xmlns:p14="http://schemas.microsoft.com/office/powerpoint/2010/main" val="2258699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F50F60A-9C95-4D25-9076-15D471D182DC}" type="datetimeFigureOut">
              <a:rPr lang="en-US" smtClean="0"/>
              <a:t>1/13/2021</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9BD7086-C307-42A3-BA8F-419E557D3ACD}" type="slidenum">
              <a:rPr lang="en-US" smtClean="0"/>
              <a:t>‹#›</a:t>
            </a:fld>
            <a:endParaRPr lang="en-US" dirty="0"/>
          </a:p>
        </p:txBody>
      </p:sp>
    </p:spTree>
    <p:extLst>
      <p:ext uri="{BB962C8B-B14F-4D97-AF65-F5344CB8AC3E}">
        <p14:creationId xmlns:p14="http://schemas.microsoft.com/office/powerpoint/2010/main" val="3975582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50F60A-9C95-4D25-9076-15D471D182DC}" type="datetimeFigureOut">
              <a:rPr lang="en-US" smtClean="0"/>
              <a:t>1/13/2021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9BD7086-C307-42A3-BA8F-419E557D3ACD}" type="slidenum">
              <a:rPr lang="en-US" smtClean="0"/>
              <a:t>‹#›</a:t>
            </a:fld>
            <a:endParaRPr lang="en-US" dirty="0"/>
          </a:p>
        </p:txBody>
      </p:sp>
    </p:spTree>
    <p:extLst>
      <p:ext uri="{BB962C8B-B14F-4D97-AF65-F5344CB8AC3E}">
        <p14:creationId xmlns:p14="http://schemas.microsoft.com/office/powerpoint/2010/main" val="3970300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50F60A-9C95-4D25-9076-15D471D182DC}" type="datetimeFigureOut">
              <a:rPr lang="en-US" smtClean="0"/>
              <a:t>1/13/2021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9BD7086-C307-42A3-BA8F-419E557D3ACD}" type="slidenum">
              <a:rPr lang="en-US" smtClean="0"/>
              <a:t>‹#›</a:t>
            </a:fld>
            <a:endParaRPr lang="en-US" dirty="0"/>
          </a:p>
        </p:txBody>
      </p:sp>
    </p:spTree>
    <p:extLst>
      <p:ext uri="{BB962C8B-B14F-4D97-AF65-F5344CB8AC3E}">
        <p14:creationId xmlns:p14="http://schemas.microsoft.com/office/powerpoint/2010/main" val="1631547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18" Type="http://schemas.openxmlformats.org/officeDocument/2006/relationships/image" Target="../media/image4.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2.wdp"/><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843932"/>
          </a:xfrm>
          <a:prstGeom prst="rect">
            <a:avLst/>
          </a:prstGeom>
          <a:solidFill>
            <a:schemeClr val="bg1"/>
          </a:solidFill>
          <a:ln w="50800">
            <a:solidFill>
              <a:srgbClr val="CC00CC"/>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ame 7"/>
          <p:cNvSpPr/>
          <p:nvPr userDrawn="1"/>
        </p:nvSpPr>
        <p:spPr>
          <a:xfrm>
            <a:off x="63205" y="37447"/>
            <a:ext cx="12076090" cy="6767848"/>
          </a:xfrm>
          <a:prstGeom prst="frame">
            <a:avLst>
              <a:gd name="adj1" fmla="val 1065"/>
            </a:avLst>
          </a:prstGeom>
          <a:blipFill>
            <a:blip r:embed="rId1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p:cNvSpPr/>
          <p:nvPr userDrawn="1"/>
        </p:nvSpPr>
        <p:spPr>
          <a:xfrm>
            <a:off x="182880" y="154745"/>
            <a:ext cx="11839136" cy="6541477"/>
          </a:xfrm>
          <a:prstGeom prst="rect">
            <a:avLst/>
          </a:prstGeom>
          <a:solidFill>
            <a:schemeClr val="bg1"/>
          </a:solidFill>
          <a:ln w="50800">
            <a:solidFill>
              <a:srgbClr val="00CC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rotWithShape="1">
          <a:blip r:embed="rId14" cstate="print">
            <a:extLst>
              <a:ext uri="{BEBA8EAE-BF5A-486C-A8C5-ECC9F3942E4B}">
                <a14:imgProps xmlns:a14="http://schemas.microsoft.com/office/drawing/2010/main">
                  <a14:imgLayer r:embed="rId15">
                    <a14:imgEffect>
                      <a14:backgroundRemoval t="4680" b="89901" l="10000" r="90000"/>
                    </a14:imgEffect>
                  </a14:imgLayer>
                </a14:imgProps>
              </a:ext>
              <a:ext uri="{28A0092B-C50C-407E-A947-70E740481C1C}">
                <a14:useLocalDpi xmlns:a14="http://schemas.microsoft.com/office/drawing/2010/main" val="0"/>
              </a:ext>
            </a:extLst>
          </a:blip>
          <a:srcRect l="8113" t="5457" r="27351" b="46605"/>
          <a:stretch/>
        </p:blipFill>
        <p:spPr>
          <a:xfrm>
            <a:off x="116108" y="140677"/>
            <a:ext cx="1760132" cy="1195753"/>
          </a:xfrm>
          <a:prstGeom prst="rect">
            <a:avLst/>
          </a:prstGeom>
        </p:spPr>
      </p:pic>
      <p:pic>
        <p:nvPicPr>
          <p:cNvPr id="14" name="Picture 13"/>
          <p:cNvPicPr>
            <a:picLocks noChangeAspect="1"/>
          </p:cNvPicPr>
          <p:nvPr userDrawn="1"/>
        </p:nvPicPr>
        <p:blipFill rotWithShape="1">
          <a:blip r:embed="rId16" cstate="print">
            <a:extLst>
              <a:ext uri="{BEBA8EAE-BF5A-486C-A8C5-ECC9F3942E4B}">
                <a14:imgProps xmlns:a14="http://schemas.microsoft.com/office/drawing/2010/main">
                  <a14:imgLayer r:embed="rId17">
                    <a14:imgEffect>
                      <a14:backgroundRemoval t="4680" b="89901" l="10000" r="90000"/>
                    </a14:imgEffect>
                  </a14:imgLayer>
                </a14:imgProps>
              </a:ext>
              <a:ext uri="{28A0092B-C50C-407E-A947-70E740481C1C}">
                <a14:useLocalDpi xmlns:a14="http://schemas.microsoft.com/office/drawing/2010/main" val="0"/>
              </a:ext>
            </a:extLst>
          </a:blip>
          <a:srcRect l="8113" t="5457" r="27351" b="46605"/>
          <a:stretch/>
        </p:blipFill>
        <p:spPr>
          <a:xfrm flipH="1">
            <a:off x="10381957" y="140677"/>
            <a:ext cx="1703264" cy="1195753"/>
          </a:xfrm>
          <a:prstGeom prst="rect">
            <a:avLst/>
          </a:prstGeom>
        </p:spPr>
      </p:pic>
      <p:grpSp>
        <p:nvGrpSpPr>
          <p:cNvPr id="4" name="Group 3"/>
          <p:cNvGrpSpPr/>
          <p:nvPr userDrawn="1"/>
        </p:nvGrpSpPr>
        <p:grpSpPr>
          <a:xfrm>
            <a:off x="244698" y="6181858"/>
            <a:ext cx="11712924" cy="476707"/>
            <a:chOff x="1470202" y="3217569"/>
            <a:chExt cx="11934158" cy="685868"/>
          </a:xfrm>
        </p:grpSpPr>
        <p:grpSp>
          <p:nvGrpSpPr>
            <p:cNvPr id="3" name="Group 2"/>
            <p:cNvGrpSpPr/>
            <p:nvPr userDrawn="1"/>
          </p:nvGrpSpPr>
          <p:grpSpPr>
            <a:xfrm>
              <a:off x="1470202" y="3217569"/>
              <a:ext cx="5945813" cy="685868"/>
              <a:chOff x="504287" y="3384994"/>
              <a:chExt cx="5945813" cy="685868"/>
            </a:xfrm>
          </p:grpSpPr>
          <p:pic>
            <p:nvPicPr>
              <p:cNvPr id="2" name="Picture 1"/>
              <p:cNvPicPr>
                <a:picLocks noChangeAspect="1"/>
              </p:cNvPicPr>
              <p:nvPr userDrawn="1"/>
            </p:nvPicPr>
            <p:blipFill rotWithShape="1">
              <a:blip r:embed="rId18">
                <a:extLst>
                  <a:ext uri="{28A0092B-C50C-407E-A947-70E740481C1C}">
                    <a14:useLocalDpi xmlns:a14="http://schemas.microsoft.com/office/drawing/2010/main" val="0"/>
                  </a:ext>
                </a:extLst>
              </a:blip>
              <a:srcRect l="5240"/>
              <a:stretch/>
            </p:blipFill>
            <p:spPr>
              <a:xfrm>
                <a:off x="504287" y="3384995"/>
                <a:ext cx="2904539" cy="685867"/>
              </a:xfrm>
              <a:prstGeom prst="rect">
                <a:avLst/>
              </a:prstGeom>
            </p:spPr>
          </p:pic>
          <p:pic>
            <p:nvPicPr>
              <p:cNvPr id="11" name="Picture 10"/>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384928" y="3384994"/>
                <a:ext cx="3065172" cy="685867"/>
              </a:xfrm>
              <a:prstGeom prst="rect">
                <a:avLst/>
              </a:prstGeom>
            </p:spPr>
          </p:pic>
        </p:grpSp>
        <p:grpSp>
          <p:nvGrpSpPr>
            <p:cNvPr id="12" name="Group 11"/>
            <p:cNvGrpSpPr/>
            <p:nvPr userDrawn="1"/>
          </p:nvGrpSpPr>
          <p:grpSpPr>
            <a:xfrm>
              <a:off x="7404066" y="3217569"/>
              <a:ext cx="6000294" cy="685867"/>
              <a:chOff x="343654" y="3384995"/>
              <a:chExt cx="6000294" cy="685867"/>
            </a:xfrm>
          </p:grpSpPr>
          <p:pic>
            <p:nvPicPr>
              <p:cNvPr id="15" name="Picture 14"/>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43654" y="3384995"/>
                <a:ext cx="3065172" cy="685867"/>
              </a:xfrm>
              <a:prstGeom prst="rect">
                <a:avLst/>
              </a:prstGeom>
            </p:spPr>
          </p:pic>
          <p:pic>
            <p:nvPicPr>
              <p:cNvPr id="16" name="Picture 15"/>
              <p:cNvPicPr>
                <a:picLocks noChangeAspect="1"/>
              </p:cNvPicPr>
              <p:nvPr userDrawn="1"/>
            </p:nvPicPr>
            <p:blipFill rotWithShape="1">
              <a:blip r:embed="rId18">
                <a:extLst>
                  <a:ext uri="{28A0092B-C50C-407E-A947-70E740481C1C}">
                    <a14:useLocalDpi xmlns:a14="http://schemas.microsoft.com/office/drawing/2010/main" val="0"/>
                  </a:ext>
                </a:extLst>
              </a:blip>
              <a:srcRect t="1" r="3463" b="26"/>
              <a:stretch/>
            </p:blipFill>
            <p:spPr>
              <a:xfrm>
                <a:off x="3384928" y="3384995"/>
                <a:ext cx="2959020" cy="685680"/>
              </a:xfrm>
              <a:prstGeom prst="rect">
                <a:avLst/>
              </a:prstGeom>
            </p:spPr>
          </p:pic>
        </p:grpSp>
      </p:grpSp>
    </p:spTree>
    <p:extLst>
      <p:ext uri="{BB962C8B-B14F-4D97-AF65-F5344CB8AC3E}">
        <p14:creationId xmlns:p14="http://schemas.microsoft.com/office/powerpoint/2010/main" val="892760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fif"/><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fif"/></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53358" y="501368"/>
            <a:ext cx="11427542" cy="5616917"/>
            <a:chOff x="353358" y="501368"/>
            <a:chExt cx="11427542" cy="5616917"/>
          </a:xfrm>
        </p:grpSpPr>
        <p:grpSp>
          <p:nvGrpSpPr>
            <p:cNvPr id="2" name="Group 1"/>
            <p:cNvGrpSpPr/>
            <p:nvPr/>
          </p:nvGrpSpPr>
          <p:grpSpPr>
            <a:xfrm>
              <a:off x="353358" y="501368"/>
              <a:ext cx="9798970" cy="5579972"/>
              <a:chOff x="353358" y="501368"/>
              <a:chExt cx="9798970" cy="5579972"/>
            </a:xfrm>
          </p:grpSpPr>
          <p:sp>
            <p:nvSpPr>
              <p:cNvPr id="9" name="Rectangle 8"/>
              <p:cNvSpPr/>
              <p:nvPr/>
            </p:nvSpPr>
            <p:spPr>
              <a:xfrm>
                <a:off x="1946366" y="501368"/>
                <a:ext cx="8205962"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effectLst>
                      <a:outerShdw blurRad="50800" dist="39000" dir="5460000" algn="tl">
                        <a:srgbClr val="000000">
                          <a:alpha val="38000"/>
                        </a:srgbClr>
                      </a:outerShdw>
                    </a:effectLst>
                    <a:latin typeface="NikoshBAN" pitchFamily="2" charset="0"/>
                    <a:cs typeface="NikoshBAN" pitchFamily="2" charset="0"/>
                  </a:rPr>
                  <a:t>আজকের ক্লাসে সবাইকে</a:t>
                </a:r>
                <a:r>
                  <a:rPr lang="en-US" sz="5400" b="1" dirty="0">
                    <a:ln w="11430"/>
                    <a:effectLst>
                      <a:outerShdw blurRad="50800" dist="39000" dir="5460000" algn="tl">
                        <a:srgbClr val="000000">
                          <a:alpha val="38000"/>
                        </a:srgbClr>
                      </a:outerShdw>
                    </a:effectLst>
                    <a:latin typeface="NikoshBAN" pitchFamily="2" charset="0"/>
                    <a:cs typeface="NikoshBAN" pitchFamily="2" charset="0"/>
                  </a:rPr>
                  <a:t> </a:t>
                </a:r>
                <a:r>
                  <a:rPr lang="en-US" sz="5400" b="1" dirty="0" smtClean="0">
                    <a:ln w="11430"/>
                    <a:effectLst>
                      <a:outerShdw blurRad="50800" dist="39000" dir="5460000" algn="tl">
                        <a:srgbClr val="000000">
                          <a:alpha val="38000"/>
                        </a:srgbClr>
                      </a:outerShdw>
                    </a:effectLst>
                    <a:latin typeface="NikoshBAN" pitchFamily="2" charset="0"/>
                    <a:cs typeface="NikoshBAN" pitchFamily="2" charset="0"/>
                  </a:rPr>
                  <a:t>স্বাগত  </a:t>
                </a:r>
                <a:endParaRPr lang="en-US" sz="5400" b="1" dirty="0">
                  <a:ln w="11430"/>
                  <a:effectLst>
                    <a:outerShdw blurRad="50800" dist="39000" dir="5460000" algn="tl">
                      <a:srgbClr val="000000">
                        <a:alpha val="38000"/>
                      </a:srgbClr>
                    </a:outerShdw>
                  </a:effectLst>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651" y="1393920"/>
                <a:ext cx="6455391" cy="4687420"/>
              </a:xfrm>
              <a:prstGeom prst="rect">
                <a:avLst/>
              </a:prstGeom>
              <a:ln>
                <a:noFill/>
              </a:ln>
              <a:effectLst>
                <a:softEdge rad="112500"/>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358" y="1219951"/>
                <a:ext cx="839721" cy="4559653"/>
              </a:xfrm>
              <a:prstGeom prst="rect">
                <a:avLst/>
              </a:prstGeom>
            </p:spPr>
          </p:pic>
        </p:grpSp>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2245" b="95612" l="2381" r="87857">
                          <a14:foregroundMark x1="70714" y1="6837" x2="72381" y2="9490"/>
                          <a14:foregroundMark x1="68571" y1="5000" x2="63452" y2="4286"/>
                          <a14:foregroundMark x1="30476" y1="82245" x2="29762" y2="82041"/>
                        </a14:backgroundRemoval>
                      </a14:imgEffect>
                    </a14:imgLayer>
                  </a14:imgProps>
                </a:ext>
                <a:ext uri="{28A0092B-C50C-407E-A947-70E740481C1C}">
                  <a14:useLocalDpi xmlns:a14="http://schemas.microsoft.com/office/drawing/2010/main" val="0"/>
                </a:ext>
              </a:extLst>
            </a:blip>
            <a:srcRect t="8791" b="6866"/>
            <a:stretch/>
          </p:blipFill>
          <p:spPr>
            <a:xfrm flipH="1">
              <a:off x="9595794" y="881268"/>
              <a:ext cx="2185106" cy="5237017"/>
            </a:xfrm>
            <a:prstGeom prst="rect">
              <a:avLst/>
            </a:prstGeom>
          </p:spPr>
        </p:pic>
      </p:grpSp>
    </p:spTree>
    <p:extLst>
      <p:ext uri="{BB962C8B-B14F-4D97-AF65-F5344CB8AC3E}">
        <p14:creationId xmlns:p14="http://schemas.microsoft.com/office/powerpoint/2010/main" val="29161992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6562" y="444843"/>
            <a:ext cx="11701849" cy="57458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IN" sz="3200" dirty="0" smtClean="0">
                <a:solidFill>
                  <a:srgbClr val="009900"/>
                </a:solidFill>
              </a:rPr>
              <a:t>৩য়ত,রাষ্ট্রপতির সম্মতিঃ</a:t>
            </a:r>
          </a:p>
          <a:p>
            <a:r>
              <a:rPr lang="bn-IN" sz="2800" dirty="0" smtClean="0">
                <a:solidFill>
                  <a:srgbClr val="CC00CC"/>
                </a:solidFill>
              </a:rPr>
              <a:t>এভাবে কোনো বিল জাতীয় সংসদে গৃহীত হওয়ার পর সম্মতির জন্য রাষ্ট্রপতির কাছে তা প্রেরণ করা হবে।প্রেরণের ৭ দিনের মধ্যে তিনি বিলটিতে সম্মতিদান করবেন এবং কোনো কারণে তিনি তা করতে অসমর্থ হলে ৭ দিন মেয়াদ শেষে তিনি বিলটিতে সম্মতি দান করেছেন বলে গণ্য হবে।</a:t>
            </a:r>
          </a:p>
          <a:p>
            <a:r>
              <a:rPr lang="bn-IN" sz="3200" dirty="0" smtClean="0">
                <a:solidFill>
                  <a:srgbClr val="009900"/>
                </a:solidFill>
              </a:rPr>
              <a:t>৪র্থত,গণভোটঃ</a:t>
            </a:r>
            <a:r>
              <a:rPr lang="bn-IN" sz="2800" dirty="0" smtClean="0">
                <a:solidFill>
                  <a:srgbClr val="CC00CC"/>
                </a:solidFill>
              </a:rPr>
              <a:t> </a:t>
            </a:r>
          </a:p>
          <a:p>
            <a:r>
              <a:rPr lang="bn-IN" sz="2800" dirty="0" smtClean="0">
                <a:solidFill>
                  <a:srgbClr val="CC00CC"/>
                </a:solidFill>
              </a:rPr>
              <a:t>সংবিধানের প্রস্তাবনা অথবা অনুচ্ছেদ-৮,অনুচ্ছেদ-৪৮,অনুচ্ছেদ-৫সংক্রান্ত কোনো সংশোধনী বিল সংসদে গৃহীত হবার পর সম্মতির জন্য রাষ্ট্রপতির নিকট উপস্থাপনের ৭ দিনের মধ্যে তিনি বিলটিতে সম্মতি দান করবেন,কি করবেন না এ প্রশ্নটি গণভোটের প্রেরণের ব্যবস্থা করবেন।</a:t>
            </a:r>
            <a:endParaRPr lang="en-US" sz="2800" dirty="0">
              <a:solidFill>
                <a:srgbClr val="CC00CC"/>
              </a:solidFill>
            </a:endParaRPr>
          </a:p>
        </p:txBody>
      </p:sp>
    </p:spTree>
    <p:extLst>
      <p:ext uri="{BB962C8B-B14F-4D97-AF65-F5344CB8AC3E}">
        <p14:creationId xmlns:p14="http://schemas.microsoft.com/office/powerpoint/2010/main" val="16921753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62000" y="293427"/>
            <a:ext cx="10647528" cy="5779827"/>
            <a:chOff x="762000" y="293427"/>
            <a:chExt cx="10647528" cy="5779827"/>
          </a:xfrm>
        </p:grpSpPr>
        <p:grpSp>
          <p:nvGrpSpPr>
            <p:cNvPr id="6" name="Group 5"/>
            <p:cNvGrpSpPr/>
            <p:nvPr/>
          </p:nvGrpSpPr>
          <p:grpSpPr>
            <a:xfrm>
              <a:off x="1187355" y="1551296"/>
              <a:ext cx="9510708" cy="2736499"/>
              <a:chOff x="1187355" y="1551296"/>
              <a:chExt cx="9510708" cy="3101808"/>
            </a:xfrm>
          </p:grpSpPr>
          <p:pic>
            <p:nvPicPr>
              <p:cNvPr id="2" name="Picture 1" descr="g.jpg"/>
              <p:cNvPicPr>
                <a:picLocks noChangeAspect="1"/>
              </p:cNvPicPr>
              <p:nvPr/>
            </p:nvPicPr>
            <p:blipFill>
              <a:blip r:embed="rId2"/>
              <a:stretch>
                <a:fillRect/>
              </a:stretch>
            </p:blipFill>
            <p:spPr>
              <a:xfrm>
                <a:off x="5793189" y="1571714"/>
                <a:ext cx="4904874" cy="3046185"/>
              </a:xfrm>
              <a:prstGeom prst="rect">
                <a:avLst/>
              </a:prstGeom>
            </p:spPr>
          </p:pic>
          <p:pic>
            <p:nvPicPr>
              <p:cNvPr id="3" name="Picture 2" descr="g1.jpg"/>
              <p:cNvPicPr>
                <a:picLocks noChangeAspect="1"/>
              </p:cNvPicPr>
              <p:nvPr/>
            </p:nvPicPr>
            <p:blipFill>
              <a:blip r:embed="rId3"/>
              <a:stretch>
                <a:fillRect/>
              </a:stretch>
            </p:blipFill>
            <p:spPr>
              <a:xfrm>
                <a:off x="1187355" y="1551296"/>
                <a:ext cx="4661188" cy="3101808"/>
              </a:xfrm>
              <a:prstGeom prst="rect">
                <a:avLst/>
              </a:prstGeom>
            </p:spPr>
          </p:pic>
        </p:grpSp>
        <p:sp>
          <p:nvSpPr>
            <p:cNvPr id="4" name="Rounded Rectangle 3"/>
            <p:cNvSpPr/>
            <p:nvPr/>
          </p:nvSpPr>
          <p:spPr>
            <a:xfrm>
              <a:off x="3886307" y="293427"/>
              <a:ext cx="4918881" cy="962167"/>
            </a:xfrm>
            <a:prstGeom prst="roundRect">
              <a:avLst/>
            </a:prstGeom>
            <a:ln w="38100">
              <a:solidFill>
                <a:srgbClr val="FB491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bn-BD" sz="6600" dirty="0" smtClean="0">
                  <a:latin typeface="NikoshBAN" pitchFamily="2" charset="0"/>
                  <a:cs typeface="NikoshBAN" pitchFamily="2" charset="0"/>
                </a:rPr>
                <a:t>দলীয় কাজ </a:t>
              </a:r>
              <a:endParaRPr lang="en-US" sz="2400" dirty="0">
                <a:latin typeface="NikoshBAN" pitchFamily="2" charset="0"/>
                <a:cs typeface="NikoshBAN" pitchFamily="2" charset="0"/>
              </a:endParaRPr>
            </a:p>
          </p:txBody>
        </p:sp>
        <p:sp>
          <p:nvSpPr>
            <p:cNvPr id="5" name="Rounded Rectangle 4"/>
            <p:cNvSpPr/>
            <p:nvPr/>
          </p:nvSpPr>
          <p:spPr>
            <a:xfrm>
              <a:off x="762000" y="4757351"/>
              <a:ext cx="10647528" cy="1315903"/>
            </a:xfrm>
            <a:prstGeom prst="roundRect">
              <a:avLst/>
            </a:prstGeom>
            <a:ln w="38100">
              <a:solidFill>
                <a:srgbClr val="FF33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3600" b="1" dirty="0" smtClean="0">
                  <a:solidFill>
                    <a:schemeClr val="accent2">
                      <a:lumMod val="50000"/>
                    </a:schemeClr>
                  </a:solidFill>
                  <a:latin typeface="NikoshBAN" pitchFamily="2" charset="0"/>
                  <a:cs typeface="NikoshBAN" pitchFamily="2" charset="0"/>
                </a:rPr>
                <a:t>দলীয় আলোচনার ভিত্তিতে বাংলাদেশ</a:t>
              </a:r>
            </a:p>
            <a:p>
              <a:pPr algn="ctr"/>
              <a:r>
                <a:rPr lang="bn-IN" sz="3600" b="1" dirty="0" smtClean="0">
                  <a:solidFill>
                    <a:schemeClr val="accent2">
                      <a:lumMod val="50000"/>
                    </a:schemeClr>
                  </a:solidFill>
                  <a:latin typeface="NikoshBAN" pitchFamily="2" charset="0"/>
                  <a:cs typeface="NikoshBAN" pitchFamily="2" charset="0"/>
                </a:rPr>
                <a:t> সংবিধান সংশোধনীসমূহের প্রকৃতি তুলে ধরো। </a:t>
              </a:r>
              <a:endParaRPr lang="en-US" sz="3600" b="1" dirty="0">
                <a:solidFill>
                  <a:schemeClr val="accent2">
                    <a:lumMod val="50000"/>
                  </a:schemeClr>
                </a:solidFill>
                <a:latin typeface="NikoshBAN" pitchFamily="2" charset="0"/>
                <a:cs typeface="NikoshBAN" pitchFamily="2" charset="0"/>
              </a:endParaRPr>
            </a:p>
          </p:txBody>
        </p:sp>
      </p:grpSp>
    </p:spTree>
    <p:extLst>
      <p:ext uri="{BB962C8B-B14F-4D97-AF65-F5344CB8AC3E}">
        <p14:creationId xmlns:p14="http://schemas.microsoft.com/office/powerpoint/2010/main" val="423767408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57611" y="4135138"/>
            <a:ext cx="4986700" cy="584775"/>
          </a:xfrm>
          <a:prstGeom prst="rect">
            <a:avLst/>
          </a:prstGeom>
          <a:ln w="5715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latin typeface="NikoshBAN" panose="02000000000000000000" pitchFamily="2" charset="0"/>
                <a:cs typeface="NikoshBAN" panose="02000000000000000000" pitchFamily="2" charset="0"/>
              </a:rPr>
              <a:t>১৭ </a:t>
            </a:r>
            <a:r>
              <a:rPr lang="en-US" sz="3200" dirty="0" err="1" smtClean="0">
                <a:latin typeface="NikoshBAN" panose="02000000000000000000" pitchFamily="2" charset="0"/>
                <a:cs typeface="NikoshBAN" panose="02000000000000000000" pitchFamily="2" charset="0"/>
              </a:rPr>
              <a:t>জুলাই</a:t>
            </a:r>
            <a:r>
              <a:rPr lang="en-US" sz="3200" dirty="0" smtClean="0">
                <a:latin typeface="NikoshBAN" panose="02000000000000000000" pitchFamily="2" charset="0"/>
                <a:cs typeface="NikoshBAN" panose="02000000000000000000" pitchFamily="2" charset="0"/>
              </a:rPr>
              <a:t>, ১৯৭৩ </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635" y="5712896"/>
            <a:ext cx="11034730" cy="59928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54" y="598944"/>
            <a:ext cx="1640011" cy="157213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893919" y="585698"/>
            <a:ext cx="1537510" cy="1676948"/>
          </a:xfrm>
          <a:prstGeom prst="rect">
            <a:avLst/>
          </a:prstGeom>
        </p:spPr>
      </p:pic>
      <p:sp>
        <p:nvSpPr>
          <p:cNvPr id="2" name="Rectangle 1"/>
          <p:cNvSpPr/>
          <p:nvPr/>
        </p:nvSpPr>
        <p:spPr>
          <a:xfrm>
            <a:off x="2651332" y="875763"/>
            <a:ext cx="6978631" cy="759854"/>
          </a:xfrm>
          <a:prstGeom prst="rect">
            <a:avLst/>
          </a:prstGeom>
          <a:ln w="57150">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smtClean="0">
                <a:latin typeface="NikoshBAN" panose="02000000000000000000" pitchFamily="2" charset="0"/>
                <a:cs typeface="NikoshBAN" panose="02000000000000000000" pitchFamily="2" charset="0"/>
              </a:rPr>
              <a:t>বাংলাদেশ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সংবিধানের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প্রথম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সংশোধনী</a:t>
            </a:r>
            <a:r>
              <a:rPr lang="en-US" sz="3200" dirty="0" smtClean="0">
                <a:latin typeface="NikoshBAN" panose="02000000000000000000" pitchFamily="2" charset="0"/>
                <a:cs typeface="NikoshBAN" panose="02000000000000000000" pitchFamily="2" charset="0"/>
              </a:rPr>
              <a:t>- ১৯৭৩ </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5357612" y="1864197"/>
            <a:ext cx="4986700" cy="1569660"/>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dirty="0" smtClean="0">
                <a:latin typeface="NikoshBAN" panose="02000000000000000000" pitchFamily="2" charset="0"/>
                <a:cs typeface="NikoshBAN" panose="02000000000000000000" pitchFamily="2" charset="0"/>
              </a:rPr>
              <a:t>১৯৭১ </a:t>
            </a:r>
            <a:r>
              <a:rPr lang="en-US" sz="3200" dirty="0" err="1" smtClean="0">
                <a:latin typeface="NikoshBAN" panose="02000000000000000000" pitchFamily="2" charset="0"/>
                <a:cs typeface="NikoshBAN" panose="02000000000000000000" pitchFamily="2" charset="0"/>
              </a:rPr>
              <a:t>সালের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যুদ্ধাপরাধীসহ</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অন্যান্য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মানবতাবিরোধী</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অপরাধীদের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বিচার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নিশ্চিত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করণ</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5" name="Right Arrow 4"/>
          <p:cNvSpPr/>
          <p:nvPr/>
        </p:nvSpPr>
        <p:spPr>
          <a:xfrm>
            <a:off x="741823" y="1988809"/>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err="1">
                <a:latin typeface="NikoshBAN" panose="02000000000000000000" pitchFamily="2" charset="0"/>
                <a:cs typeface="NikoshBAN" panose="02000000000000000000" pitchFamily="2" charset="0"/>
              </a:rPr>
              <a:t>সংশোধনী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আইনের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বিষয়বস্তুঃ</a:t>
            </a:r>
            <a:r>
              <a:rPr lang="en-US" sz="3200" dirty="0">
                <a:latin typeface="NikoshBAN" panose="02000000000000000000" pitchFamily="2" charset="0"/>
                <a:cs typeface="NikoshBAN" panose="02000000000000000000" pitchFamily="2" charset="0"/>
              </a:rPr>
              <a:t> </a:t>
            </a:r>
          </a:p>
        </p:txBody>
      </p:sp>
      <p:sp>
        <p:nvSpPr>
          <p:cNvPr id="12" name="Right Arrow 11"/>
          <p:cNvSpPr/>
          <p:nvPr/>
        </p:nvSpPr>
        <p:spPr>
          <a:xfrm>
            <a:off x="741823" y="3761883"/>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100" dirty="0" err="1" smtClean="0">
                <a:latin typeface="NikoshBAN" panose="02000000000000000000" pitchFamily="2" charset="0"/>
                <a:cs typeface="NikoshBAN" panose="02000000000000000000" pitchFamily="2" charset="0"/>
              </a:rPr>
              <a:t>রাষ্ট্রপতির</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অনুমোদনের</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তারিখঃ</a:t>
            </a:r>
            <a:r>
              <a:rPr lang="en-US" sz="3100" dirty="0" smtClean="0">
                <a:latin typeface="NikoshBAN" panose="02000000000000000000" pitchFamily="2" charset="0"/>
                <a:cs typeface="NikoshBAN" panose="02000000000000000000" pitchFamily="2" charset="0"/>
              </a:rPr>
              <a:t> </a:t>
            </a:r>
            <a:endParaRPr lang="en-US" sz="31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491295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5"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57611" y="4753326"/>
            <a:ext cx="4986700" cy="584775"/>
          </a:xfrm>
          <a:prstGeom prst="rect">
            <a:avLst/>
          </a:prstGeom>
          <a:ln w="5715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latin typeface="NikoshBAN" panose="02000000000000000000" pitchFamily="2" charset="0"/>
                <a:cs typeface="NikoshBAN" panose="02000000000000000000" pitchFamily="2" charset="0"/>
              </a:rPr>
              <a:t>২২ </a:t>
            </a:r>
            <a:r>
              <a:rPr lang="en-US" sz="3200" dirty="0" err="1" smtClean="0">
                <a:latin typeface="NikoshBAN" panose="02000000000000000000" pitchFamily="2" charset="0"/>
                <a:cs typeface="NikoshBAN" panose="02000000000000000000" pitchFamily="2" charset="0"/>
              </a:rPr>
              <a:t>সেপ্টেম্বর</a:t>
            </a:r>
            <a:r>
              <a:rPr lang="en-US" sz="3200" dirty="0" smtClean="0">
                <a:latin typeface="NikoshBAN" panose="02000000000000000000" pitchFamily="2" charset="0"/>
                <a:cs typeface="NikoshBAN" panose="02000000000000000000" pitchFamily="2" charset="0"/>
              </a:rPr>
              <a:t>, ১৯৭৩ </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635" y="5712896"/>
            <a:ext cx="11034730" cy="59928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54" y="598944"/>
            <a:ext cx="1640011" cy="157213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893919" y="585698"/>
            <a:ext cx="1537510" cy="1676948"/>
          </a:xfrm>
          <a:prstGeom prst="rect">
            <a:avLst/>
          </a:prstGeom>
        </p:spPr>
      </p:pic>
      <p:sp>
        <p:nvSpPr>
          <p:cNvPr id="2" name="Rectangle 1"/>
          <p:cNvSpPr/>
          <p:nvPr/>
        </p:nvSpPr>
        <p:spPr>
          <a:xfrm>
            <a:off x="2651332" y="875763"/>
            <a:ext cx="6978631" cy="759854"/>
          </a:xfrm>
          <a:prstGeom prst="rect">
            <a:avLst/>
          </a:prstGeom>
          <a:ln w="57150">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smtClean="0">
                <a:latin typeface="NikoshBAN" panose="02000000000000000000" pitchFamily="2" charset="0"/>
                <a:cs typeface="NikoshBAN" panose="02000000000000000000" pitchFamily="2" charset="0"/>
              </a:rPr>
              <a:t>বাংলাদেশ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সংবিধানের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দ্বিতীয়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সংশোধনী</a:t>
            </a:r>
            <a:r>
              <a:rPr lang="en-US" sz="3200" dirty="0" smtClean="0">
                <a:latin typeface="NikoshBAN" panose="02000000000000000000" pitchFamily="2" charset="0"/>
                <a:cs typeface="NikoshBAN" panose="02000000000000000000" pitchFamily="2" charset="0"/>
              </a:rPr>
              <a:t>- ১৯৭৩ </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5357612" y="2211931"/>
            <a:ext cx="4986700" cy="2062103"/>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অভ্যন্তরীণ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গোলযোগ</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বহিরাক্রমণে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দেশের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নিরাপত্তা</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অর্থনৈতিক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জীবন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বাধাগ্রস্ত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জরুরি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অবস্থা</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ঘোষণার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বিধান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প্রণয়ন</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5" name="Right Arrow 4"/>
          <p:cNvSpPr/>
          <p:nvPr/>
        </p:nvSpPr>
        <p:spPr>
          <a:xfrm>
            <a:off x="741823" y="2594122"/>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err="1">
                <a:latin typeface="NikoshBAN" panose="02000000000000000000" pitchFamily="2" charset="0"/>
                <a:cs typeface="NikoshBAN" panose="02000000000000000000" pitchFamily="2" charset="0"/>
              </a:rPr>
              <a:t>সংশোধনী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আইনের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বিষয়বস্তুঃ</a:t>
            </a:r>
            <a:r>
              <a:rPr lang="en-US" sz="3200" dirty="0">
                <a:latin typeface="NikoshBAN" panose="02000000000000000000" pitchFamily="2" charset="0"/>
                <a:cs typeface="NikoshBAN" panose="02000000000000000000" pitchFamily="2" charset="0"/>
              </a:rPr>
              <a:t> </a:t>
            </a:r>
          </a:p>
        </p:txBody>
      </p:sp>
      <p:sp>
        <p:nvSpPr>
          <p:cNvPr id="12" name="Right Arrow 11"/>
          <p:cNvSpPr/>
          <p:nvPr/>
        </p:nvSpPr>
        <p:spPr>
          <a:xfrm>
            <a:off x="741823" y="4380071"/>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100" dirty="0" err="1">
                <a:latin typeface="NikoshBAN" panose="02000000000000000000" pitchFamily="2" charset="0"/>
                <a:cs typeface="NikoshBAN" panose="02000000000000000000" pitchFamily="2" charset="0"/>
              </a:rPr>
              <a:t>রাষ্ট্রপতির</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অনুমোদনের</a:t>
            </a:r>
            <a:r>
              <a:rPr lang="en-US" sz="3100" dirty="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তারিখঃ</a:t>
            </a:r>
            <a:endParaRPr lang="en-US" sz="31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810961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5"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57611" y="4753326"/>
            <a:ext cx="4986700" cy="584775"/>
          </a:xfrm>
          <a:prstGeom prst="rect">
            <a:avLst/>
          </a:prstGeom>
          <a:ln w="5715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latin typeface="NikoshBAN" panose="02000000000000000000" pitchFamily="2" charset="0"/>
                <a:cs typeface="NikoshBAN" panose="02000000000000000000" pitchFamily="2" charset="0"/>
              </a:rPr>
              <a:t>২৭ </a:t>
            </a:r>
            <a:r>
              <a:rPr lang="en-US" sz="3200" dirty="0" err="1" smtClean="0">
                <a:latin typeface="NikoshBAN" panose="02000000000000000000" pitchFamily="2" charset="0"/>
                <a:cs typeface="NikoshBAN" panose="02000000000000000000" pitchFamily="2" charset="0"/>
              </a:rPr>
              <a:t>নভেম্বর</a:t>
            </a:r>
            <a:r>
              <a:rPr lang="en-US" sz="3200" dirty="0" smtClean="0">
                <a:latin typeface="NikoshBAN" panose="02000000000000000000" pitchFamily="2" charset="0"/>
                <a:cs typeface="NikoshBAN" panose="02000000000000000000" pitchFamily="2" charset="0"/>
              </a:rPr>
              <a:t>, ১৯৭৪  </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635" y="5712896"/>
            <a:ext cx="11034730" cy="59928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54" y="598944"/>
            <a:ext cx="1640011" cy="157213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893919" y="585698"/>
            <a:ext cx="1537510" cy="1676948"/>
          </a:xfrm>
          <a:prstGeom prst="rect">
            <a:avLst/>
          </a:prstGeom>
        </p:spPr>
      </p:pic>
      <p:sp>
        <p:nvSpPr>
          <p:cNvPr id="2" name="Rectangle 1"/>
          <p:cNvSpPr/>
          <p:nvPr/>
        </p:nvSpPr>
        <p:spPr>
          <a:xfrm>
            <a:off x="2651332" y="875763"/>
            <a:ext cx="6978631" cy="759854"/>
          </a:xfrm>
          <a:prstGeom prst="rect">
            <a:avLst/>
          </a:prstGeom>
          <a:ln w="57150">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smtClean="0">
                <a:latin typeface="NikoshBAN" panose="02000000000000000000" pitchFamily="2" charset="0"/>
                <a:cs typeface="NikoshBAN" panose="02000000000000000000" pitchFamily="2" charset="0"/>
              </a:rPr>
              <a:t>বাংলাদেশ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সংবিধানের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তৃতীয়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সংশোধনী</a:t>
            </a:r>
            <a:r>
              <a:rPr lang="en-US" sz="3200" dirty="0" smtClean="0">
                <a:latin typeface="NikoshBAN" panose="02000000000000000000" pitchFamily="2" charset="0"/>
                <a:cs typeface="NikoshBAN" panose="02000000000000000000" pitchFamily="2" charset="0"/>
              </a:rPr>
              <a:t>- ১৯৭৪  </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5357612" y="2211931"/>
            <a:ext cx="4986700" cy="2062103"/>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বাংলাদেশ-ভারত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সীমান্ত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চুক্তি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অনুমোদন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চুক্তি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অনুযায়ী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ছিটমহল</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অপদখলীয়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বিনিময়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বিধান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প্রণয়ন</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5" name="Right Arrow 4"/>
          <p:cNvSpPr/>
          <p:nvPr/>
        </p:nvSpPr>
        <p:spPr>
          <a:xfrm>
            <a:off x="741823" y="2594122"/>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err="1">
                <a:latin typeface="NikoshBAN" panose="02000000000000000000" pitchFamily="2" charset="0"/>
                <a:cs typeface="NikoshBAN" panose="02000000000000000000" pitchFamily="2" charset="0"/>
              </a:rPr>
              <a:t>সংশোধনী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আইনের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বিষয়বস্তুঃ</a:t>
            </a:r>
            <a:r>
              <a:rPr lang="en-US" sz="3200" dirty="0">
                <a:latin typeface="NikoshBAN" panose="02000000000000000000" pitchFamily="2" charset="0"/>
                <a:cs typeface="NikoshBAN" panose="02000000000000000000" pitchFamily="2" charset="0"/>
              </a:rPr>
              <a:t> </a:t>
            </a:r>
          </a:p>
        </p:txBody>
      </p:sp>
      <p:sp>
        <p:nvSpPr>
          <p:cNvPr id="12" name="Right Arrow 11"/>
          <p:cNvSpPr/>
          <p:nvPr/>
        </p:nvSpPr>
        <p:spPr>
          <a:xfrm>
            <a:off x="741823" y="4380071"/>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100" dirty="0" err="1">
                <a:latin typeface="NikoshBAN" panose="02000000000000000000" pitchFamily="2" charset="0"/>
                <a:cs typeface="NikoshBAN" panose="02000000000000000000" pitchFamily="2" charset="0"/>
              </a:rPr>
              <a:t>রাষ্ট্রপতির</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অনুমোদনের</a:t>
            </a:r>
            <a:r>
              <a:rPr lang="en-US" sz="3100" dirty="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তারিখঃ</a:t>
            </a:r>
            <a:endParaRPr lang="en-US" sz="31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566393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5"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57611" y="4753326"/>
            <a:ext cx="4986700" cy="584775"/>
          </a:xfrm>
          <a:prstGeom prst="rect">
            <a:avLst/>
          </a:prstGeom>
          <a:ln w="5715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latin typeface="NikoshBAN" panose="02000000000000000000" pitchFamily="2" charset="0"/>
                <a:cs typeface="NikoshBAN" panose="02000000000000000000" pitchFamily="2" charset="0"/>
              </a:rPr>
              <a:t>২৫ </a:t>
            </a:r>
            <a:r>
              <a:rPr lang="en-US" sz="3200" dirty="0" err="1" smtClean="0">
                <a:latin typeface="NikoshBAN" panose="02000000000000000000" pitchFamily="2" charset="0"/>
                <a:cs typeface="NikoshBAN" panose="02000000000000000000" pitchFamily="2" charset="0"/>
              </a:rPr>
              <a:t>জানুয়ারি</a:t>
            </a:r>
            <a:r>
              <a:rPr lang="en-US" sz="3200" dirty="0" smtClean="0">
                <a:latin typeface="NikoshBAN" panose="02000000000000000000" pitchFamily="2" charset="0"/>
                <a:cs typeface="NikoshBAN" panose="02000000000000000000" pitchFamily="2" charset="0"/>
              </a:rPr>
              <a:t>, ১৯৭৫  </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635" y="5712896"/>
            <a:ext cx="11034730" cy="59928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54" y="598944"/>
            <a:ext cx="1640011" cy="157213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893919" y="585698"/>
            <a:ext cx="1537510" cy="1676948"/>
          </a:xfrm>
          <a:prstGeom prst="rect">
            <a:avLst/>
          </a:prstGeom>
        </p:spPr>
      </p:pic>
      <p:sp>
        <p:nvSpPr>
          <p:cNvPr id="2" name="Rectangle 1"/>
          <p:cNvSpPr/>
          <p:nvPr/>
        </p:nvSpPr>
        <p:spPr>
          <a:xfrm>
            <a:off x="2651332" y="875763"/>
            <a:ext cx="6978631" cy="759854"/>
          </a:xfrm>
          <a:prstGeom prst="rect">
            <a:avLst/>
          </a:prstGeom>
          <a:ln w="57150">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smtClean="0">
                <a:latin typeface="NikoshBAN" panose="02000000000000000000" pitchFamily="2" charset="0"/>
                <a:cs typeface="NikoshBAN" panose="02000000000000000000" pitchFamily="2" charset="0"/>
              </a:rPr>
              <a:t>বাংলাদেশ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সংবিধানের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চতুর্থ</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সংশোধনী</a:t>
            </a:r>
            <a:r>
              <a:rPr lang="en-US" sz="3200" dirty="0" smtClean="0">
                <a:latin typeface="NikoshBAN" panose="02000000000000000000" pitchFamily="2" charset="0"/>
                <a:cs typeface="NikoshBAN" panose="02000000000000000000" pitchFamily="2" charset="0"/>
              </a:rPr>
              <a:t>- ১৯৭৫  </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5357612" y="2211930"/>
            <a:ext cx="4986700" cy="1569660"/>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সংসদীয়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শাসন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পদ্ধতির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রাষ্ট্রপতি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শাসিত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শাসন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পদ্ধতি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একদলীয়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রাজনীতি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প্রবর্তন</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5" name="Right Arrow 4"/>
          <p:cNvSpPr/>
          <p:nvPr/>
        </p:nvSpPr>
        <p:spPr>
          <a:xfrm>
            <a:off x="741823" y="2594122"/>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err="1">
                <a:latin typeface="NikoshBAN" panose="02000000000000000000" pitchFamily="2" charset="0"/>
                <a:cs typeface="NikoshBAN" panose="02000000000000000000" pitchFamily="2" charset="0"/>
              </a:rPr>
              <a:t>সংশোধনী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আইনের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বিষয়বস্তুঃ</a:t>
            </a:r>
            <a:r>
              <a:rPr lang="en-US" sz="3200" dirty="0">
                <a:latin typeface="NikoshBAN" panose="02000000000000000000" pitchFamily="2" charset="0"/>
                <a:cs typeface="NikoshBAN" panose="02000000000000000000" pitchFamily="2" charset="0"/>
              </a:rPr>
              <a:t> </a:t>
            </a:r>
          </a:p>
        </p:txBody>
      </p:sp>
      <p:sp>
        <p:nvSpPr>
          <p:cNvPr id="12" name="Right Arrow 11"/>
          <p:cNvSpPr/>
          <p:nvPr/>
        </p:nvSpPr>
        <p:spPr>
          <a:xfrm>
            <a:off x="741823" y="4380071"/>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100" dirty="0" err="1">
                <a:latin typeface="NikoshBAN" panose="02000000000000000000" pitchFamily="2" charset="0"/>
                <a:cs typeface="NikoshBAN" panose="02000000000000000000" pitchFamily="2" charset="0"/>
              </a:rPr>
              <a:t>রাষ্ট্রপতির</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অনুমোদনের</a:t>
            </a:r>
            <a:r>
              <a:rPr lang="en-US" sz="3100" dirty="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তারিখঃ</a:t>
            </a:r>
            <a:endParaRPr lang="en-US" sz="31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429003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5"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57611" y="4753326"/>
            <a:ext cx="4986700" cy="584775"/>
          </a:xfrm>
          <a:prstGeom prst="rect">
            <a:avLst/>
          </a:prstGeom>
          <a:ln w="5715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latin typeface="NikoshBAN" panose="02000000000000000000" pitchFamily="2" charset="0"/>
                <a:cs typeface="NikoshBAN" panose="02000000000000000000" pitchFamily="2" charset="0"/>
              </a:rPr>
              <a:t>৬ </a:t>
            </a:r>
            <a:r>
              <a:rPr lang="en-US" sz="3200" dirty="0" err="1" smtClean="0">
                <a:latin typeface="NikoshBAN" panose="02000000000000000000" pitchFamily="2" charset="0"/>
                <a:cs typeface="NikoshBAN" panose="02000000000000000000" pitchFamily="2" charset="0"/>
              </a:rPr>
              <a:t>এপ্রিল</a:t>
            </a:r>
            <a:r>
              <a:rPr lang="en-US" sz="3200" dirty="0" smtClean="0">
                <a:latin typeface="NikoshBAN" panose="02000000000000000000" pitchFamily="2" charset="0"/>
                <a:cs typeface="NikoshBAN" panose="02000000000000000000" pitchFamily="2" charset="0"/>
              </a:rPr>
              <a:t>, ১৯৭৯   </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635" y="5712896"/>
            <a:ext cx="11034730" cy="59928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54" y="598944"/>
            <a:ext cx="1640011" cy="157213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893919" y="585698"/>
            <a:ext cx="1537510" cy="1676948"/>
          </a:xfrm>
          <a:prstGeom prst="rect">
            <a:avLst/>
          </a:prstGeom>
        </p:spPr>
      </p:pic>
      <p:sp>
        <p:nvSpPr>
          <p:cNvPr id="2" name="Rectangle 1"/>
          <p:cNvSpPr/>
          <p:nvPr/>
        </p:nvSpPr>
        <p:spPr>
          <a:xfrm>
            <a:off x="2651332" y="875763"/>
            <a:ext cx="6978631" cy="759854"/>
          </a:xfrm>
          <a:prstGeom prst="rect">
            <a:avLst/>
          </a:prstGeom>
          <a:ln w="57150">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smtClean="0">
                <a:latin typeface="NikoshBAN" panose="02000000000000000000" pitchFamily="2" charset="0"/>
                <a:cs typeface="NikoshBAN" panose="02000000000000000000" pitchFamily="2" charset="0"/>
              </a:rPr>
              <a:t>বাংলাদেশ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সংবিধানের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পঞ্চম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সংশোধনী</a:t>
            </a:r>
            <a:r>
              <a:rPr lang="en-US" sz="3200" dirty="0" smtClean="0">
                <a:latin typeface="NikoshBAN" panose="02000000000000000000" pitchFamily="2" charset="0"/>
                <a:cs typeface="NikoshBAN" panose="02000000000000000000" pitchFamily="2" charset="0"/>
              </a:rPr>
              <a:t>- ১৯৭৯ </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5357612" y="2211931"/>
            <a:ext cx="4986700" cy="2062103"/>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smtClean="0">
                <a:latin typeface="NikoshBAN" panose="02000000000000000000" pitchFamily="2" charset="0"/>
                <a:cs typeface="NikoshBAN" panose="02000000000000000000" pitchFamily="2" charset="0"/>
              </a:rPr>
              <a:t>১৯৭৫ </a:t>
            </a:r>
            <a:r>
              <a:rPr lang="en-US" sz="3200" dirty="0" err="1" smtClean="0">
                <a:latin typeface="NikoshBAN" panose="02000000000000000000" pitchFamily="2" charset="0"/>
                <a:cs typeface="NikoshBAN" panose="02000000000000000000" pitchFamily="2" charset="0"/>
              </a:rPr>
              <a:t>সালের</a:t>
            </a:r>
            <a:r>
              <a:rPr lang="en-US" sz="3200" dirty="0" smtClean="0">
                <a:latin typeface="NikoshBAN" panose="02000000000000000000" pitchFamily="2" charset="0"/>
                <a:cs typeface="NikoshBAN" panose="02000000000000000000" pitchFamily="2" charset="0"/>
              </a:rPr>
              <a:t> ১৫ </a:t>
            </a:r>
            <a:r>
              <a:rPr lang="en-US" sz="3200" dirty="0" err="1" smtClean="0">
                <a:latin typeface="NikoshBAN" panose="02000000000000000000" pitchFamily="2" charset="0"/>
                <a:cs typeface="NikoshBAN" panose="02000000000000000000" pitchFamily="2" charset="0"/>
              </a:rPr>
              <a:t>আগস্টের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সামরিক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অভ্যুত্থানের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a:t>
            </a:r>
            <a:r>
              <a:rPr lang="en-US" sz="3200" dirty="0" smtClean="0">
                <a:latin typeface="NikoshBAN" panose="02000000000000000000" pitchFamily="2" charset="0"/>
                <a:cs typeface="NikoshBAN" panose="02000000000000000000" pitchFamily="2" charset="0"/>
              </a:rPr>
              <a:t> ১৯৭৯ </a:t>
            </a:r>
            <a:r>
              <a:rPr lang="en-US" sz="3200" dirty="0" err="1" smtClean="0">
                <a:latin typeface="NikoshBAN" panose="02000000000000000000" pitchFamily="2" charset="0"/>
                <a:cs typeface="NikoshBAN" panose="02000000000000000000" pitchFamily="2" charset="0"/>
              </a:rPr>
              <a:t>সালের</a:t>
            </a:r>
            <a:r>
              <a:rPr lang="en-US" sz="3200" dirty="0" smtClean="0">
                <a:latin typeface="NikoshBAN" panose="02000000000000000000" pitchFamily="2" charset="0"/>
                <a:cs typeface="NikoshBAN" panose="02000000000000000000" pitchFamily="2" charset="0"/>
              </a:rPr>
              <a:t> ৫ই </a:t>
            </a:r>
            <a:r>
              <a:rPr lang="en-US" sz="3200" dirty="0" err="1" smtClean="0">
                <a:latin typeface="NikoshBAN" panose="02000000000000000000" pitchFamily="2" charset="0"/>
                <a:cs typeface="NikoshBAN" panose="02000000000000000000" pitchFamily="2" charset="0"/>
              </a:rPr>
              <a:t>এপ্রিল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পর্যন্ত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সামরিক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সরকারের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যাবতীয়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কর্মকাণ্ডকে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বৈধতা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প্রদান</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5" name="Right Arrow 4"/>
          <p:cNvSpPr/>
          <p:nvPr/>
        </p:nvSpPr>
        <p:spPr>
          <a:xfrm>
            <a:off x="741823" y="2594122"/>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err="1">
                <a:latin typeface="NikoshBAN" panose="02000000000000000000" pitchFamily="2" charset="0"/>
                <a:cs typeface="NikoshBAN" panose="02000000000000000000" pitchFamily="2" charset="0"/>
              </a:rPr>
              <a:t>সংশোধনী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আইনের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বিষয়বস্তুঃ</a:t>
            </a:r>
            <a:r>
              <a:rPr lang="en-US" sz="3200" dirty="0">
                <a:latin typeface="NikoshBAN" panose="02000000000000000000" pitchFamily="2" charset="0"/>
                <a:cs typeface="NikoshBAN" panose="02000000000000000000" pitchFamily="2" charset="0"/>
              </a:rPr>
              <a:t> </a:t>
            </a:r>
          </a:p>
        </p:txBody>
      </p:sp>
      <p:sp>
        <p:nvSpPr>
          <p:cNvPr id="12" name="Right Arrow 11"/>
          <p:cNvSpPr/>
          <p:nvPr/>
        </p:nvSpPr>
        <p:spPr>
          <a:xfrm>
            <a:off x="741823" y="4380071"/>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100" dirty="0" err="1">
                <a:latin typeface="NikoshBAN" panose="02000000000000000000" pitchFamily="2" charset="0"/>
                <a:cs typeface="NikoshBAN" panose="02000000000000000000" pitchFamily="2" charset="0"/>
              </a:rPr>
              <a:t>রাষ্ট্রপতির</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অনুমোদনের</a:t>
            </a:r>
            <a:r>
              <a:rPr lang="en-US" sz="3100" dirty="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তারিখঃ</a:t>
            </a:r>
            <a:endParaRPr lang="en-US" sz="31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1367565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5"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57611" y="4753326"/>
            <a:ext cx="4986700" cy="584775"/>
          </a:xfrm>
          <a:prstGeom prst="rect">
            <a:avLst/>
          </a:prstGeom>
          <a:ln w="5715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latin typeface="NikoshBAN" panose="02000000000000000000" pitchFamily="2" charset="0"/>
                <a:cs typeface="NikoshBAN" panose="02000000000000000000" pitchFamily="2" charset="0"/>
              </a:rPr>
              <a:t>৯ </a:t>
            </a:r>
            <a:r>
              <a:rPr lang="en-US" sz="3200" dirty="0" err="1" smtClean="0">
                <a:latin typeface="NikoshBAN" panose="02000000000000000000" pitchFamily="2" charset="0"/>
                <a:cs typeface="NikoshBAN" panose="02000000000000000000" pitchFamily="2" charset="0"/>
              </a:rPr>
              <a:t>জুলাই</a:t>
            </a:r>
            <a:r>
              <a:rPr lang="en-US" sz="3200" dirty="0" smtClean="0">
                <a:latin typeface="NikoshBAN" panose="02000000000000000000" pitchFamily="2" charset="0"/>
                <a:cs typeface="NikoshBAN" panose="02000000000000000000" pitchFamily="2" charset="0"/>
              </a:rPr>
              <a:t>, ১৯৮১  </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635" y="5712896"/>
            <a:ext cx="11034730" cy="59928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54" y="598944"/>
            <a:ext cx="1640011" cy="157213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893919" y="585698"/>
            <a:ext cx="1537510" cy="1676948"/>
          </a:xfrm>
          <a:prstGeom prst="rect">
            <a:avLst/>
          </a:prstGeom>
        </p:spPr>
      </p:pic>
      <p:sp>
        <p:nvSpPr>
          <p:cNvPr id="2" name="Rectangle 1"/>
          <p:cNvSpPr/>
          <p:nvPr/>
        </p:nvSpPr>
        <p:spPr>
          <a:xfrm>
            <a:off x="2651332" y="875763"/>
            <a:ext cx="6978631" cy="759854"/>
          </a:xfrm>
          <a:prstGeom prst="rect">
            <a:avLst/>
          </a:prstGeom>
          <a:ln w="57150">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smtClean="0">
                <a:latin typeface="NikoshBAN" panose="02000000000000000000" pitchFamily="2" charset="0"/>
                <a:cs typeface="NikoshBAN" panose="02000000000000000000" pitchFamily="2" charset="0"/>
              </a:rPr>
              <a:t>বাংলাদেশ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সংবিধানের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ষষ্ঠ</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সংশোধনী</a:t>
            </a:r>
            <a:r>
              <a:rPr lang="en-US" sz="3200" dirty="0" smtClean="0">
                <a:latin typeface="NikoshBAN" panose="02000000000000000000" pitchFamily="2" charset="0"/>
                <a:cs typeface="NikoshBAN" panose="02000000000000000000" pitchFamily="2" charset="0"/>
              </a:rPr>
              <a:t>- ১৯৮১  </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5357612" y="2211930"/>
            <a:ext cx="4986700" cy="1077218"/>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উপ-রাষ্ট্রপতি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পদে</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বহাল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রাষ্ট্রপতি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পদে</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নির্বাচনের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বিধান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নিশ্চিত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করণ</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5" name="Right Arrow 4"/>
          <p:cNvSpPr/>
          <p:nvPr/>
        </p:nvSpPr>
        <p:spPr>
          <a:xfrm>
            <a:off x="741823" y="2594122"/>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err="1">
                <a:latin typeface="NikoshBAN" panose="02000000000000000000" pitchFamily="2" charset="0"/>
                <a:cs typeface="NikoshBAN" panose="02000000000000000000" pitchFamily="2" charset="0"/>
              </a:rPr>
              <a:t>সংশোধনী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আইনের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বিষয়বস্তুঃ</a:t>
            </a:r>
            <a:r>
              <a:rPr lang="en-US" sz="3200" dirty="0">
                <a:latin typeface="NikoshBAN" panose="02000000000000000000" pitchFamily="2" charset="0"/>
                <a:cs typeface="NikoshBAN" panose="02000000000000000000" pitchFamily="2" charset="0"/>
              </a:rPr>
              <a:t> </a:t>
            </a:r>
          </a:p>
        </p:txBody>
      </p:sp>
      <p:sp>
        <p:nvSpPr>
          <p:cNvPr id="12" name="Right Arrow 11"/>
          <p:cNvSpPr/>
          <p:nvPr/>
        </p:nvSpPr>
        <p:spPr>
          <a:xfrm>
            <a:off x="741823" y="4380071"/>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100" dirty="0" err="1">
                <a:latin typeface="NikoshBAN" panose="02000000000000000000" pitchFamily="2" charset="0"/>
                <a:cs typeface="NikoshBAN" panose="02000000000000000000" pitchFamily="2" charset="0"/>
              </a:rPr>
              <a:t>রাষ্ট্রপতির</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অনুমোদনের</a:t>
            </a:r>
            <a:r>
              <a:rPr lang="en-US" sz="3100" dirty="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তারিখঃ</a:t>
            </a:r>
            <a:endParaRPr lang="en-US" sz="31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7308714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5"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57611" y="4753326"/>
            <a:ext cx="6143538" cy="584775"/>
          </a:xfrm>
          <a:prstGeom prst="rect">
            <a:avLst/>
          </a:prstGeom>
          <a:ln w="5715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latin typeface="NikoshBAN" panose="02000000000000000000" pitchFamily="2" charset="0"/>
                <a:cs typeface="NikoshBAN" panose="02000000000000000000" pitchFamily="2" charset="0"/>
              </a:rPr>
              <a:t>১১ </a:t>
            </a:r>
            <a:r>
              <a:rPr lang="en-US" sz="3200" dirty="0" err="1" smtClean="0">
                <a:latin typeface="NikoshBAN" panose="02000000000000000000" pitchFamily="2" charset="0"/>
                <a:cs typeface="NikoshBAN" panose="02000000000000000000" pitchFamily="2" charset="0"/>
              </a:rPr>
              <a:t>নভেম্বর</a:t>
            </a:r>
            <a:r>
              <a:rPr lang="en-US" sz="3200" dirty="0" smtClean="0">
                <a:latin typeface="NikoshBAN" panose="02000000000000000000" pitchFamily="2" charset="0"/>
                <a:cs typeface="NikoshBAN" panose="02000000000000000000" pitchFamily="2" charset="0"/>
              </a:rPr>
              <a:t>, ১৯৮৬  </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635" y="5712896"/>
            <a:ext cx="11034730" cy="59928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54" y="598944"/>
            <a:ext cx="1640011" cy="157213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893919" y="585698"/>
            <a:ext cx="1537510" cy="1676948"/>
          </a:xfrm>
          <a:prstGeom prst="rect">
            <a:avLst/>
          </a:prstGeom>
        </p:spPr>
      </p:pic>
      <p:sp>
        <p:nvSpPr>
          <p:cNvPr id="2" name="Rectangle 1"/>
          <p:cNvSpPr/>
          <p:nvPr/>
        </p:nvSpPr>
        <p:spPr>
          <a:xfrm>
            <a:off x="2651332" y="875763"/>
            <a:ext cx="6978631" cy="759854"/>
          </a:xfrm>
          <a:prstGeom prst="rect">
            <a:avLst/>
          </a:prstGeom>
          <a:ln w="57150">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smtClean="0">
                <a:latin typeface="NikoshBAN" panose="02000000000000000000" pitchFamily="2" charset="0"/>
                <a:cs typeface="NikoshBAN" panose="02000000000000000000" pitchFamily="2" charset="0"/>
              </a:rPr>
              <a:t>বাংলাদেশ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সংবিধানের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সপ্তম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সংশোধনী</a:t>
            </a:r>
            <a:r>
              <a:rPr lang="en-US" sz="3200" dirty="0" smtClean="0">
                <a:latin typeface="NikoshBAN" panose="02000000000000000000" pitchFamily="2" charset="0"/>
                <a:cs typeface="NikoshBAN" panose="02000000000000000000" pitchFamily="2" charset="0"/>
              </a:rPr>
              <a:t>- ১৯৮৬   </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5371348" y="2096845"/>
            <a:ext cx="6143537" cy="2246769"/>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dirty="0" smtClean="0">
                <a:latin typeface="NikoshBAN" panose="02000000000000000000" pitchFamily="2" charset="0"/>
                <a:cs typeface="NikoshBAN" panose="02000000000000000000" pitchFamily="2" charset="0"/>
              </a:rPr>
              <a:t>১৯৮২ </a:t>
            </a:r>
            <a:r>
              <a:rPr lang="en-US" sz="2800" dirty="0" err="1" smtClean="0">
                <a:latin typeface="NikoshBAN" panose="02000000000000000000" pitchFamily="2" charset="0"/>
                <a:cs typeface="NikoshBAN" panose="02000000000000000000" pitchFamily="2" charset="0"/>
              </a:rPr>
              <a:t>সালের</a:t>
            </a:r>
            <a:r>
              <a:rPr lang="en-US" sz="2800" dirty="0" smtClean="0">
                <a:latin typeface="NikoshBAN" panose="02000000000000000000" pitchFamily="2" charset="0"/>
                <a:cs typeface="NikoshBAN" panose="02000000000000000000" pitchFamily="2" charset="0"/>
              </a:rPr>
              <a:t> ২৪শে </a:t>
            </a:r>
            <a:r>
              <a:rPr lang="en-US" sz="2800" dirty="0" err="1" smtClean="0">
                <a:latin typeface="NikoshBAN" panose="02000000000000000000" pitchFamily="2" charset="0"/>
                <a:cs typeface="NikoshBAN" panose="02000000000000000000" pitchFamily="2" charset="0"/>
              </a:rPr>
              <a:t>মার্চ</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a:t>
            </a:r>
            <a:r>
              <a:rPr lang="en-US" sz="2800" dirty="0" smtClean="0">
                <a:latin typeface="NikoshBAN" panose="02000000000000000000" pitchFamily="2" charset="0"/>
                <a:cs typeface="NikoshBAN" panose="02000000000000000000" pitchFamily="2" charset="0"/>
              </a:rPr>
              <a:t> ১৯৮৬ </a:t>
            </a:r>
            <a:r>
              <a:rPr lang="en-US" sz="2800" dirty="0" err="1" smtClean="0">
                <a:latin typeface="NikoshBAN" panose="02000000000000000000" pitchFamily="2" charset="0"/>
                <a:cs typeface="NikoshBAN" panose="02000000000000000000" pitchFamily="2" charset="0"/>
              </a:rPr>
              <a:t>সালের</a:t>
            </a:r>
            <a:r>
              <a:rPr lang="en-US" sz="2800" dirty="0" smtClean="0">
                <a:latin typeface="NikoshBAN" panose="02000000000000000000" pitchFamily="2" charset="0"/>
                <a:cs typeface="NikoshBAN" panose="02000000000000000000" pitchFamily="2" charset="0"/>
              </a:rPr>
              <a:t> ৯ই </a:t>
            </a:r>
            <a:r>
              <a:rPr lang="en-US" sz="2800" dirty="0" err="1" smtClean="0">
                <a:latin typeface="NikoshBAN" panose="02000000000000000000" pitchFamily="2" charset="0"/>
                <a:cs typeface="NikoshBAN" panose="02000000000000000000" pitchFamily="2" charset="0"/>
              </a:rPr>
              <a:t>নভেম্বর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পর্যন্ত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সামরিক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আইন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বলব</a:t>
            </a:r>
            <a:r>
              <a:rPr lang="en-US" sz="2800" dirty="0" smtClean="0">
                <a:latin typeface="NikoshBAN" panose="02000000000000000000" pitchFamily="2" charset="0"/>
                <a:cs typeface="NikoshBAN" panose="02000000000000000000" pitchFamily="2" charset="0"/>
              </a:rPr>
              <a:t>ৎ </a:t>
            </a:r>
            <a:r>
              <a:rPr lang="en-US" sz="2800" dirty="0" err="1" smtClean="0">
                <a:latin typeface="NikoshBAN" panose="02000000000000000000" pitchFamily="2" charset="0"/>
                <a:cs typeface="NikoshBAN" panose="02000000000000000000" pitchFamily="2" charset="0"/>
              </a:rPr>
              <a:t>থাকাকালীন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প্রণীত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সকল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ফরমান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প্রধান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সামরিক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আইন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প্রশাসকের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আদেশ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নির্দেশ</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অধ্যাদেশসহ</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অন্যান্য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সকল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আইন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অনুমোদন</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5" name="Right Arrow 4"/>
          <p:cNvSpPr/>
          <p:nvPr/>
        </p:nvSpPr>
        <p:spPr>
          <a:xfrm>
            <a:off x="741823" y="2594122"/>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err="1">
                <a:latin typeface="NikoshBAN" panose="02000000000000000000" pitchFamily="2" charset="0"/>
                <a:cs typeface="NikoshBAN" panose="02000000000000000000" pitchFamily="2" charset="0"/>
              </a:rPr>
              <a:t>সংশোধনী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আইনের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বিষয়বস্তুঃ</a:t>
            </a:r>
            <a:r>
              <a:rPr lang="en-US" sz="3200" dirty="0">
                <a:latin typeface="NikoshBAN" panose="02000000000000000000" pitchFamily="2" charset="0"/>
                <a:cs typeface="NikoshBAN" panose="02000000000000000000" pitchFamily="2" charset="0"/>
              </a:rPr>
              <a:t> </a:t>
            </a:r>
          </a:p>
        </p:txBody>
      </p:sp>
      <p:sp>
        <p:nvSpPr>
          <p:cNvPr id="12" name="Right Arrow 11"/>
          <p:cNvSpPr/>
          <p:nvPr/>
        </p:nvSpPr>
        <p:spPr>
          <a:xfrm>
            <a:off x="741823" y="4380071"/>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100" dirty="0" err="1">
                <a:latin typeface="NikoshBAN" panose="02000000000000000000" pitchFamily="2" charset="0"/>
                <a:cs typeface="NikoshBAN" panose="02000000000000000000" pitchFamily="2" charset="0"/>
              </a:rPr>
              <a:t>রাষ্ট্রপতির</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অনুমোদনের</a:t>
            </a:r>
            <a:r>
              <a:rPr lang="en-US" sz="3100" dirty="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তারিখঃ</a:t>
            </a:r>
            <a:endParaRPr lang="en-US" sz="31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2432780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5"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57611" y="4753326"/>
            <a:ext cx="5467511" cy="584775"/>
          </a:xfrm>
          <a:prstGeom prst="rect">
            <a:avLst/>
          </a:prstGeom>
          <a:ln w="5715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latin typeface="NikoshBAN" panose="02000000000000000000" pitchFamily="2" charset="0"/>
                <a:cs typeface="NikoshBAN" panose="02000000000000000000" pitchFamily="2" charset="0"/>
              </a:rPr>
              <a:t>৯ </a:t>
            </a:r>
            <a:r>
              <a:rPr lang="en-US" sz="3200" dirty="0" err="1" smtClean="0">
                <a:latin typeface="NikoshBAN" panose="02000000000000000000" pitchFamily="2" charset="0"/>
                <a:cs typeface="NikoshBAN" panose="02000000000000000000" pitchFamily="2" charset="0"/>
              </a:rPr>
              <a:t>জুন</a:t>
            </a:r>
            <a:r>
              <a:rPr lang="en-US" sz="3200" dirty="0" smtClean="0">
                <a:latin typeface="NikoshBAN" panose="02000000000000000000" pitchFamily="2" charset="0"/>
                <a:cs typeface="NikoshBAN" panose="02000000000000000000" pitchFamily="2" charset="0"/>
              </a:rPr>
              <a:t>, ১৯৮৮   </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635" y="5712896"/>
            <a:ext cx="11034730" cy="59928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54" y="598944"/>
            <a:ext cx="1640011" cy="157213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893919" y="585698"/>
            <a:ext cx="1537510" cy="1676948"/>
          </a:xfrm>
          <a:prstGeom prst="rect">
            <a:avLst/>
          </a:prstGeom>
        </p:spPr>
      </p:pic>
      <p:sp>
        <p:nvSpPr>
          <p:cNvPr id="2" name="Rectangle 1"/>
          <p:cNvSpPr/>
          <p:nvPr/>
        </p:nvSpPr>
        <p:spPr>
          <a:xfrm>
            <a:off x="2651332" y="875763"/>
            <a:ext cx="6978631" cy="759854"/>
          </a:xfrm>
          <a:prstGeom prst="rect">
            <a:avLst/>
          </a:prstGeom>
          <a:ln w="57150">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smtClean="0">
                <a:latin typeface="NikoshBAN" panose="02000000000000000000" pitchFamily="2" charset="0"/>
                <a:cs typeface="NikoshBAN" panose="02000000000000000000" pitchFamily="2" charset="0"/>
              </a:rPr>
              <a:t>বাংলাদেশ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সংবিধানের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অষ্টম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সংশোধনী</a:t>
            </a:r>
            <a:r>
              <a:rPr lang="en-US" sz="3200" dirty="0" smtClean="0">
                <a:latin typeface="NikoshBAN" panose="02000000000000000000" pitchFamily="2" charset="0"/>
                <a:cs typeface="NikoshBAN" panose="02000000000000000000" pitchFamily="2" charset="0"/>
              </a:rPr>
              <a:t>- ১৯৮৮   </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5371349" y="2096845"/>
            <a:ext cx="5453774" cy="2246769"/>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dirty="0" err="1" smtClean="0">
                <a:latin typeface="NikoshBAN" panose="02000000000000000000" pitchFamily="2" charset="0"/>
                <a:cs typeface="NikoshBAN" panose="02000000000000000000" pitchFamily="2" charset="0"/>
              </a:rPr>
              <a:t>প্রজাতন্ত্রের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রাষ্ট্রধর্ম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হিসেবে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ইসলামকে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স্বীকৃতিদান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ঢাকার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বাইরে</a:t>
            </a:r>
            <a:r>
              <a:rPr lang="en-US" sz="2800" dirty="0" smtClean="0">
                <a:latin typeface="NikoshBAN" panose="02000000000000000000" pitchFamily="2" charset="0"/>
                <a:cs typeface="NikoshBAN" panose="02000000000000000000" pitchFamily="2" charset="0"/>
              </a:rPr>
              <a:t> ৬টি </a:t>
            </a:r>
            <a:r>
              <a:rPr lang="en-US" sz="2800" dirty="0" err="1" smtClean="0">
                <a:latin typeface="NikoshBAN" panose="02000000000000000000" pitchFamily="2" charset="0"/>
                <a:cs typeface="NikoshBAN" panose="02000000000000000000" pitchFamily="2" charset="0"/>
              </a:rPr>
              <a:t>জেলায়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হাইকোর্টের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স্থায়ী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বেঞ্চ</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স্থাপন</a:t>
            </a:r>
            <a:r>
              <a:rPr lang="en-US" sz="2800" dirty="0" smtClean="0">
                <a:latin typeface="NikoshBAN" panose="02000000000000000000" pitchFamily="2" charset="0"/>
                <a:cs typeface="NikoshBAN" panose="02000000000000000000" pitchFamily="2" charset="0"/>
              </a:rPr>
              <a:t>। Dacca- </a:t>
            </a:r>
            <a:r>
              <a:rPr lang="en-US" sz="2800" dirty="0" err="1" smtClean="0">
                <a:latin typeface="NikoshBAN" panose="02000000000000000000" pitchFamily="2" charset="0"/>
                <a:cs typeface="NikoshBAN" panose="02000000000000000000" pitchFamily="2" charset="0"/>
              </a:rPr>
              <a:t>এর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নাম</a:t>
            </a:r>
            <a:r>
              <a:rPr lang="en-US" sz="2800" dirty="0" smtClean="0">
                <a:latin typeface="NikoshBAN" panose="02000000000000000000" pitchFamily="2" charset="0"/>
                <a:cs typeface="NikoshBAN" panose="02000000000000000000" pitchFamily="2" charset="0"/>
              </a:rPr>
              <a:t> Dhaka </a:t>
            </a:r>
            <a:r>
              <a:rPr lang="en-US" sz="2800" dirty="0" err="1" smtClean="0">
                <a:latin typeface="NikoshBAN" panose="02000000000000000000" pitchFamily="2" charset="0"/>
                <a:cs typeface="NikoshBAN" panose="02000000000000000000" pitchFamily="2" charset="0"/>
              </a:rPr>
              <a:t>এবং</a:t>
            </a:r>
            <a:r>
              <a:rPr lang="en-US" sz="2800" dirty="0" smtClean="0">
                <a:latin typeface="NikoshBAN" panose="02000000000000000000" pitchFamily="2" charset="0"/>
                <a:cs typeface="NikoshBAN" panose="02000000000000000000" pitchFamily="2" charset="0"/>
              </a:rPr>
              <a:t> Bengali </a:t>
            </a:r>
            <a:r>
              <a:rPr lang="en-US" sz="2800" dirty="0" err="1" smtClean="0">
                <a:latin typeface="NikoshBAN" panose="02000000000000000000" pitchFamily="2" charset="0"/>
                <a:cs typeface="NikoshBAN" panose="02000000000000000000" pitchFamily="2" charset="0"/>
              </a:rPr>
              <a:t>এর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নাম</a:t>
            </a:r>
            <a:r>
              <a:rPr lang="en-US" sz="2800" dirty="0" smtClean="0">
                <a:latin typeface="NikoshBAN" panose="02000000000000000000" pitchFamily="2" charset="0"/>
                <a:cs typeface="NikoshBAN" panose="02000000000000000000" pitchFamily="2" charset="0"/>
              </a:rPr>
              <a:t> Bangla-</a:t>
            </a:r>
            <a:r>
              <a:rPr lang="en-US" sz="2800" dirty="0" err="1" smtClean="0">
                <a:latin typeface="NikoshBAN" panose="02000000000000000000" pitchFamily="2" charset="0"/>
                <a:cs typeface="NikoshBAN" panose="02000000000000000000" pitchFamily="2" charset="0"/>
              </a:rPr>
              <a:t>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পরিবর্তন</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5" name="Right Arrow 4"/>
          <p:cNvSpPr/>
          <p:nvPr/>
        </p:nvSpPr>
        <p:spPr>
          <a:xfrm>
            <a:off x="741823" y="2594122"/>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err="1">
                <a:latin typeface="NikoshBAN" panose="02000000000000000000" pitchFamily="2" charset="0"/>
                <a:cs typeface="NikoshBAN" panose="02000000000000000000" pitchFamily="2" charset="0"/>
              </a:rPr>
              <a:t>সংশোধনী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আইনের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বিষয়বস্তুঃ</a:t>
            </a:r>
            <a:r>
              <a:rPr lang="en-US" sz="3200" dirty="0">
                <a:latin typeface="NikoshBAN" panose="02000000000000000000" pitchFamily="2" charset="0"/>
                <a:cs typeface="NikoshBAN" panose="02000000000000000000" pitchFamily="2" charset="0"/>
              </a:rPr>
              <a:t> </a:t>
            </a:r>
          </a:p>
        </p:txBody>
      </p:sp>
      <p:sp>
        <p:nvSpPr>
          <p:cNvPr id="12" name="Right Arrow 11"/>
          <p:cNvSpPr/>
          <p:nvPr/>
        </p:nvSpPr>
        <p:spPr>
          <a:xfrm>
            <a:off x="741823" y="4380071"/>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100" dirty="0" err="1">
                <a:latin typeface="NikoshBAN" panose="02000000000000000000" pitchFamily="2" charset="0"/>
                <a:cs typeface="NikoshBAN" panose="02000000000000000000" pitchFamily="2" charset="0"/>
              </a:rPr>
              <a:t>রাষ্ট্রপতির</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অনুমোদনের</a:t>
            </a:r>
            <a:r>
              <a:rPr lang="en-US" sz="3100" dirty="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তারিখঃ</a:t>
            </a:r>
            <a:endParaRPr lang="en-US" sz="31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888780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5"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514" y="579298"/>
            <a:ext cx="10406743" cy="5701502"/>
          </a:xfrm>
          <a:prstGeom prst="rect">
            <a:avLst/>
          </a:prstGeom>
        </p:spPr>
      </p:pic>
      <p:grpSp>
        <p:nvGrpSpPr>
          <p:cNvPr id="2" name="Group 1"/>
          <p:cNvGrpSpPr/>
          <p:nvPr/>
        </p:nvGrpSpPr>
        <p:grpSpPr>
          <a:xfrm>
            <a:off x="1817991" y="729387"/>
            <a:ext cx="8881575" cy="3854546"/>
            <a:chOff x="1817991" y="729387"/>
            <a:chExt cx="8881575" cy="3854546"/>
          </a:xfrm>
        </p:grpSpPr>
        <p:sp>
          <p:nvSpPr>
            <p:cNvPr id="29" name="TextBox 28"/>
            <p:cNvSpPr txBox="1"/>
            <p:nvPr/>
          </p:nvSpPr>
          <p:spPr>
            <a:xfrm>
              <a:off x="5035222" y="831382"/>
              <a:ext cx="5431809" cy="923330"/>
            </a:xfrm>
            <a:prstGeom prst="rect">
              <a:avLst/>
            </a:prstGeom>
            <a:noFill/>
          </p:spPr>
          <p:txBody>
            <a:bodyPr wrap="square" rtlCol="0">
              <a:spAutoFit/>
            </a:bodyPr>
            <a:lstStyle/>
            <a:p>
              <a:pPr algn="ctr"/>
              <a:r>
                <a:rPr lang="en-US" sz="5400" b="1" dirty="0" err="1">
                  <a:solidFill>
                    <a:srgbClr val="C00000"/>
                  </a:solidFill>
                  <a:latin typeface="NikoshBAN" panose="02000000000000000000" pitchFamily="2" charset="0"/>
                  <a:cs typeface="NikoshBAN" panose="02000000000000000000" pitchFamily="2" charset="0"/>
                </a:rPr>
                <a:t>শিক্ষক</a:t>
              </a:r>
              <a:r>
                <a:rPr lang="en-US" sz="5400" b="1" dirty="0">
                  <a:solidFill>
                    <a:srgbClr val="C00000"/>
                  </a:solidFill>
                  <a:latin typeface="NikoshBAN" panose="02000000000000000000" pitchFamily="2" charset="0"/>
                  <a:cs typeface="NikoshBAN" panose="02000000000000000000" pitchFamily="2" charset="0"/>
                </a:rPr>
                <a:t> </a:t>
              </a:r>
              <a:r>
                <a:rPr lang="en-US" sz="5400" b="1" dirty="0" err="1">
                  <a:solidFill>
                    <a:srgbClr val="C00000"/>
                  </a:solidFill>
                  <a:latin typeface="NikoshBAN" panose="02000000000000000000" pitchFamily="2" charset="0"/>
                  <a:cs typeface="NikoshBAN" panose="02000000000000000000" pitchFamily="2" charset="0"/>
                </a:rPr>
                <a:t>পরিচিতি</a:t>
              </a:r>
              <a:r>
                <a:rPr lang="en-US" sz="5400" b="1" dirty="0">
                  <a:solidFill>
                    <a:srgbClr val="C00000"/>
                  </a:solidFill>
                  <a:latin typeface="NikoshBAN" panose="02000000000000000000" pitchFamily="2" charset="0"/>
                  <a:cs typeface="NikoshBAN" panose="02000000000000000000" pitchFamily="2" charset="0"/>
                </a:rPr>
                <a:t> </a:t>
              </a:r>
            </a:p>
          </p:txBody>
        </p:sp>
        <p:sp>
          <p:nvSpPr>
            <p:cNvPr id="30" name="TextBox 29"/>
            <p:cNvSpPr txBox="1"/>
            <p:nvPr/>
          </p:nvSpPr>
          <p:spPr>
            <a:xfrm>
              <a:off x="4775388" y="1754713"/>
              <a:ext cx="5924178" cy="2492990"/>
            </a:xfrm>
            <a:prstGeom prst="rect">
              <a:avLst/>
            </a:prstGeom>
            <a:noFill/>
          </p:spPr>
          <p:txBody>
            <a:bodyPr wrap="square" rtlCol="0">
              <a:spAutoFit/>
            </a:bodyPr>
            <a:lstStyle/>
            <a:p>
              <a:pPr algn="ctr"/>
              <a:r>
                <a:rPr lang="bn-IN" sz="4800" dirty="0">
                  <a:solidFill>
                    <a:srgbClr val="000000"/>
                  </a:solidFill>
                  <a:latin typeface="NikoshBAN" panose="02000000000000000000" pitchFamily="2" charset="0"/>
                  <a:cs typeface="NikoshBAN" panose="02000000000000000000" pitchFamily="2" charset="0"/>
                </a:rPr>
                <a:t>উম্মে ফাতেমা</a:t>
              </a:r>
            </a:p>
            <a:p>
              <a:pPr algn="ctr"/>
              <a:r>
                <a:rPr lang="en-US" sz="3600" dirty="0" err="1" smtClean="0">
                  <a:solidFill>
                    <a:srgbClr val="000000"/>
                  </a:solidFill>
                  <a:latin typeface="NikoshBAN" panose="02000000000000000000" pitchFamily="2" charset="0"/>
                  <a:cs typeface="NikoshBAN" panose="02000000000000000000" pitchFamily="2" charset="0"/>
                </a:rPr>
                <a:t>প্রভাষক</a:t>
              </a:r>
              <a:r>
                <a:rPr lang="en-US" sz="3600" dirty="0" smtClean="0">
                  <a:solidFill>
                    <a:srgbClr val="000000"/>
                  </a:solidFill>
                  <a:latin typeface="NikoshBAN" panose="02000000000000000000" pitchFamily="2" charset="0"/>
                  <a:cs typeface="NikoshBAN" panose="02000000000000000000" pitchFamily="2" charset="0"/>
                </a:rPr>
                <a:t> (</a:t>
              </a:r>
              <a:r>
                <a:rPr lang="en-US" sz="3600" dirty="0" err="1" smtClean="0">
                  <a:solidFill>
                    <a:srgbClr val="000000"/>
                  </a:solidFill>
                  <a:latin typeface="NikoshBAN" panose="02000000000000000000" pitchFamily="2" charset="0"/>
                  <a:cs typeface="NikoshBAN" panose="02000000000000000000" pitchFamily="2" charset="0"/>
                </a:rPr>
                <a:t>রাষ্ট্রবিজ্ঞান</a:t>
              </a:r>
              <a:r>
                <a:rPr lang="en-US" sz="3600" dirty="0" smtClean="0">
                  <a:solidFill>
                    <a:srgbClr val="000000"/>
                  </a:solidFill>
                  <a:latin typeface="NikoshBAN" panose="02000000000000000000" pitchFamily="2" charset="0"/>
                  <a:cs typeface="NikoshBAN" panose="02000000000000000000" pitchFamily="2" charset="0"/>
                </a:rPr>
                <a:t> </a:t>
              </a:r>
              <a:r>
                <a:rPr lang="en-US" sz="3600" dirty="0" err="1" smtClean="0">
                  <a:solidFill>
                    <a:srgbClr val="000000"/>
                  </a:solidFill>
                  <a:latin typeface="NikoshBAN" panose="02000000000000000000" pitchFamily="2" charset="0"/>
                  <a:cs typeface="NikoshBAN" panose="02000000000000000000" pitchFamily="2" charset="0"/>
                </a:rPr>
                <a:t>বিভাগ</a:t>
              </a:r>
              <a:r>
                <a:rPr lang="en-US" sz="3600" dirty="0" smtClean="0">
                  <a:solidFill>
                    <a:srgbClr val="000000"/>
                  </a:solidFill>
                  <a:latin typeface="NikoshBAN" panose="02000000000000000000" pitchFamily="2" charset="0"/>
                  <a:cs typeface="NikoshBAN" panose="02000000000000000000" pitchFamily="2" charset="0"/>
                </a:rPr>
                <a:t>)</a:t>
              </a:r>
              <a:br>
                <a:rPr lang="en-US" sz="3600" dirty="0" smtClean="0">
                  <a:solidFill>
                    <a:srgbClr val="000000"/>
                  </a:solidFill>
                  <a:latin typeface="NikoshBAN" panose="02000000000000000000" pitchFamily="2" charset="0"/>
                  <a:cs typeface="NikoshBAN" panose="02000000000000000000" pitchFamily="2" charset="0"/>
                </a:rPr>
              </a:br>
              <a:r>
                <a:rPr lang="bn-IN" sz="3600" dirty="0">
                  <a:solidFill>
                    <a:srgbClr val="000000"/>
                  </a:solidFill>
                  <a:latin typeface="NikoshBAN" panose="02000000000000000000" pitchFamily="2" charset="0"/>
                  <a:cs typeface="NikoshBAN" panose="02000000000000000000" pitchFamily="2" charset="0"/>
                </a:rPr>
                <a:t>হুলাইন ছালেহ নূর</a:t>
              </a:r>
              <a:r>
                <a:rPr lang="en-US" sz="3600" dirty="0" smtClean="0">
                  <a:solidFill>
                    <a:srgbClr val="000000"/>
                  </a:solidFill>
                  <a:latin typeface="NikoshBAN" panose="02000000000000000000" pitchFamily="2" charset="0"/>
                  <a:cs typeface="NikoshBAN" panose="02000000000000000000" pitchFamily="2" charset="0"/>
                </a:rPr>
                <a:t> </a:t>
              </a:r>
              <a:r>
                <a:rPr lang="en-US" sz="3600" dirty="0" err="1" smtClean="0">
                  <a:solidFill>
                    <a:srgbClr val="000000"/>
                  </a:solidFill>
                  <a:latin typeface="NikoshBAN" panose="02000000000000000000" pitchFamily="2" charset="0"/>
                  <a:cs typeface="NikoshBAN" panose="02000000000000000000" pitchFamily="2" charset="0"/>
                </a:rPr>
                <a:t>ডিগ্রি</a:t>
              </a:r>
              <a:r>
                <a:rPr lang="en-US" sz="3600" dirty="0" smtClean="0">
                  <a:solidFill>
                    <a:srgbClr val="000000"/>
                  </a:solidFill>
                  <a:latin typeface="NikoshBAN" panose="02000000000000000000" pitchFamily="2" charset="0"/>
                  <a:cs typeface="NikoshBAN" panose="02000000000000000000" pitchFamily="2" charset="0"/>
                </a:rPr>
                <a:t> </a:t>
              </a:r>
              <a:r>
                <a:rPr lang="en-US" sz="3600" dirty="0" err="1" smtClean="0">
                  <a:solidFill>
                    <a:srgbClr val="000000"/>
                  </a:solidFill>
                  <a:latin typeface="NikoshBAN" panose="02000000000000000000" pitchFamily="2" charset="0"/>
                  <a:cs typeface="NikoshBAN" panose="02000000000000000000" pitchFamily="2" charset="0"/>
                </a:rPr>
                <a:t>কলেজ</a:t>
              </a:r>
              <a:r>
                <a:rPr lang="en-US" sz="3600" dirty="0" smtClean="0">
                  <a:solidFill>
                    <a:srgbClr val="000000"/>
                  </a:solidFill>
                  <a:latin typeface="NikoshBAN" panose="02000000000000000000" pitchFamily="2" charset="0"/>
                  <a:cs typeface="NikoshBAN" panose="02000000000000000000" pitchFamily="2" charset="0"/>
                </a:rPr>
                <a:t/>
              </a:r>
              <a:br>
                <a:rPr lang="en-US" sz="3600" dirty="0" smtClean="0">
                  <a:solidFill>
                    <a:srgbClr val="000000"/>
                  </a:solidFill>
                  <a:latin typeface="NikoshBAN" panose="02000000000000000000" pitchFamily="2" charset="0"/>
                  <a:cs typeface="NikoshBAN" panose="02000000000000000000" pitchFamily="2" charset="0"/>
                </a:rPr>
              </a:br>
              <a:r>
                <a:rPr lang="bn-IN" sz="3600" dirty="0">
                  <a:solidFill>
                    <a:srgbClr val="000000"/>
                  </a:solidFill>
                  <a:latin typeface="NikoshBAN" panose="02000000000000000000" pitchFamily="2" charset="0"/>
                  <a:cs typeface="NikoshBAN" panose="02000000000000000000" pitchFamily="2" charset="0"/>
                </a:rPr>
                <a:t>পটিয়া,চট্টগ্রাম</a:t>
              </a:r>
              <a:r>
                <a:rPr lang="bn-IN" sz="3600" dirty="0">
                  <a:solidFill>
                    <a:srgbClr val="7030A0"/>
                  </a:solidFill>
                  <a:latin typeface="NikoshBAN" panose="02000000000000000000" pitchFamily="2" charset="0"/>
                  <a:cs typeface="NikoshBAN" panose="02000000000000000000" pitchFamily="2" charset="0"/>
                </a:rPr>
                <a:t>।</a:t>
              </a:r>
              <a:r>
                <a:rPr lang="bn-IN" sz="3600" dirty="0">
                  <a:solidFill>
                    <a:srgbClr val="FF3399"/>
                  </a:solidFill>
                  <a:latin typeface="NikoshBAN" panose="02000000000000000000" pitchFamily="2" charset="0"/>
                  <a:cs typeface="NikoshBAN" panose="02000000000000000000" pitchFamily="2" charset="0"/>
                </a:rPr>
                <a:t> </a:t>
              </a:r>
              <a:r>
                <a:rPr lang="en-US" sz="3600" dirty="0" smtClean="0">
                  <a:solidFill>
                    <a:srgbClr val="7030A0"/>
                  </a:solidFill>
                  <a:latin typeface="NikoshBAN" panose="02000000000000000000" pitchFamily="2" charset="0"/>
                  <a:cs typeface="NikoshBAN" panose="02000000000000000000" pitchFamily="2" charset="0"/>
                </a:rPr>
                <a:t> </a:t>
              </a:r>
              <a:endParaRPr lang="en-US" sz="3600" dirty="0">
                <a:cs typeface="NikoshBAN" panose="02000000000000000000" pitchFamily="2" charset="0"/>
              </a:endParaRPr>
            </a:p>
          </p:txBody>
        </p:sp>
        <p:grpSp>
          <p:nvGrpSpPr>
            <p:cNvPr id="31" name="Group 30"/>
            <p:cNvGrpSpPr/>
            <p:nvPr/>
          </p:nvGrpSpPr>
          <p:grpSpPr>
            <a:xfrm>
              <a:off x="1817991" y="729387"/>
              <a:ext cx="3629465" cy="3854546"/>
              <a:chOff x="407963" y="239152"/>
              <a:chExt cx="3629465" cy="3854546"/>
            </a:xfrm>
          </p:grpSpPr>
          <p:sp>
            <p:nvSpPr>
              <p:cNvPr id="32" name="16-Point Star 31"/>
              <p:cNvSpPr/>
              <p:nvPr/>
            </p:nvSpPr>
            <p:spPr>
              <a:xfrm>
                <a:off x="407963" y="239152"/>
                <a:ext cx="3629465" cy="3854546"/>
              </a:xfrm>
              <a:prstGeom prst="star16">
                <a:avLst/>
              </a:prstGeom>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01859" y="757345"/>
                <a:ext cx="2827606" cy="2843983"/>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2741126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57611" y="4753326"/>
            <a:ext cx="5467511" cy="584775"/>
          </a:xfrm>
          <a:prstGeom prst="rect">
            <a:avLst/>
          </a:prstGeom>
          <a:ln w="5715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latin typeface="NikoshBAN" panose="02000000000000000000" pitchFamily="2" charset="0"/>
                <a:cs typeface="NikoshBAN" panose="02000000000000000000" pitchFamily="2" charset="0"/>
              </a:rPr>
              <a:t>৯ </a:t>
            </a:r>
            <a:r>
              <a:rPr lang="en-US" sz="3200" dirty="0" err="1" smtClean="0">
                <a:latin typeface="NikoshBAN" panose="02000000000000000000" pitchFamily="2" charset="0"/>
                <a:cs typeface="NikoshBAN" panose="02000000000000000000" pitchFamily="2" charset="0"/>
              </a:rPr>
              <a:t>জুলাই</a:t>
            </a:r>
            <a:r>
              <a:rPr lang="en-US" sz="3200" dirty="0" smtClean="0">
                <a:latin typeface="NikoshBAN" panose="02000000000000000000" pitchFamily="2" charset="0"/>
                <a:cs typeface="NikoshBAN" panose="02000000000000000000" pitchFamily="2" charset="0"/>
              </a:rPr>
              <a:t>, ১৯৮৯   </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635" y="5712896"/>
            <a:ext cx="11034730" cy="59928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54" y="598944"/>
            <a:ext cx="1640011" cy="157213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893919" y="585698"/>
            <a:ext cx="1537510" cy="1676948"/>
          </a:xfrm>
          <a:prstGeom prst="rect">
            <a:avLst/>
          </a:prstGeom>
        </p:spPr>
      </p:pic>
      <p:sp>
        <p:nvSpPr>
          <p:cNvPr id="2" name="Rectangle 1"/>
          <p:cNvSpPr/>
          <p:nvPr/>
        </p:nvSpPr>
        <p:spPr>
          <a:xfrm>
            <a:off x="2651332" y="875763"/>
            <a:ext cx="6978631" cy="759854"/>
          </a:xfrm>
          <a:prstGeom prst="rect">
            <a:avLst/>
          </a:prstGeom>
          <a:ln w="57150">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smtClean="0">
                <a:latin typeface="NikoshBAN" panose="02000000000000000000" pitchFamily="2" charset="0"/>
                <a:cs typeface="NikoshBAN" panose="02000000000000000000" pitchFamily="2" charset="0"/>
              </a:rPr>
              <a:t>বাংলাদেশ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সংবিধানের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নবম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সংশোধনী</a:t>
            </a:r>
            <a:r>
              <a:rPr lang="en-US" sz="3200" dirty="0" smtClean="0">
                <a:latin typeface="NikoshBAN" panose="02000000000000000000" pitchFamily="2" charset="0"/>
                <a:cs typeface="NikoshBAN" panose="02000000000000000000" pitchFamily="2" charset="0"/>
              </a:rPr>
              <a:t>- ১৯৮৯   </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5371349" y="2556995"/>
            <a:ext cx="5453774" cy="1384995"/>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dirty="0" err="1" smtClean="0">
                <a:latin typeface="NikoshBAN" panose="02000000000000000000" pitchFamily="2" charset="0"/>
                <a:cs typeface="NikoshBAN" panose="02000000000000000000" pitchFamily="2" charset="0"/>
              </a:rPr>
              <a:t>একই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রাষ্ট্রপতি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উপরাষ্ট্রপতি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নির্বাচন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অনুষ্ঠান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রাষ্ট্রপতি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ব্যক্তিকে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মেয়াদে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সীমাবদ্ধকরণ</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5" name="Right Arrow 4"/>
          <p:cNvSpPr/>
          <p:nvPr/>
        </p:nvSpPr>
        <p:spPr>
          <a:xfrm>
            <a:off x="741823" y="2594122"/>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err="1">
                <a:latin typeface="NikoshBAN" panose="02000000000000000000" pitchFamily="2" charset="0"/>
                <a:cs typeface="NikoshBAN" panose="02000000000000000000" pitchFamily="2" charset="0"/>
              </a:rPr>
              <a:t>সংশোধনী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আইনের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বিষয়বস্তুঃ</a:t>
            </a:r>
            <a:r>
              <a:rPr lang="en-US" sz="3200" dirty="0">
                <a:latin typeface="NikoshBAN" panose="02000000000000000000" pitchFamily="2" charset="0"/>
                <a:cs typeface="NikoshBAN" panose="02000000000000000000" pitchFamily="2" charset="0"/>
              </a:rPr>
              <a:t> </a:t>
            </a:r>
          </a:p>
        </p:txBody>
      </p:sp>
      <p:sp>
        <p:nvSpPr>
          <p:cNvPr id="12" name="Right Arrow 11"/>
          <p:cNvSpPr/>
          <p:nvPr/>
        </p:nvSpPr>
        <p:spPr>
          <a:xfrm>
            <a:off x="741823" y="4380071"/>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100" dirty="0" err="1">
                <a:latin typeface="NikoshBAN" panose="02000000000000000000" pitchFamily="2" charset="0"/>
                <a:cs typeface="NikoshBAN" panose="02000000000000000000" pitchFamily="2" charset="0"/>
              </a:rPr>
              <a:t>রাষ্ট্রপতির</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অনুমোদনের</a:t>
            </a:r>
            <a:r>
              <a:rPr lang="en-US" sz="3100" dirty="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তারিখঃ</a:t>
            </a:r>
            <a:endParaRPr lang="en-US" sz="31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18792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5"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57611" y="4753326"/>
            <a:ext cx="5467511" cy="584775"/>
          </a:xfrm>
          <a:prstGeom prst="rect">
            <a:avLst/>
          </a:prstGeom>
          <a:ln w="5715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latin typeface="NikoshBAN" panose="02000000000000000000" pitchFamily="2" charset="0"/>
                <a:cs typeface="NikoshBAN" panose="02000000000000000000" pitchFamily="2" charset="0"/>
              </a:rPr>
              <a:t>২৩ </a:t>
            </a:r>
            <a:r>
              <a:rPr lang="en-US" sz="3200" dirty="0" err="1" smtClean="0">
                <a:latin typeface="NikoshBAN" panose="02000000000000000000" pitchFamily="2" charset="0"/>
                <a:cs typeface="NikoshBAN" panose="02000000000000000000" pitchFamily="2" charset="0"/>
              </a:rPr>
              <a:t>জুন</a:t>
            </a:r>
            <a:r>
              <a:rPr lang="en-US" sz="3200" dirty="0" smtClean="0">
                <a:latin typeface="NikoshBAN" panose="02000000000000000000" pitchFamily="2" charset="0"/>
                <a:cs typeface="NikoshBAN" panose="02000000000000000000" pitchFamily="2" charset="0"/>
              </a:rPr>
              <a:t>, ১৯৯০   </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635" y="5712896"/>
            <a:ext cx="11034730" cy="59928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54" y="598944"/>
            <a:ext cx="1640011" cy="157213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893919" y="585698"/>
            <a:ext cx="1537510" cy="1676948"/>
          </a:xfrm>
          <a:prstGeom prst="rect">
            <a:avLst/>
          </a:prstGeom>
        </p:spPr>
      </p:pic>
      <p:sp>
        <p:nvSpPr>
          <p:cNvPr id="2" name="Rectangle 1"/>
          <p:cNvSpPr/>
          <p:nvPr/>
        </p:nvSpPr>
        <p:spPr>
          <a:xfrm>
            <a:off x="2651332" y="875763"/>
            <a:ext cx="6978631" cy="759854"/>
          </a:xfrm>
          <a:prstGeom prst="rect">
            <a:avLst/>
          </a:prstGeom>
          <a:ln w="57150">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smtClean="0">
                <a:latin typeface="NikoshBAN" panose="02000000000000000000" pitchFamily="2" charset="0"/>
                <a:cs typeface="NikoshBAN" panose="02000000000000000000" pitchFamily="2" charset="0"/>
              </a:rPr>
              <a:t>বাংলাদেশ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সংবিধানের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দশম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সংশোধনী</a:t>
            </a:r>
            <a:r>
              <a:rPr lang="en-US" sz="3200" dirty="0" smtClean="0">
                <a:latin typeface="NikoshBAN" panose="02000000000000000000" pitchFamily="2" charset="0"/>
                <a:cs typeface="NikoshBAN" panose="02000000000000000000" pitchFamily="2" charset="0"/>
              </a:rPr>
              <a:t>- ১৯৯০   </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5371349" y="2041839"/>
            <a:ext cx="5453774" cy="2246769"/>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dirty="0" err="1" smtClean="0">
                <a:latin typeface="NikoshBAN" panose="02000000000000000000" pitchFamily="2" charset="0"/>
                <a:cs typeface="NikoshBAN" panose="02000000000000000000" pitchFamily="2" charset="0"/>
              </a:rPr>
              <a:t>কার্যকালের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মেয়াদ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শেষ</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হওয়ার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পূর্বে</a:t>
            </a:r>
            <a:r>
              <a:rPr lang="en-US" sz="2800" dirty="0" smtClean="0">
                <a:latin typeface="NikoshBAN" panose="02000000000000000000" pitchFamily="2" charset="0"/>
                <a:cs typeface="NikoshBAN" panose="02000000000000000000" pitchFamily="2" charset="0"/>
              </a:rPr>
              <a:t> ১৮০ </a:t>
            </a:r>
            <a:r>
              <a:rPr lang="en-US" sz="2800" dirty="0" err="1" smtClean="0">
                <a:latin typeface="NikoshBAN" panose="02000000000000000000" pitchFamily="2" charset="0"/>
                <a:cs typeface="NikoshBAN" panose="02000000000000000000" pitchFamily="2" charset="0"/>
              </a:rPr>
              <a:t>দিনের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মধ্যে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রাষ্ট্রপতি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নির্বাচনের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ব্যাপারে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সংবিধানের</a:t>
            </a:r>
            <a:r>
              <a:rPr lang="en-US" sz="2800" dirty="0" smtClean="0">
                <a:latin typeface="NikoshBAN" panose="02000000000000000000" pitchFamily="2" charset="0"/>
                <a:cs typeface="NikoshBAN" panose="02000000000000000000" pitchFamily="2" charset="0"/>
              </a:rPr>
              <a:t> ১২৩(২) </a:t>
            </a:r>
            <a:r>
              <a:rPr lang="en-US" sz="2800" dirty="0" err="1" smtClean="0">
                <a:latin typeface="NikoshBAN" panose="02000000000000000000" pitchFamily="2" charset="0"/>
                <a:cs typeface="NikoshBAN" panose="02000000000000000000" pitchFamily="2" charset="0"/>
              </a:rPr>
              <a:t>অনুচ্ছেদের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ভাষ্য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সংশোধন</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সংসদে</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সংসদে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মহিলাদের</a:t>
            </a:r>
            <a:r>
              <a:rPr lang="en-US" sz="2800" dirty="0" smtClean="0">
                <a:latin typeface="NikoshBAN" panose="02000000000000000000" pitchFamily="2" charset="0"/>
                <a:cs typeface="NikoshBAN" panose="02000000000000000000" pitchFamily="2" charset="0"/>
              </a:rPr>
              <a:t> ৩০টি </a:t>
            </a:r>
            <a:r>
              <a:rPr lang="en-US" sz="2800" dirty="0" err="1" smtClean="0">
                <a:latin typeface="NikoshBAN" panose="02000000000000000000" pitchFamily="2" charset="0"/>
                <a:cs typeface="NikoshBAN" panose="02000000000000000000" pitchFamily="2" charset="0"/>
              </a:rPr>
              <a:t>আসন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আরো</a:t>
            </a:r>
            <a:r>
              <a:rPr lang="en-US" sz="2800" dirty="0" smtClean="0">
                <a:latin typeface="NikoshBAN" panose="02000000000000000000" pitchFamily="2" charset="0"/>
                <a:cs typeface="NikoshBAN" panose="02000000000000000000" pitchFamily="2" charset="0"/>
              </a:rPr>
              <a:t> ১০ </a:t>
            </a:r>
            <a:r>
              <a:rPr lang="en-US" sz="2800" dirty="0" err="1" smtClean="0">
                <a:latin typeface="NikoshBAN" panose="02000000000000000000" pitchFamily="2" charset="0"/>
                <a:cs typeface="NikoshBAN" panose="02000000000000000000" pitchFamily="2" charset="0"/>
              </a:rPr>
              <a:t>বছরের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জন্য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সংরক্ষণ</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5" name="Right Arrow 4"/>
          <p:cNvSpPr/>
          <p:nvPr/>
        </p:nvSpPr>
        <p:spPr>
          <a:xfrm>
            <a:off x="741823" y="2658515"/>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err="1">
                <a:latin typeface="NikoshBAN" panose="02000000000000000000" pitchFamily="2" charset="0"/>
                <a:cs typeface="NikoshBAN" panose="02000000000000000000" pitchFamily="2" charset="0"/>
              </a:rPr>
              <a:t>সংশোধনী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আইনের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বিষয়বস্তুঃ</a:t>
            </a:r>
            <a:r>
              <a:rPr lang="en-US" sz="3200" dirty="0">
                <a:latin typeface="NikoshBAN" panose="02000000000000000000" pitchFamily="2" charset="0"/>
                <a:cs typeface="NikoshBAN" panose="02000000000000000000" pitchFamily="2" charset="0"/>
              </a:rPr>
              <a:t> </a:t>
            </a:r>
          </a:p>
        </p:txBody>
      </p:sp>
      <p:sp>
        <p:nvSpPr>
          <p:cNvPr id="12" name="Right Arrow 11"/>
          <p:cNvSpPr/>
          <p:nvPr/>
        </p:nvSpPr>
        <p:spPr>
          <a:xfrm>
            <a:off x="741823" y="4380071"/>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100" dirty="0" err="1">
                <a:latin typeface="NikoshBAN" panose="02000000000000000000" pitchFamily="2" charset="0"/>
                <a:cs typeface="NikoshBAN" panose="02000000000000000000" pitchFamily="2" charset="0"/>
              </a:rPr>
              <a:t>রাষ্ট্রপতির</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অনুমোদনের</a:t>
            </a:r>
            <a:r>
              <a:rPr lang="en-US" sz="3100" dirty="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তারিখঃ</a:t>
            </a:r>
            <a:endParaRPr lang="en-US" sz="31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8498690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5"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426299" y="4457110"/>
            <a:ext cx="5467511" cy="584775"/>
          </a:xfrm>
          <a:prstGeom prst="rect">
            <a:avLst/>
          </a:prstGeom>
          <a:ln w="5715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latin typeface="NikoshBAN" panose="02000000000000000000" pitchFamily="2" charset="0"/>
                <a:cs typeface="NikoshBAN" panose="02000000000000000000" pitchFamily="2" charset="0"/>
              </a:rPr>
              <a:t>১০ </a:t>
            </a:r>
            <a:r>
              <a:rPr lang="en-US" sz="3200" dirty="0" err="1" smtClean="0">
                <a:latin typeface="NikoshBAN" panose="02000000000000000000" pitchFamily="2" charset="0"/>
                <a:cs typeface="NikoshBAN" panose="02000000000000000000" pitchFamily="2" charset="0"/>
              </a:rPr>
              <a:t>আগস্ট</a:t>
            </a:r>
            <a:r>
              <a:rPr lang="en-US" sz="3200" dirty="0" smtClean="0">
                <a:latin typeface="NikoshBAN" panose="02000000000000000000" pitchFamily="2" charset="0"/>
                <a:cs typeface="NikoshBAN" panose="02000000000000000000" pitchFamily="2" charset="0"/>
              </a:rPr>
              <a:t>, ১৯৯১   </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635" y="5712896"/>
            <a:ext cx="11034730" cy="59928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54" y="598944"/>
            <a:ext cx="1640011" cy="157213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893919" y="585698"/>
            <a:ext cx="1537510" cy="1676948"/>
          </a:xfrm>
          <a:prstGeom prst="rect">
            <a:avLst/>
          </a:prstGeom>
        </p:spPr>
      </p:pic>
      <p:sp>
        <p:nvSpPr>
          <p:cNvPr id="2" name="Rectangle 1"/>
          <p:cNvSpPr/>
          <p:nvPr/>
        </p:nvSpPr>
        <p:spPr>
          <a:xfrm>
            <a:off x="2651332" y="875763"/>
            <a:ext cx="6978631" cy="759854"/>
          </a:xfrm>
          <a:prstGeom prst="rect">
            <a:avLst/>
          </a:prstGeom>
          <a:ln w="57150">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smtClean="0">
                <a:latin typeface="NikoshBAN" panose="02000000000000000000" pitchFamily="2" charset="0"/>
                <a:cs typeface="NikoshBAN" panose="02000000000000000000" pitchFamily="2" charset="0"/>
              </a:rPr>
              <a:t>বাংলাদেশ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সংবিধানের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একাদশ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সংশোধনী</a:t>
            </a:r>
            <a:r>
              <a:rPr lang="en-US" sz="3200" dirty="0" smtClean="0">
                <a:latin typeface="NikoshBAN" panose="02000000000000000000" pitchFamily="2" charset="0"/>
                <a:cs typeface="NikoshBAN" panose="02000000000000000000" pitchFamily="2" charset="0"/>
              </a:rPr>
              <a:t>- ১৯৯১   </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5453774" y="2554945"/>
            <a:ext cx="5453774" cy="954107"/>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err="1" smtClean="0">
                <a:latin typeface="NikoshBAN" panose="02000000000000000000" pitchFamily="2" charset="0"/>
                <a:cs typeface="NikoshBAN" panose="02000000000000000000" pitchFamily="2" charset="0"/>
              </a:rPr>
              <a:t>অস্থায়ী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রাষ্ট্রপতি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বিচারপতি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সাহাবুদ্দীন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আহমেদের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স্বপদে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ফিরে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বিধান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প্রণয়ন</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5" name="Right Arrow 4"/>
          <p:cNvSpPr/>
          <p:nvPr/>
        </p:nvSpPr>
        <p:spPr>
          <a:xfrm>
            <a:off x="824249" y="2375177"/>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err="1">
                <a:latin typeface="NikoshBAN" panose="02000000000000000000" pitchFamily="2" charset="0"/>
                <a:cs typeface="NikoshBAN" panose="02000000000000000000" pitchFamily="2" charset="0"/>
              </a:rPr>
              <a:t>সংশোধনী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আইনের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বিষয়বস্তুঃ</a:t>
            </a:r>
            <a:r>
              <a:rPr lang="en-US" sz="3200" dirty="0">
                <a:latin typeface="NikoshBAN" panose="02000000000000000000" pitchFamily="2" charset="0"/>
                <a:cs typeface="NikoshBAN" panose="02000000000000000000" pitchFamily="2" charset="0"/>
              </a:rPr>
              <a:t> </a:t>
            </a:r>
          </a:p>
        </p:txBody>
      </p:sp>
      <p:sp>
        <p:nvSpPr>
          <p:cNvPr id="12" name="Right Arrow 11"/>
          <p:cNvSpPr/>
          <p:nvPr/>
        </p:nvSpPr>
        <p:spPr>
          <a:xfrm>
            <a:off x="810511" y="4083855"/>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100" dirty="0" err="1">
                <a:latin typeface="NikoshBAN" panose="02000000000000000000" pitchFamily="2" charset="0"/>
                <a:cs typeface="NikoshBAN" panose="02000000000000000000" pitchFamily="2" charset="0"/>
              </a:rPr>
              <a:t>রাষ্ট্রপতির</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অনুমোদনের</a:t>
            </a:r>
            <a:r>
              <a:rPr lang="en-US" sz="3100" dirty="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তারিখঃ</a:t>
            </a:r>
            <a:endParaRPr lang="en-US" sz="31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306935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5"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426299" y="4457110"/>
            <a:ext cx="5467511" cy="584775"/>
          </a:xfrm>
          <a:prstGeom prst="rect">
            <a:avLst/>
          </a:prstGeom>
          <a:ln w="5715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latin typeface="NikoshBAN" panose="02000000000000000000" pitchFamily="2" charset="0"/>
                <a:cs typeface="NikoshBAN" panose="02000000000000000000" pitchFamily="2" charset="0"/>
              </a:rPr>
              <a:t>১৮ </a:t>
            </a:r>
            <a:r>
              <a:rPr lang="en-US" sz="3200" dirty="0" err="1" smtClean="0">
                <a:latin typeface="NikoshBAN" panose="02000000000000000000" pitchFamily="2" charset="0"/>
                <a:cs typeface="NikoshBAN" panose="02000000000000000000" pitchFamily="2" charset="0"/>
              </a:rPr>
              <a:t>সেপ্টেম্বর</a:t>
            </a:r>
            <a:r>
              <a:rPr lang="en-US" sz="3200" dirty="0" smtClean="0">
                <a:latin typeface="NikoshBAN" panose="02000000000000000000" pitchFamily="2" charset="0"/>
                <a:cs typeface="NikoshBAN" panose="02000000000000000000" pitchFamily="2" charset="0"/>
              </a:rPr>
              <a:t>, ১৯৯১    </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635" y="5712896"/>
            <a:ext cx="11034730" cy="59928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54" y="598944"/>
            <a:ext cx="1640011" cy="157213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893919" y="585698"/>
            <a:ext cx="1537510" cy="1676948"/>
          </a:xfrm>
          <a:prstGeom prst="rect">
            <a:avLst/>
          </a:prstGeom>
        </p:spPr>
      </p:pic>
      <p:sp>
        <p:nvSpPr>
          <p:cNvPr id="2" name="Rectangle 1"/>
          <p:cNvSpPr/>
          <p:nvPr/>
        </p:nvSpPr>
        <p:spPr>
          <a:xfrm>
            <a:off x="2651332" y="875763"/>
            <a:ext cx="6978631" cy="759854"/>
          </a:xfrm>
          <a:prstGeom prst="rect">
            <a:avLst/>
          </a:prstGeom>
          <a:ln w="57150">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smtClean="0">
                <a:latin typeface="NikoshBAN" panose="02000000000000000000" pitchFamily="2" charset="0"/>
                <a:cs typeface="NikoshBAN" panose="02000000000000000000" pitchFamily="2" charset="0"/>
              </a:rPr>
              <a:t>বাংলাদেশ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সংবিধানের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দ্বাদশ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সংশোধনী</a:t>
            </a:r>
            <a:r>
              <a:rPr lang="en-US" sz="3200" dirty="0" smtClean="0">
                <a:latin typeface="NikoshBAN" panose="02000000000000000000" pitchFamily="2" charset="0"/>
                <a:cs typeface="NikoshBAN" panose="02000000000000000000" pitchFamily="2" charset="0"/>
              </a:rPr>
              <a:t>- ১৯৯১   </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5453774" y="2554945"/>
            <a:ext cx="5453774" cy="954107"/>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err="1" smtClean="0">
                <a:latin typeface="NikoshBAN" panose="02000000000000000000" pitchFamily="2" charset="0"/>
                <a:cs typeface="NikoshBAN" panose="02000000000000000000" pitchFamily="2" charset="0"/>
              </a:rPr>
              <a:t>সংসদীয়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পদ্ধতির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সরকার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পুনঃপ্রবর্তন</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উপরাষ্ট্রপতির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বিলুপ্তিকরণ</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5" name="Right Arrow 4"/>
          <p:cNvSpPr/>
          <p:nvPr/>
        </p:nvSpPr>
        <p:spPr>
          <a:xfrm>
            <a:off x="824249" y="2375177"/>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err="1">
                <a:latin typeface="NikoshBAN" panose="02000000000000000000" pitchFamily="2" charset="0"/>
                <a:cs typeface="NikoshBAN" panose="02000000000000000000" pitchFamily="2" charset="0"/>
              </a:rPr>
              <a:t>সংশোধনী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আইনের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বিষয়বস্তুঃ</a:t>
            </a:r>
            <a:r>
              <a:rPr lang="en-US" sz="3200" dirty="0">
                <a:latin typeface="NikoshBAN" panose="02000000000000000000" pitchFamily="2" charset="0"/>
                <a:cs typeface="NikoshBAN" panose="02000000000000000000" pitchFamily="2" charset="0"/>
              </a:rPr>
              <a:t> </a:t>
            </a:r>
          </a:p>
        </p:txBody>
      </p:sp>
      <p:sp>
        <p:nvSpPr>
          <p:cNvPr id="12" name="Right Arrow 11"/>
          <p:cNvSpPr/>
          <p:nvPr/>
        </p:nvSpPr>
        <p:spPr>
          <a:xfrm>
            <a:off x="810511" y="4083855"/>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100" dirty="0" err="1">
                <a:latin typeface="NikoshBAN" panose="02000000000000000000" pitchFamily="2" charset="0"/>
                <a:cs typeface="NikoshBAN" panose="02000000000000000000" pitchFamily="2" charset="0"/>
              </a:rPr>
              <a:t>রাষ্ট্রপতির</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অনুমোদনের</a:t>
            </a:r>
            <a:r>
              <a:rPr lang="en-US" sz="3100" dirty="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তারিখঃ</a:t>
            </a:r>
            <a:endParaRPr lang="en-US" sz="31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6478934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5"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426299" y="4457110"/>
            <a:ext cx="5467511" cy="584775"/>
          </a:xfrm>
          <a:prstGeom prst="rect">
            <a:avLst/>
          </a:prstGeom>
          <a:ln w="5715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latin typeface="NikoshBAN" panose="02000000000000000000" pitchFamily="2" charset="0"/>
                <a:cs typeface="NikoshBAN" panose="02000000000000000000" pitchFamily="2" charset="0"/>
              </a:rPr>
              <a:t>১৮ </a:t>
            </a:r>
            <a:r>
              <a:rPr lang="en-US" sz="3200" dirty="0" err="1" smtClean="0">
                <a:latin typeface="NikoshBAN" panose="02000000000000000000" pitchFamily="2" charset="0"/>
                <a:cs typeface="NikoshBAN" panose="02000000000000000000" pitchFamily="2" charset="0"/>
              </a:rPr>
              <a:t>মার্চ</a:t>
            </a:r>
            <a:r>
              <a:rPr lang="en-US" sz="3200" dirty="0" smtClean="0">
                <a:latin typeface="NikoshBAN" panose="02000000000000000000" pitchFamily="2" charset="0"/>
                <a:cs typeface="NikoshBAN" panose="02000000000000000000" pitchFamily="2" charset="0"/>
              </a:rPr>
              <a:t>, ১৯৯৬    </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635" y="5712896"/>
            <a:ext cx="11034730" cy="59928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54" y="598944"/>
            <a:ext cx="1640011" cy="157213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893919" y="585698"/>
            <a:ext cx="1537510" cy="1676948"/>
          </a:xfrm>
          <a:prstGeom prst="rect">
            <a:avLst/>
          </a:prstGeom>
        </p:spPr>
      </p:pic>
      <p:sp>
        <p:nvSpPr>
          <p:cNvPr id="2" name="Rectangle 1"/>
          <p:cNvSpPr/>
          <p:nvPr/>
        </p:nvSpPr>
        <p:spPr>
          <a:xfrm>
            <a:off x="2651332" y="875763"/>
            <a:ext cx="6978631" cy="759854"/>
          </a:xfrm>
          <a:prstGeom prst="rect">
            <a:avLst/>
          </a:prstGeom>
          <a:ln w="57150">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smtClean="0">
                <a:latin typeface="NikoshBAN" panose="02000000000000000000" pitchFamily="2" charset="0"/>
                <a:cs typeface="NikoshBAN" panose="02000000000000000000" pitchFamily="2" charset="0"/>
              </a:rPr>
              <a:t>বাংলাদেশ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সংবিধানের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ত্রয়োদশ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সংশোধনী</a:t>
            </a:r>
            <a:r>
              <a:rPr lang="en-US" sz="3200" dirty="0" smtClean="0">
                <a:latin typeface="NikoshBAN" panose="02000000000000000000" pitchFamily="2" charset="0"/>
                <a:cs typeface="NikoshBAN" panose="02000000000000000000" pitchFamily="2" charset="0"/>
              </a:rPr>
              <a:t>- ১৯৯৬   </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5453774" y="2554945"/>
            <a:ext cx="5453774" cy="954107"/>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err="1" smtClean="0">
                <a:latin typeface="NikoshBAN" panose="02000000000000000000" pitchFamily="2" charset="0"/>
                <a:cs typeface="NikoshBAN" panose="02000000000000000000" pitchFamily="2" charset="0"/>
              </a:rPr>
              <a:t>আইন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বিচার</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সংসদ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বিষয়ক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মন্ত্রী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উদ্দিন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সরকার</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5" name="Right Arrow 4"/>
          <p:cNvSpPr/>
          <p:nvPr/>
        </p:nvSpPr>
        <p:spPr>
          <a:xfrm>
            <a:off x="824249" y="2375177"/>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err="1">
                <a:latin typeface="NikoshBAN" panose="02000000000000000000" pitchFamily="2" charset="0"/>
                <a:cs typeface="NikoshBAN" panose="02000000000000000000" pitchFamily="2" charset="0"/>
              </a:rPr>
              <a:t>সংশোধনী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আইনের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বিষয়বস্তুঃ</a:t>
            </a:r>
            <a:r>
              <a:rPr lang="en-US" sz="3200" dirty="0">
                <a:latin typeface="NikoshBAN" panose="02000000000000000000" pitchFamily="2" charset="0"/>
                <a:cs typeface="NikoshBAN" panose="02000000000000000000" pitchFamily="2" charset="0"/>
              </a:rPr>
              <a:t> </a:t>
            </a:r>
          </a:p>
        </p:txBody>
      </p:sp>
      <p:sp>
        <p:nvSpPr>
          <p:cNvPr id="12" name="Right Arrow 11"/>
          <p:cNvSpPr/>
          <p:nvPr/>
        </p:nvSpPr>
        <p:spPr>
          <a:xfrm>
            <a:off x="810511" y="4083855"/>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100" dirty="0" err="1">
                <a:latin typeface="NikoshBAN" panose="02000000000000000000" pitchFamily="2" charset="0"/>
                <a:cs typeface="NikoshBAN" panose="02000000000000000000" pitchFamily="2" charset="0"/>
              </a:rPr>
              <a:t>রাষ্ট্রপতির</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অনুমোদনের</a:t>
            </a:r>
            <a:r>
              <a:rPr lang="en-US" sz="3100" dirty="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তারিখঃ</a:t>
            </a:r>
            <a:endParaRPr lang="en-US" sz="31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0808111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5"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426299" y="4869238"/>
            <a:ext cx="5467511" cy="584775"/>
          </a:xfrm>
          <a:prstGeom prst="rect">
            <a:avLst/>
          </a:prstGeom>
          <a:ln w="5715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latin typeface="NikoshBAN" panose="02000000000000000000" pitchFamily="2" charset="0"/>
                <a:cs typeface="NikoshBAN" panose="02000000000000000000" pitchFamily="2" charset="0"/>
              </a:rPr>
              <a:t>১৭ </a:t>
            </a:r>
            <a:r>
              <a:rPr lang="en-US" sz="3200" dirty="0" err="1" smtClean="0">
                <a:latin typeface="NikoshBAN" panose="02000000000000000000" pitchFamily="2" charset="0"/>
                <a:cs typeface="NikoshBAN" panose="02000000000000000000" pitchFamily="2" charset="0"/>
              </a:rPr>
              <a:t>মে</a:t>
            </a:r>
            <a:r>
              <a:rPr lang="en-US" sz="3200" dirty="0" smtClean="0">
                <a:latin typeface="NikoshBAN" panose="02000000000000000000" pitchFamily="2" charset="0"/>
                <a:cs typeface="NikoshBAN" panose="02000000000000000000" pitchFamily="2" charset="0"/>
              </a:rPr>
              <a:t>, ২০০৪     </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635" y="5712896"/>
            <a:ext cx="11034730" cy="59928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54" y="598944"/>
            <a:ext cx="1640011" cy="157213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893919" y="585698"/>
            <a:ext cx="1537510" cy="1676948"/>
          </a:xfrm>
          <a:prstGeom prst="rect">
            <a:avLst/>
          </a:prstGeom>
        </p:spPr>
      </p:pic>
      <p:sp>
        <p:nvSpPr>
          <p:cNvPr id="2" name="Rectangle 1"/>
          <p:cNvSpPr/>
          <p:nvPr/>
        </p:nvSpPr>
        <p:spPr>
          <a:xfrm>
            <a:off x="2651332" y="875763"/>
            <a:ext cx="6978631" cy="759854"/>
          </a:xfrm>
          <a:prstGeom prst="rect">
            <a:avLst/>
          </a:prstGeom>
          <a:ln w="57150">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smtClean="0">
                <a:latin typeface="NikoshBAN" panose="02000000000000000000" pitchFamily="2" charset="0"/>
                <a:cs typeface="NikoshBAN" panose="02000000000000000000" pitchFamily="2" charset="0"/>
              </a:rPr>
              <a:t>বাংলাদেশ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সংবিধানের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চতুর্দশ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সংশোধনী</a:t>
            </a:r>
            <a:r>
              <a:rPr lang="en-US" sz="3200" dirty="0" smtClean="0">
                <a:latin typeface="NikoshBAN" panose="02000000000000000000" pitchFamily="2" charset="0"/>
                <a:cs typeface="NikoshBAN" panose="02000000000000000000" pitchFamily="2" charset="0"/>
              </a:rPr>
              <a:t>- ২০০৪   </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5440037" y="1970234"/>
            <a:ext cx="5453774" cy="2554545"/>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dirty="0" err="1" smtClean="0">
                <a:latin typeface="NikoshBAN" panose="02000000000000000000" pitchFamily="2" charset="0"/>
                <a:cs typeface="NikoshBAN" panose="02000000000000000000" pitchFamily="2" charset="0"/>
              </a:rPr>
              <a:t>মহিলাদের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সংসদে</a:t>
            </a:r>
            <a:r>
              <a:rPr lang="en-US" sz="3200" dirty="0" smtClean="0">
                <a:latin typeface="NikoshBAN" panose="02000000000000000000" pitchFamily="2" charset="0"/>
                <a:cs typeface="NikoshBAN" panose="02000000000000000000" pitchFamily="2" charset="0"/>
              </a:rPr>
              <a:t> ৪৫টি </a:t>
            </a:r>
            <a:r>
              <a:rPr lang="en-US" sz="3200" dirty="0" err="1" smtClean="0">
                <a:latin typeface="NikoshBAN" panose="02000000000000000000" pitchFamily="2" charset="0"/>
                <a:cs typeface="NikoshBAN" panose="02000000000000000000" pitchFamily="2" charset="0"/>
              </a:rPr>
              <a:t>সংসদীয়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আসন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সংরক্ষণ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রাষ্ট্রপতি</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প্রধানমন্ত্রীর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ছবি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সংরক্ষণ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অর্থ</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সংসদ</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সদস্যদের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শপথ</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সাংবিধান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বিভিন্ন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অধিকারীদের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বয়স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বৃদ্ধিকরণ</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5" name="Right Arrow 4"/>
          <p:cNvSpPr/>
          <p:nvPr/>
        </p:nvSpPr>
        <p:spPr>
          <a:xfrm>
            <a:off x="824249" y="2375177"/>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err="1">
                <a:latin typeface="NikoshBAN" panose="02000000000000000000" pitchFamily="2" charset="0"/>
                <a:cs typeface="NikoshBAN" panose="02000000000000000000" pitchFamily="2" charset="0"/>
              </a:rPr>
              <a:t>সংশোধনী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আইনের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বিষয়বস্তুঃ</a:t>
            </a:r>
            <a:r>
              <a:rPr lang="en-US" sz="3200" dirty="0">
                <a:latin typeface="NikoshBAN" panose="02000000000000000000" pitchFamily="2" charset="0"/>
                <a:cs typeface="NikoshBAN" panose="02000000000000000000" pitchFamily="2" charset="0"/>
              </a:rPr>
              <a:t> </a:t>
            </a:r>
          </a:p>
        </p:txBody>
      </p:sp>
      <p:sp>
        <p:nvSpPr>
          <p:cNvPr id="12" name="Right Arrow 11"/>
          <p:cNvSpPr/>
          <p:nvPr/>
        </p:nvSpPr>
        <p:spPr>
          <a:xfrm>
            <a:off x="810511" y="4495983"/>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100" dirty="0" err="1">
                <a:latin typeface="NikoshBAN" panose="02000000000000000000" pitchFamily="2" charset="0"/>
                <a:cs typeface="NikoshBAN" panose="02000000000000000000" pitchFamily="2" charset="0"/>
              </a:rPr>
              <a:t>রাষ্ট্রপতির</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অনুমোদনের</a:t>
            </a:r>
            <a:r>
              <a:rPr lang="en-US" sz="3100" dirty="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তারিখঃ</a:t>
            </a:r>
            <a:endParaRPr lang="en-US" sz="31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5019766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5"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426299" y="4869238"/>
            <a:ext cx="5467511" cy="584775"/>
          </a:xfrm>
          <a:prstGeom prst="rect">
            <a:avLst/>
          </a:prstGeom>
          <a:ln w="5715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latin typeface="NikoshBAN" panose="02000000000000000000" pitchFamily="2" charset="0"/>
                <a:cs typeface="NikoshBAN" panose="02000000000000000000" pitchFamily="2" charset="0"/>
              </a:rPr>
              <a:t>৩ </a:t>
            </a:r>
            <a:r>
              <a:rPr lang="en-US" sz="3200" dirty="0" err="1" smtClean="0">
                <a:latin typeface="NikoshBAN" panose="02000000000000000000" pitchFamily="2" charset="0"/>
                <a:cs typeface="NikoshBAN" panose="02000000000000000000" pitchFamily="2" charset="0"/>
              </a:rPr>
              <a:t>জুলাই</a:t>
            </a:r>
            <a:r>
              <a:rPr lang="en-US" sz="3200" dirty="0" smtClean="0">
                <a:latin typeface="NikoshBAN" panose="02000000000000000000" pitchFamily="2" charset="0"/>
                <a:cs typeface="NikoshBAN" panose="02000000000000000000" pitchFamily="2" charset="0"/>
              </a:rPr>
              <a:t>, ২০১১     </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635" y="5712896"/>
            <a:ext cx="11034730" cy="59928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54" y="598944"/>
            <a:ext cx="1640011" cy="157213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893919" y="585698"/>
            <a:ext cx="1537510" cy="1676948"/>
          </a:xfrm>
          <a:prstGeom prst="rect">
            <a:avLst/>
          </a:prstGeom>
        </p:spPr>
      </p:pic>
      <p:sp>
        <p:nvSpPr>
          <p:cNvPr id="2" name="Rectangle 1"/>
          <p:cNvSpPr/>
          <p:nvPr/>
        </p:nvSpPr>
        <p:spPr>
          <a:xfrm>
            <a:off x="2651332" y="875763"/>
            <a:ext cx="6978631" cy="759854"/>
          </a:xfrm>
          <a:prstGeom prst="rect">
            <a:avLst/>
          </a:prstGeom>
          <a:ln w="57150">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smtClean="0">
                <a:latin typeface="NikoshBAN" panose="02000000000000000000" pitchFamily="2" charset="0"/>
                <a:cs typeface="NikoshBAN" panose="02000000000000000000" pitchFamily="2" charset="0"/>
              </a:rPr>
              <a:t>বাংলাদেশ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সংবিধানের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পঞ্চদশ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সংশোধনী</a:t>
            </a:r>
            <a:r>
              <a:rPr lang="en-US" sz="3200" dirty="0" smtClean="0">
                <a:latin typeface="NikoshBAN" panose="02000000000000000000" pitchFamily="2" charset="0"/>
                <a:cs typeface="NikoshBAN" panose="02000000000000000000" pitchFamily="2" charset="0"/>
              </a:rPr>
              <a:t>- ২০১১   </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5440037" y="1880080"/>
            <a:ext cx="5453774" cy="2677656"/>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dirty="0" err="1" smtClean="0">
                <a:latin typeface="NikoshBAN" panose="02000000000000000000" pitchFamily="2" charset="0"/>
                <a:cs typeface="NikoshBAN" panose="02000000000000000000" pitchFamily="2" charset="0"/>
              </a:rPr>
              <a:t>সংবিধানের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প্রস্তাবনা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সংশোধন</a:t>
            </a:r>
            <a:r>
              <a:rPr lang="en-US" sz="2800" dirty="0" smtClean="0">
                <a:latin typeface="NikoshBAN" panose="02000000000000000000" pitchFamily="2" charset="0"/>
                <a:cs typeface="NikoshBAN" panose="02000000000000000000" pitchFamily="2" charset="0"/>
              </a:rPr>
              <a:t>, ১৯৭২- </a:t>
            </a:r>
            <a:r>
              <a:rPr lang="en-US" sz="2800" dirty="0" err="1" smtClean="0">
                <a:latin typeface="NikoshBAN" panose="02000000000000000000" pitchFamily="2" charset="0"/>
                <a:cs typeface="NikoshBAN" panose="02000000000000000000" pitchFamily="2" charset="0"/>
              </a:rPr>
              <a:t>এর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মূলনীতি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পুনর্বহাল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তত্ত্বাবধায়ক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সরকার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ব্যবস্থা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বিলুপ্তকরণ</a:t>
            </a:r>
            <a:r>
              <a:rPr lang="en-US" sz="2800" dirty="0" smtClean="0">
                <a:latin typeface="NikoshBAN" panose="02000000000000000000" pitchFamily="2" charset="0"/>
                <a:cs typeface="NikoshBAN" panose="02000000000000000000" pitchFamily="2" charset="0"/>
              </a:rPr>
              <a:t>, ১/১১ </a:t>
            </a:r>
            <a:r>
              <a:rPr lang="en-US" sz="2800" dirty="0" err="1" smtClean="0">
                <a:latin typeface="NikoshBAN" panose="02000000000000000000" pitchFamily="2" charset="0"/>
                <a:cs typeface="NikoshBAN" panose="02000000000000000000" pitchFamily="2" charset="0"/>
              </a:rPr>
              <a:t>পরবর্তী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দ্বিতীয়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তত্ত্বাবধায়ক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সরকার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নিয়ম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বহির্ভূতভাবে</a:t>
            </a:r>
            <a:r>
              <a:rPr lang="en-US" sz="2800" dirty="0" smtClean="0">
                <a:latin typeface="NikoshBAN" panose="02000000000000000000" pitchFamily="2" charset="0"/>
                <a:cs typeface="NikoshBAN" panose="02000000000000000000" pitchFamily="2" charset="0"/>
              </a:rPr>
              <a:t> ৯০ </a:t>
            </a:r>
            <a:r>
              <a:rPr lang="en-US" sz="2800" dirty="0" err="1" smtClean="0">
                <a:latin typeface="NikoshBAN" panose="02000000000000000000" pitchFamily="2" charset="0"/>
                <a:cs typeface="NikoshBAN" panose="02000000000000000000" pitchFamily="2" charset="0"/>
              </a:rPr>
              <a:t>দিনের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অধিক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ক্ষমতায়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বিষয়টি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প্রমার্জ্জন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নারীদের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জন্য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সংসদে</a:t>
            </a:r>
            <a:r>
              <a:rPr lang="en-US" sz="2800" dirty="0" smtClean="0">
                <a:latin typeface="NikoshBAN" panose="02000000000000000000" pitchFamily="2" charset="0"/>
                <a:cs typeface="NikoshBAN" panose="02000000000000000000" pitchFamily="2" charset="0"/>
              </a:rPr>
              <a:t> ৫০টি </a:t>
            </a:r>
            <a:r>
              <a:rPr lang="en-US" sz="2800" dirty="0" err="1" smtClean="0">
                <a:latin typeface="NikoshBAN" panose="02000000000000000000" pitchFamily="2" charset="0"/>
                <a:cs typeface="NikoshBAN" panose="02000000000000000000" pitchFamily="2" charset="0"/>
              </a:rPr>
              <a:t>সংসদীয়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আসন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সংরক্ষণ</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5" name="Right Arrow 4"/>
          <p:cNvSpPr/>
          <p:nvPr/>
        </p:nvSpPr>
        <p:spPr>
          <a:xfrm>
            <a:off x="824249" y="2555483"/>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err="1">
                <a:latin typeface="NikoshBAN" panose="02000000000000000000" pitchFamily="2" charset="0"/>
                <a:cs typeface="NikoshBAN" panose="02000000000000000000" pitchFamily="2" charset="0"/>
              </a:rPr>
              <a:t>সংশোধনী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আইনের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বিষয়বস্তুঃ</a:t>
            </a:r>
            <a:r>
              <a:rPr lang="en-US" sz="3200" dirty="0">
                <a:latin typeface="NikoshBAN" panose="02000000000000000000" pitchFamily="2" charset="0"/>
                <a:cs typeface="NikoshBAN" panose="02000000000000000000" pitchFamily="2" charset="0"/>
              </a:rPr>
              <a:t> </a:t>
            </a:r>
          </a:p>
        </p:txBody>
      </p:sp>
      <p:sp>
        <p:nvSpPr>
          <p:cNvPr id="12" name="Right Arrow 11"/>
          <p:cNvSpPr/>
          <p:nvPr/>
        </p:nvSpPr>
        <p:spPr>
          <a:xfrm>
            <a:off x="810511" y="4495983"/>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100" dirty="0" err="1">
                <a:latin typeface="NikoshBAN" panose="02000000000000000000" pitchFamily="2" charset="0"/>
                <a:cs typeface="NikoshBAN" panose="02000000000000000000" pitchFamily="2" charset="0"/>
              </a:rPr>
              <a:t>রাষ্ট্রপতির</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অনুমোদনের</a:t>
            </a:r>
            <a:r>
              <a:rPr lang="en-US" sz="3100" dirty="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তারিখঃ</a:t>
            </a:r>
            <a:endParaRPr lang="en-US" sz="31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2551127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5"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426299" y="4869238"/>
            <a:ext cx="5467511" cy="584775"/>
          </a:xfrm>
          <a:prstGeom prst="rect">
            <a:avLst/>
          </a:prstGeom>
          <a:ln w="5715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latin typeface="NikoshBAN" panose="02000000000000000000" pitchFamily="2" charset="0"/>
                <a:cs typeface="NikoshBAN" panose="02000000000000000000" pitchFamily="2" charset="0"/>
              </a:rPr>
              <a:t>২২ </a:t>
            </a:r>
            <a:r>
              <a:rPr lang="en-US" sz="3200" dirty="0" err="1" smtClean="0">
                <a:latin typeface="NikoshBAN" panose="02000000000000000000" pitchFamily="2" charset="0"/>
                <a:cs typeface="NikoshBAN" panose="02000000000000000000" pitchFamily="2" charset="0"/>
              </a:rPr>
              <a:t>সেপ্টেম্বর</a:t>
            </a:r>
            <a:r>
              <a:rPr lang="en-US" sz="3200" dirty="0" smtClean="0">
                <a:latin typeface="NikoshBAN" panose="02000000000000000000" pitchFamily="2" charset="0"/>
                <a:cs typeface="NikoshBAN" panose="02000000000000000000" pitchFamily="2" charset="0"/>
              </a:rPr>
              <a:t>, ২০১৪     </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635" y="5712896"/>
            <a:ext cx="11034730" cy="59928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54" y="598944"/>
            <a:ext cx="1640011" cy="157213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893919" y="585698"/>
            <a:ext cx="1537510" cy="1676948"/>
          </a:xfrm>
          <a:prstGeom prst="rect">
            <a:avLst/>
          </a:prstGeom>
        </p:spPr>
      </p:pic>
      <p:sp>
        <p:nvSpPr>
          <p:cNvPr id="2" name="Rectangle 1"/>
          <p:cNvSpPr/>
          <p:nvPr/>
        </p:nvSpPr>
        <p:spPr>
          <a:xfrm>
            <a:off x="2651332" y="875763"/>
            <a:ext cx="6978631" cy="759854"/>
          </a:xfrm>
          <a:prstGeom prst="rect">
            <a:avLst/>
          </a:prstGeom>
          <a:ln w="57150">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smtClean="0">
                <a:latin typeface="NikoshBAN" panose="02000000000000000000" pitchFamily="2" charset="0"/>
                <a:cs typeface="NikoshBAN" panose="02000000000000000000" pitchFamily="2" charset="0"/>
              </a:rPr>
              <a:t>বাংলাদেশ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সংবিধানের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ষোড়শ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সংশোধনী</a:t>
            </a:r>
            <a:r>
              <a:rPr lang="en-US" sz="3200" dirty="0" smtClean="0">
                <a:latin typeface="NikoshBAN" panose="02000000000000000000" pitchFamily="2" charset="0"/>
                <a:cs typeface="NikoshBAN" panose="02000000000000000000" pitchFamily="2" charset="0"/>
              </a:rPr>
              <a:t>- ২০১৪   </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5440037" y="1970234"/>
            <a:ext cx="5453774" cy="2062103"/>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dirty="0" smtClean="0">
                <a:latin typeface="NikoshBAN" panose="02000000000000000000" pitchFamily="2" charset="0"/>
                <a:cs typeface="NikoshBAN" panose="02000000000000000000" pitchFamily="2" charset="0"/>
              </a:rPr>
              <a:t>১৯৭২-এর </a:t>
            </a:r>
            <a:r>
              <a:rPr lang="en-US" sz="3200" dirty="0" err="1" smtClean="0">
                <a:latin typeface="NikoshBAN" panose="02000000000000000000" pitchFamily="2" charset="0"/>
                <a:cs typeface="NikoshBAN" panose="02000000000000000000" pitchFamily="2" charset="0"/>
              </a:rPr>
              <a:t>সংবিধানের</a:t>
            </a:r>
            <a:r>
              <a:rPr lang="en-US" sz="3200" dirty="0" smtClean="0">
                <a:latin typeface="NikoshBAN" panose="02000000000000000000" pitchFamily="2" charset="0"/>
                <a:cs typeface="NikoshBAN" panose="02000000000000000000" pitchFamily="2" charset="0"/>
              </a:rPr>
              <a:t> ৯৬ </a:t>
            </a:r>
            <a:r>
              <a:rPr lang="en-US" sz="3200" dirty="0" err="1" smtClean="0">
                <a:latin typeface="NikoshBAN" panose="02000000000000000000" pitchFamily="2" charset="0"/>
                <a:cs typeface="NikoshBAN" panose="02000000000000000000" pitchFamily="2" charset="0"/>
              </a:rPr>
              <a:t>অনুচ্ছেদ</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পুনঃস্থাপনের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মাধ্যমে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বিচারপতিদের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অপসারণের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ক্ষমতা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সংসদকে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ফিরেয়ে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দেয়া</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5" name="Right Arrow 4"/>
          <p:cNvSpPr/>
          <p:nvPr/>
        </p:nvSpPr>
        <p:spPr>
          <a:xfrm>
            <a:off x="824249" y="2375177"/>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err="1">
                <a:latin typeface="NikoshBAN" panose="02000000000000000000" pitchFamily="2" charset="0"/>
                <a:cs typeface="NikoshBAN" panose="02000000000000000000" pitchFamily="2" charset="0"/>
              </a:rPr>
              <a:t>সংশোধনী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আইনের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বিষয়বস্তুঃ</a:t>
            </a:r>
            <a:r>
              <a:rPr lang="en-US" sz="3200" dirty="0">
                <a:latin typeface="NikoshBAN" panose="02000000000000000000" pitchFamily="2" charset="0"/>
                <a:cs typeface="NikoshBAN" panose="02000000000000000000" pitchFamily="2" charset="0"/>
              </a:rPr>
              <a:t> </a:t>
            </a:r>
          </a:p>
        </p:txBody>
      </p:sp>
      <p:sp>
        <p:nvSpPr>
          <p:cNvPr id="12" name="Right Arrow 11"/>
          <p:cNvSpPr/>
          <p:nvPr/>
        </p:nvSpPr>
        <p:spPr>
          <a:xfrm>
            <a:off x="810511" y="4495983"/>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100" dirty="0" err="1">
                <a:latin typeface="NikoshBAN" panose="02000000000000000000" pitchFamily="2" charset="0"/>
                <a:cs typeface="NikoshBAN" panose="02000000000000000000" pitchFamily="2" charset="0"/>
              </a:rPr>
              <a:t>রাষ্ট্রপতির</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অনুমোদনের</a:t>
            </a:r>
            <a:r>
              <a:rPr lang="en-US" sz="3100" dirty="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তারিখঃ</a:t>
            </a:r>
            <a:endParaRPr lang="en-US" sz="31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2950443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5"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426299" y="4869238"/>
            <a:ext cx="5467511" cy="584775"/>
          </a:xfrm>
          <a:prstGeom prst="rect">
            <a:avLst/>
          </a:prstGeom>
          <a:ln w="5715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latin typeface="NikoshBAN" panose="02000000000000000000" pitchFamily="2" charset="0"/>
                <a:cs typeface="NikoshBAN" panose="02000000000000000000" pitchFamily="2" charset="0"/>
              </a:rPr>
              <a:t>৮ </a:t>
            </a:r>
            <a:r>
              <a:rPr lang="en-US" sz="3200" dirty="0" err="1" smtClean="0">
                <a:latin typeface="NikoshBAN" panose="02000000000000000000" pitchFamily="2" charset="0"/>
                <a:cs typeface="NikoshBAN" panose="02000000000000000000" pitchFamily="2" charset="0"/>
              </a:rPr>
              <a:t>জুলাই</a:t>
            </a:r>
            <a:r>
              <a:rPr lang="en-US" sz="3200" dirty="0" smtClean="0">
                <a:latin typeface="NikoshBAN" panose="02000000000000000000" pitchFamily="2" charset="0"/>
                <a:cs typeface="NikoshBAN" panose="02000000000000000000" pitchFamily="2" charset="0"/>
              </a:rPr>
              <a:t>, ২০১৮     </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635" y="5712896"/>
            <a:ext cx="11034730" cy="59928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54" y="598944"/>
            <a:ext cx="1640011" cy="157213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893919" y="585698"/>
            <a:ext cx="1537510" cy="1676948"/>
          </a:xfrm>
          <a:prstGeom prst="rect">
            <a:avLst/>
          </a:prstGeom>
        </p:spPr>
      </p:pic>
      <p:sp>
        <p:nvSpPr>
          <p:cNvPr id="2" name="Rectangle 1"/>
          <p:cNvSpPr/>
          <p:nvPr/>
        </p:nvSpPr>
        <p:spPr>
          <a:xfrm>
            <a:off x="2651332" y="875763"/>
            <a:ext cx="6978631" cy="759854"/>
          </a:xfrm>
          <a:prstGeom prst="rect">
            <a:avLst/>
          </a:prstGeom>
          <a:ln w="57150">
            <a:solidFill>
              <a:srgbClr val="FF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smtClean="0">
                <a:latin typeface="NikoshBAN" panose="02000000000000000000" pitchFamily="2" charset="0"/>
                <a:cs typeface="NikoshBAN" panose="02000000000000000000" pitchFamily="2" charset="0"/>
              </a:rPr>
              <a:t>বাংলাদেশ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সংবিধানের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সপ্তদশ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সংশোধনী</a:t>
            </a:r>
            <a:r>
              <a:rPr lang="en-US" sz="3200" dirty="0" smtClean="0">
                <a:latin typeface="NikoshBAN" panose="02000000000000000000" pitchFamily="2" charset="0"/>
                <a:cs typeface="NikoshBAN" panose="02000000000000000000" pitchFamily="2" charset="0"/>
              </a:rPr>
              <a:t>- ২০১৮   </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5440037" y="1970233"/>
            <a:ext cx="5453774" cy="1569660"/>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জাতীয়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সংসদের</a:t>
            </a:r>
            <a:r>
              <a:rPr lang="en-US" sz="3200" dirty="0" smtClean="0">
                <a:latin typeface="NikoshBAN" panose="02000000000000000000" pitchFamily="2" charset="0"/>
                <a:cs typeface="NikoshBAN" panose="02000000000000000000" pitchFamily="2" charset="0"/>
              </a:rPr>
              <a:t> ৫০টি </a:t>
            </a:r>
            <a:r>
              <a:rPr lang="en-US" sz="3200" dirty="0" err="1" smtClean="0">
                <a:latin typeface="NikoshBAN" panose="02000000000000000000" pitchFamily="2" charset="0"/>
                <a:cs typeface="NikoshBAN" panose="02000000000000000000" pitchFamily="2" charset="0"/>
              </a:rPr>
              <a:t>সংরক্ষিত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আসনের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মেয়াদ</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আরও</a:t>
            </a:r>
            <a:r>
              <a:rPr lang="en-US" sz="3200" dirty="0" smtClean="0">
                <a:latin typeface="NikoshBAN" panose="02000000000000000000" pitchFamily="2" charset="0"/>
                <a:cs typeface="NikoshBAN" panose="02000000000000000000" pitchFamily="2" charset="0"/>
              </a:rPr>
              <a:t> ২৫ </a:t>
            </a:r>
            <a:r>
              <a:rPr lang="en-US" sz="3200" dirty="0" err="1" smtClean="0">
                <a:latin typeface="NikoshBAN" panose="02000000000000000000" pitchFamily="2" charset="0"/>
                <a:cs typeface="NikoshBAN" panose="02000000000000000000" pitchFamily="2" charset="0"/>
              </a:rPr>
              <a:t>বছরের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সংরক্ষণ</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5" name="Right Arrow 4"/>
          <p:cNvSpPr/>
          <p:nvPr/>
        </p:nvSpPr>
        <p:spPr>
          <a:xfrm>
            <a:off x="824249" y="2375177"/>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err="1">
                <a:latin typeface="NikoshBAN" panose="02000000000000000000" pitchFamily="2" charset="0"/>
                <a:cs typeface="NikoshBAN" panose="02000000000000000000" pitchFamily="2" charset="0"/>
              </a:rPr>
              <a:t>সংশোধনী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আইনের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বিষয়বস্তুঃ</a:t>
            </a:r>
            <a:r>
              <a:rPr lang="en-US" sz="3200" dirty="0">
                <a:latin typeface="NikoshBAN" panose="02000000000000000000" pitchFamily="2" charset="0"/>
                <a:cs typeface="NikoshBAN" panose="02000000000000000000" pitchFamily="2" charset="0"/>
              </a:rPr>
              <a:t> </a:t>
            </a:r>
          </a:p>
        </p:txBody>
      </p:sp>
      <p:sp>
        <p:nvSpPr>
          <p:cNvPr id="12" name="Right Arrow 11"/>
          <p:cNvSpPr/>
          <p:nvPr/>
        </p:nvSpPr>
        <p:spPr>
          <a:xfrm>
            <a:off x="810511" y="4495983"/>
            <a:ext cx="4560838" cy="1313645"/>
          </a:xfrm>
          <a:prstGeom prst="rightArrow">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100" dirty="0" err="1">
                <a:latin typeface="NikoshBAN" panose="02000000000000000000" pitchFamily="2" charset="0"/>
                <a:cs typeface="NikoshBAN" panose="02000000000000000000" pitchFamily="2" charset="0"/>
              </a:rPr>
              <a:t>রাষ্ট্রপতির</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অনুমোদনের</a:t>
            </a:r>
            <a:r>
              <a:rPr lang="en-US" sz="3100" dirty="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তারিখঃ</a:t>
            </a:r>
            <a:endParaRPr lang="en-US" sz="31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2279569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5"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103" y="2342791"/>
            <a:ext cx="9971902" cy="353943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endParaRPr lang="bn-IN" sz="3200" dirty="0" smtClean="0">
              <a:latin typeface="NikoshBAN" pitchFamily="2" charset="0"/>
              <a:cs typeface="NikoshBAN" pitchFamily="2" charset="0"/>
            </a:endParaRPr>
          </a:p>
          <a:p>
            <a:r>
              <a:rPr lang="as-IN" sz="3200" dirty="0" smtClean="0">
                <a:latin typeface="NikoshBAN" pitchFamily="2" charset="0"/>
                <a:cs typeface="NikoshBAN" pitchFamily="2" charset="0"/>
              </a:rPr>
              <a:t>সংবিধান </a:t>
            </a:r>
            <a:r>
              <a:rPr lang="as-IN" sz="3200" dirty="0">
                <a:latin typeface="NikoshBAN" pitchFamily="2" charset="0"/>
                <a:cs typeface="NikoshBAN" pitchFamily="2" charset="0"/>
              </a:rPr>
              <a:t>হলো একটি রাষ্ট্রের দর্পণ বা প্রতিচ্ছবি। সংবিধান হলো এমনই এক বিশেষ দর্পণ যার মধ্যে একটি জাতির জীবন পদ্ধতি মূর্ত হয়ে ওঠে। এরিষ্টটল এজন্যই বলেছেন যে, ‘সংবিধান হলো এমন একটি জীবন পদ্ধতি, যা’ রাষ্ট্র স্বয়ং বেছে নিয়েছেন’ গণতান্ত্রিক রাষ্ট্রে সংবিধানই আইনের অনুশাসন প্রতিষ্ঠা করে </a:t>
            </a:r>
            <a:r>
              <a:rPr lang="as-IN" sz="3200" dirty="0" smtClean="0">
                <a:latin typeface="NikoshBAN" pitchFamily="2" charset="0"/>
                <a:cs typeface="NikoshBAN" pitchFamily="2" charset="0"/>
              </a:rPr>
              <a:t>বং </a:t>
            </a:r>
            <a:r>
              <a:rPr lang="as-IN" sz="3200" dirty="0">
                <a:latin typeface="NikoshBAN" pitchFamily="2" charset="0"/>
                <a:cs typeface="NikoshBAN" pitchFamily="2" charset="0"/>
              </a:rPr>
              <a:t>নাগরিক স্বাধীনতা ও নাগরিক অধিকার রক্ষা করে</a:t>
            </a:r>
            <a:r>
              <a:rPr lang="as-IN" sz="3200" dirty="0" smtClean="0">
                <a:latin typeface="NikoshBAN" pitchFamily="2" charset="0"/>
                <a:cs typeface="NikoshBAN" pitchFamily="2" charset="0"/>
              </a:rPr>
              <a:t>।</a:t>
            </a:r>
            <a:endParaRPr lang="bn-IN" sz="3200" dirty="0" smtClean="0">
              <a:latin typeface="NikoshBAN" pitchFamily="2" charset="0"/>
              <a:cs typeface="NikoshBAN" pitchFamily="2" charset="0"/>
            </a:endParaRPr>
          </a:p>
          <a:p>
            <a:endParaRPr lang="en-US" sz="3200" dirty="0">
              <a:latin typeface="NikoshBAN" pitchFamily="2" charset="0"/>
              <a:cs typeface="NikoshBAN" pitchFamily="2" charset="0"/>
            </a:endParaRPr>
          </a:p>
        </p:txBody>
      </p:sp>
      <p:sp>
        <p:nvSpPr>
          <p:cNvPr id="3" name="Pentagon 2"/>
          <p:cNvSpPr/>
          <p:nvPr/>
        </p:nvSpPr>
        <p:spPr>
          <a:xfrm>
            <a:off x="1285103" y="605481"/>
            <a:ext cx="9737124" cy="827904"/>
          </a:xfrm>
          <a:prstGeom prst="homePlate">
            <a:avLst/>
          </a:prstGeom>
          <a:blipFill>
            <a:blip r:embed="rId2"/>
            <a:tile tx="0" ty="0" sx="100000" sy="100000" flip="none" algn="tl"/>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err="1" smtClean="0">
                <a:solidFill>
                  <a:srgbClr val="FF0000"/>
                </a:solidFill>
                <a:latin typeface="NikoshBAN" pitchFamily="2" charset="0"/>
                <a:cs typeface="NikoshBAN" pitchFamily="2" charset="0"/>
              </a:rPr>
              <a:t>সংবিধান</a:t>
            </a:r>
            <a:r>
              <a:rPr lang="en-US" sz="4800" dirty="0" smtClean="0">
                <a:solidFill>
                  <a:srgbClr val="FF0000"/>
                </a:solidFill>
                <a:latin typeface="NikoshBAN" pitchFamily="2" charset="0"/>
                <a:cs typeface="NikoshBAN" pitchFamily="2" charset="0"/>
              </a:rPr>
              <a:t> </a:t>
            </a:r>
            <a:r>
              <a:rPr lang="en-US" sz="4800" dirty="0" err="1" smtClean="0">
                <a:solidFill>
                  <a:srgbClr val="FF0000"/>
                </a:solidFill>
                <a:latin typeface="NikoshBAN" pitchFamily="2" charset="0"/>
                <a:cs typeface="NikoshBAN" pitchFamily="2" charset="0"/>
              </a:rPr>
              <a:t>সংশোধনী</a:t>
            </a:r>
            <a:r>
              <a:rPr lang="en-US" sz="4800" dirty="0" smtClean="0">
                <a:solidFill>
                  <a:srgbClr val="FF0000"/>
                </a:solidFill>
                <a:latin typeface="NikoshBAN" pitchFamily="2" charset="0"/>
                <a:cs typeface="NikoshBAN" pitchFamily="2" charset="0"/>
              </a:rPr>
              <a:t>  ও </a:t>
            </a:r>
            <a:r>
              <a:rPr lang="en-US" sz="4800" dirty="0" err="1" smtClean="0">
                <a:solidFill>
                  <a:srgbClr val="FF0000"/>
                </a:solidFill>
                <a:latin typeface="NikoshBAN" pitchFamily="2" charset="0"/>
                <a:cs typeface="NikoshBAN" pitchFamily="2" charset="0"/>
              </a:rPr>
              <a:t>সুশাসনের</a:t>
            </a:r>
            <a:r>
              <a:rPr lang="en-US" sz="4800" dirty="0" smtClean="0">
                <a:solidFill>
                  <a:srgbClr val="FF0000"/>
                </a:solidFill>
                <a:latin typeface="NikoshBAN" pitchFamily="2" charset="0"/>
                <a:cs typeface="NikoshBAN" pitchFamily="2" charset="0"/>
              </a:rPr>
              <a:t> </a:t>
            </a:r>
            <a:r>
              <a:rPr lang="en-US" sz="4800" dirty="0" err="1" smtClean="0">
                <a:solidFill>
                  <a:srgbClr val="FF0000"/>
                </a:solidFill>
                <a:latin typeface="NikoshBAN" pitchFamily="2" charset="0"/>
                <a:cs typeface="NikoshBAN" pitchFamily="2" charset="0"/>
              </a:rPr>
              <a:t>সাথে</a:t>
            </a:r>
            <a:r>
              <a:rPr lang="en-US" sz="4800" dirty="0" smtClean="0">
                <a:solidFill>
                  <a:srgbClr val="FF0000"/>
                </a:solidFill>
                <a:latin typeface="NikoshBAN" pitchFamily="2" charset="0"/>
                <a:cs typeface="NikoshBAN" pitchFamily="2" charset="0"/>
              </a:rPr>
              <a:t> </a:t>
            </a:r>
            <a:r>
              <a:rPr lang="en-US" sz="4800" dirty="0" err="1" smtClean="0">
                <a:solidFill>
                  <a:srgbClr val="FF0000"/>
                </a:solidFill>
                <a:latin typeface="NikoshBAN" pitchFamily="2" charset="0"/>
                <a:cs typeface="NikoshBAN" pitchFamily="2" charset="0"/>
              </a:rPr>
              <a:t>সম্পর্ক</a:t>
            </a:r>
            <a:r>
              <a:rPr lang="bn-IN" sz="4800" dirty="0" smtClean="0">
                <a:solidFill>
                  <a:srgbClr val="FF0000"/>
                </a:solidFill>
                <a:latin typeface="NikoshBAN" pitchFamily="2" charset="0"/>
                <a:cs typeface="NikoshBAN" pitchFamily="2" charset="0"/>
              </a:rPr>
              <a:t> </a:t>
            </a:r>
            <a:endParaRPr lang="en-US" sz="48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87442692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50744" y="0"/>
            <a:ext cx="7232369" cy="6656032"/>
            <a:chOff x="2496067" y="70695"/>
            <a:chExt cx="6981566" cy="6656032"/>
          </a:xfrm>
        </p:grpSpPr>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538" b="93769" l="3600" r="89816">
                          <a14:foregroundMark x1="47410" y1="22769" x2="76646" y2="24538"/>
                          <a14:foregroundMark x1="31607" y1="14231" x2="34504" y2="19231"/>
                          <a14:foregroundMark x1="23968" y1="16385" x2="24759" y2="21000"/>
                          <a14:foregroundMark x1="56365" y1="22077" x2="63652" y2="25923"/>
                          <a14:foregroundMark x1="71730" y1="18154" x2="74188" y2="19923"/>
                          <a14:foregroundMark x1="19842" y1="18846" x2="21510" y2="20231"/>
                          <a14:foregroundMark x1="16242" y1="25231" x2="16242" y2="25231"/>
                          <a14:foregroundMark x1="29236" y1="29462" x2="29236" y2="29462"/>
                          <a14:foregroundMark x1="19491" y1="30231" x2="19052" y2="31308"/>
                          <a14:foregroundMark x1="22739" y1="14231" x2="25549" y2="17077"/>
                          <a14:foregroundMark x1="18262" y1="15308" x2="18262" y2="16385"/>
                          <a14:foregroundMark x1="9745" y1="14231" x2="9745" y2="14231"/>
                          <a14:foregroundMark x1="69359" y1="14231" x2="69359" y2="14231"/>
                          <a14:foregroundMark x1="57946" y1="28077" x2="57946" y2="28077"/>
                          <a14:foregroundMark x1="64881" y1="28769" x2="64881" y2="28769"/>
                          <a14:foregroundMark x1="74627" y1="30923" x2="74627" y2="30923"/>
                          <a14:foregroundMark x1="83055" y1="13154" x2="80246" y2="13846"/>
                          <a14:foregroundMark x1="76207" y1="14923" x2="71378" y2="14615"/>
                          <a14:foregroundMark x1="66462" y1="14615" x2="66462" y2="14615"/>
                          <a14:foregroundMark x1="15803" y1="18846" x2="17032" y2="19231"/>
                        </a14:backgroundRemoval>
                      </a14:imgEffect>
                    </a14:imgLayer>
                  </a14:imgProps>
                </a:ext>
                <a:ext uri="{28A0092B-C50C-407E-A947-70E740481C1C}">
                  <a14:useLocalDpi xmlns:a14="http://schemas.microsoft.com/office/drawing/2010/main" val="0"/>
                </a:ext>
              </a:extLst>
            </a:blip>
            <a:srcRect l="2252" t="10025" r="8845" b="5399"/>
            <a:stretch/>
          </p:blipFill>
          <p:spPr>
            <a:xfrm>
              <a:off x="2496067" y="70695"/>
              <a:ext cx="6981566" cy="6656032"/>
            </a:xfrm>
            <a:prstGeom prst="rect">
              <a:avLst/>
            </a:prstGeom>
          </p:spPr>
        </p:pic>
        <p:sp>
          <p:nvSpPr>
            <p:cNvPr id="7" name="TextBox 4">
              <a:extLst>
                <a:ext uri="{FF2B5EF4-FFF2-40B4-BE49-F238E27FC236}">
                  <a16:creationId xmlns="" xmlns:a16="http://schemas.microsoft.com/office/drawing/2014/main" id="{A6F1E15F-5DE5-49A6-8072-4CCF652C8778}"/>
                </a:ext>
              </a:extLst>
            </p:cNvPr>
            <p:cNvSpPr txBox="1"/>
            <p:nvPr/>
          </p:nvSpPr>
          <p:spPr>
            <a:xfrm>
              <a:off x="3865545" y="1865146"/>
              <a:ext cx="3963421"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1" dirty="0" err="1" smtClean="0">
                  <a:solidFill>
                    <a:srgbClr val="0A0ADC"/>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en-US" sz="5400" b="1" dirty="0" smtClean="0">
                  <a:solidFill>
                    <a:srgbClr val="0A0ADC"/>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rgbClr val="0A0ADC"/>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bn-IN" sz="5400" b="1" dirty="0" smtClean="0">
                <a:solidFill>
                  <a:srgbClr val="0A0ADC"/>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Rectangle 8"/>
            <p:cNvSpPr/>
            <p:nvPr/>
          </p:nvSpPr>
          <p:spPr>
            <a:xfrm>
              <a:off x="2496067" y="2598659"/>
              <a:ext cx="6981566" cy="403187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effectLst>
                    <a:outerShdw blurRad="50800" dist="39000" dir="5460000" algn="tl">
                      <a:srgbClr val="000000">
                        <a:alpha val="38000"/>
                      </a:srgbClr>
                    </a:outerShdw>
                  </a:effectLst>
                  <a:latin typeface="NikoshBAN" pitchFamily="2" charset="0"/>
                  <a:cs typeface="NikoshBAN" pitchFamily="2" charset="0"/>
                </a:rPr>
                <a:t>শ্রেণি: </a:t>
              </a:r>
              <a:r>
                <a:rPr lang="en-US" sz="4000" b="1" dirty="0" err="1" smtClean="0">
                  <a:ln w="11430"/>
                  <a:effectLst>
                    <a:outerShdw blurRad="50800" dist="39000" dir="5460000" algn="tl">
                      <a:srgbClr val="000000">
                        <a:alpha val="38000"/>
                      </a:srgbClr>
                    </a:outerShdw>
                  </a:effectLst>
                  <a:latin typeface="NikoshBAN" pitchFamily="2" charset="0"/>
                  <a:cs typeface="NikoshBAN" pitchFamily="2" charset="0"/>
                </a:rPr>
                <a:t>একাদশ</a:t>
              </a:r>
              <a:r>
                <a:rPr lang="en-US" sz="40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bn-IN" sz="4000" b="1" dirty="0" smtClean="0">
                  <a:ln w="11430"/>
                  <a:effectLst>
                    <a:outerShdw blurRad="50800" dist="39000" dir="5460000" algn="tl">
                      <a:srgbClr val="000000">
                        <a:alpha val="38000"/>
                      </a:srgbClr>
                    </a:outerShdw>
                  </a:effectLst>
                  <a:latin typeface="NikoshBAN" pitchFamily="2" charset="0"/>
                  <a:cs typeface="NikoshBAN" pitchFamily="2" charset="0"/>
                </a:rPr>
                <a:t>ও দ্বাদশ    </a:t>
              </a:r>
              <a:endParaRPr lang="en-US" sz="4000" b="1" dirty="0" smtClean="0">
                <a:ln w="11430"/>
                <a:effectLst>
                  <a:outerShdw blurRad="50800" dist="39000" dir="5460000" algn="tl">
                    <a:srgbClr val="000000">
                      <a:alpha val="38000"/>
                    </a:srgbClr>
                  </a:outerShdw>
                </a:effectLst>
                <a:latin typeface="NikoshBAN" pitchFamily="2" charset="0"/>
                <a:cs typeface="NikoshBAN" pitchFamily="2" charset="0"/>
              </a:endParaRPr>
            </a:p>
            <a:p>
              <a:pPr algn="ctr"/>
              <a:r>
                <a:rPr lang="en-US" sz="4000" b="1" dirty="0" smtClean="0">
                  <a:ln w="11430"/>
                  <a:effectLst>
                    <a:outerShdw blurRad="50800" dist="39000" dir="5460000" algn="tl">
                      <a:srgbClr val="000000">
                        <a:alpha val="38000"/>
                      </a:srgbClr>
                    </a:outerShdw>
                  </a:effectLst>
                  <a:latin typeface="NikoshBAN" pitchFamily="2" charset="0"/>
                  <a:cs typeface="NikoshBAN" pitchFamily="2" charset="0"/>
                </a:rPr>
                <a:t>বিষয়: </a:t>
              </a:r>
              <a:r>
                <a:rPr lang="en-US" sz="4000" b="1" dirty="0" err="1" smtClean="0">
                  <a:ln w="11430"/>
                  <a:effectLst>
                    <a:outerShdw blurRad="50800" dist="39000" dir="5460000" algn="tl">
                      <a:srgbClr val="000000">
                        <a:alpha val="38000"/>
                      </a:srgbClr>
                    </a:outerShdw>
                  </a:effectLst>
                  <a:latin typeface="NikoshBAN" pitchFamily="2" charset="0"/>
                  <a:cs typeface="NikoshBAN" pitchFamily="2" charset="0"/>
                </a:rPr>
                <a:t>পৌরনীতি</a:t>
              </a:r>
              <a:r>
                <a:rPr lang="en-US" sz="4000" b="1" dirty="0" smtClean="0">
                  <a:ln w="11430"/>
                  <a:effectLst>
                    <a:outerShdw blurRad="50800" dist="39000" dir="5460000" algn="tl">
                      <a:srgbClr val="000000">
                        <a:alpha val="38000"/>
                      </a:srgbClr>
                    </a:outerShdw>
                  </a:effectLst>
                  <a:latin typeface="NikoshBAN" pitchFamily="2" charset="0"/>
                  <a:cs typeface="NikoshBAN" pitchFamily="2" charset="0"/>
                </a:rPr>
                <a:t> ও </a:t>
              </a:r>
              <a:r>
                <a:rPr lang="en-US" sz="4000" b="1" dirty="0" err="1" smtClean="0">
                  <a:ln w="11430"/>
                  <a:effectLst>
                    <a:outerShdw blurRad="50800" dist="39000" dir="5460000" algn="tl">
                      <a:srgbClr val="000000">
                        <a:alpha val="38000"/>
                      </a:srgbClr>
                    </a:outerShdw>
                  </a:effectLst>
                  <a:latin typeface="NikoshBAN" pitchFamily="2" charset="0"/>
                  <a:cs typeface="NikoshBAN" pitchFamily="2" charset="0"/>
                </a:rPr>
                <a:t>সুশাসন</a:t>
              </a:r>
              <a:r>
                <a:rPr lang="en-US" sz="4000" b="1" dirty="0" smtClean="0">
                  <a:ln w="11430"/>
                  <a:effectLst>
                    <a:outerShdw blurRad="50800" dist="39000" dir="5460000" algn="tl">
                      <a:srgbClr val="000000">
                        <a:alpha val="38000"/>
                      </a:srgbClr>
                    </a:outerShdw>
                  </a:effectLst>
                  <a:latin typeface="NikoshBAN" pitchFamily="2" charset="0"/>
                  <a:cs typeface="NikoshBAN" pitchFamily="2" charset="0"/>
                </a:rPr>
                <a:t> </a:t>
              </a:r>
              <a:br>
                <a:rPr lang="en-US" sz="4000" b="1" dirty="0" smtClean="0">
                  <a:ln w="11430"/>
                  <a:effectLst>
                    <a:outerShdw blurRad="50800" dist="39000" dir="5460000" algn="tl">
                      <a:srgbClr val="000000">
                        <a:alpha val="38000"/>
                      </a:srgbClr>
                    </a:outerShdw>
                  </a:effectLst>
                  <a:latin typeface="NikoshBAN" pitchFamily="2" charset="0"/>
                  <a:cs typeface="NikoshBAN" pitchFamily="2" charset="0"/>
                </a:rPr>
              </a:br>
              <a:r>
                <a:rPr lang="en-US" sz="4000" b="1" dirty="0" err="1" smtClean="0">
                  <a:ln w="11430"/>
                  <a:effectLst>
                    <a:outerShdw blurRad="50800" dist="39000" dir="5460000" algn="tl">
                      <a:srgbClr val="000000">
                        <a:alpha val="38000"/>
                      </a:srgbClr>
                    </a:outerShdw>
                  </a:effectLst>
                  <a:latin typeface="NikoshBAN" pitchFamily="2" charset="0"/>
                  <a:cs typeface="NikoshBAN" pitchFamily="2" charset="0"/>
                </a:rPr>
                <a:t>দ্বিতীয়</a:t>
              </a:r>
              <a:r>
                <a:rPr lang="en-US" sz="40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4000" b="1" dirty="0" err="1" smtClean="0">
                  <a:ln w="11430"/>
                  <a:effectLst>
                    <a:outerShdw blurRad="50800" dist="39000" dir="5460000" algn="tl">
                      <a:srgbClr val="000000">
                        <a:alpha val="38000"/>
                      </a:srgbClr>
                    </a:outerShdw>
                  </a:effectLst>
                  <a:latin typeface="NikoshBAN" pitchFamily="2" charset="0"/>
                  <a:cs typeface="NikoshBAN" pitchFamily="2" charset="0"/>
                </a:rPr>
                <a:t>পত্র</a:t>
              </a:r>
              <a:r>
                <a:rPr lang="en-US" sz="4000" b="1" dirty="0" smtClean="0">
                  <a:ln w="11430"/>
                  <a:effectLst>
                    <a:outerShdw blurRad="50800" dist="39000" dir="5460000" algn="tl">
                      <a:srgbClr val="000000">
                        <a:alpha val="38000"/>
                      </a:srgbClr>
                    </a:outerShdw>
                  </a:effectLst>
                  <a:latin typeface="NikoshBAN" pitchFamily="2" charset="0"/>
                  <a:cs typeface="NikoshBAN" pitchFamily="2" charset="0"/>
                </a:rPr>
                <a:t> </a:t>
              </a:r>
            </a:p>
            <a:p>
              <a:pPr algn="ctr"/>
              <a:r>
                <a:rPr lang="en-US" sz="4000" b="1" dirty="0" smtClean="0">
                  <a:ln w="11430"/>
                  <a:effectLst>
                    <a:outerShdw blurRad="50800" dist="39000" dir="5460000" algn="tl">
                      <a:srgbClr val="000000">
                        <a:alpha val="38000"/>
                      </a:srgbClr>
                    </a:outerShdw>
                  </a:effectLst>
                  <a:latin typeface="NikoshBAN" pitchFamily="2" charset="0"/>
                  <a:cs typeface="NikoshBAN" pitchFamily="2" charset="0"/>
                </a:rPr>
                <a:t>অধ্যায়: </a:t>
              </a:r>
              <a:r>
                <a:rPr lang="en-US" sz="4000" b="1" dirty="0" err="1" smtClean="0">
                  <a:ln w="11430"/>
                  <a:effectLst>
                    <a:outerShdw blurRad="50800" dist="39000" dir="5460000" algn="tl">
                      <a:srgbClr val="000000">
                        <a:alpha val="38000"/>
                      </a:srgbClr>
                    </a:outerShdw>
                  </a:effectLst>
                  <a:latin typeface="NikoshBAN" pitchFamily="2" charset="0"/>
                  <a:cs typeface="NikoshBAN" pitchFamily="2" charset="0"/>
                </a:rPr>
                <a:t>চতুর্থ</a:t>
              </a:r>
              <a:endParaRPr lang="en-US" sz="4000" b="1" dirty="0">
                <a:ln w="11430"/>
                <a:effectLst>
                  <a:outerShdw blurRad="50800" dist="39000" dir="5460000" algn="tl">
                    <a:srgbClr val="000000">
                      <a:alpha val="38000"/>
                    </a:srgbClr>
                  </a:outerShdw>
                </a:effectLst>
                <a:latin typeface="NikoshBAN" pitchFamily="2" charset="0"/>
                <a:cs typeface="NikoshBAN" pitchFamily="2" charset="0"/>
              </a:endParaRPr>
            </a:p>
            <a:p>
              <a:pPr algn="ctr"/>
              <a:r>
                <a:rPr lang="en-US" sz="4000" b="1" dirty="0" err="1" smtClean="0">
                  <a:ln w="11430"/>
                  <a:effectLst>
                    <a:outerShdw blurRad="50800" dist="39000" dir="5460000" algn="tl">
                      <a:srgbClr val="000000">
                        <a:alpha val="38000"/>
                      </a:srgbClr>
                    </a:outerShdw>
                  </a:effectLst>
                  <a:latin typeface="NikoshBAN" pitchFamily="2" charset="0"/>
                  <a:cs typeface="NikoshBAN" pitchFamily="2" charset="0"/>
                </a:rPr>
                <a:t>অধ্যায়ের</a:t>
              </a:r>
              <a:r>
                <a:rPr lang="en-US" sz="40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4000" b="1" dirty="0" err="1" smtClean="0">
                  <a:ln w="11430"/>
                  <a:effectLst>
                    <a:outerShdw blurRad="50800" dist="39000" dir="5460000" algn="tl">
                      <a:srgbClr val="000000">
                        <a:alpha val="38000"/>
                      </a:srgbClr>
                    </a:outerShdw>
                  </a:effectLst>
                  <a:latin typeface="NikoshBAN" pitchFamily="2" charset="0"/>
                  <a:cs typeface="NikoshBAN" pitchFamily="2" charset="0"/>
                </a:rPr>
                <a:t>নামঃ</a:t>
              </a:r>
              <a:r>
                <a:rPr lang="bn-IN" sz="4000" b="1" dirty="0" smtClean="0">
                  <a:ln w="11430"/>
                  <a:effectLst>
                    <a:outerShdw blurRad="50800" dist="39000" dir="5460000" algn="tl">
                      <a:srgbClr val="000000">
                        <a:alpha val="38000"/>
                      </a:srgbClr>
                    </a:outerShdw>
                  </a:effectLst>
                  <a:latin typeface="NikoshBAN" pitchFamily="2" charset="0"/>
                  <a:cs typeface="NikoshBAN" pitchFamily="2" charset="0"/>
                </a:rPr>
                <a:t>বাংলাদেশের সংবিধান</a:t>
              </a:r>
              <a:endParaRPr lang="en-US" sz="4000" b="1" dirty="0" smtClean="0">
                <a:ln w="11430"/>
                <a:effectLst>
                  <a:outerShdw blurRad="50800" dist="39000" dir="5460000" algn="tl">
                    <a:srgbClr val="000000">
                      <a:alpha val="38000"/>
                    </a:srgbClr>
                  </a:outerShdw>
                </a:effectLst>
                <a:latin typeface="NikoshBAN" pitchFamily="2" charset="0"/>
                <a:cs typeface="NikoshBAN" pitchFamily="2" charset="0"/>
              </a:endParaRPr>
            </a:p>
            <a:p>
              <a:pPr algn="ctr"/>
              <a:endParaRPr lang="en-US" sz="2800" b="1" dirty="0" smtClean="0">
                <a:ln w="11430"/>
                <a:effectLst>
                  <a:outerShdw blurRad="50800" dist="39000" dir="5460000" algn="tl">
                    <a:srgbClr val="000000">
                      <a:alpha val="38000"/>
                    </a:srgbClr>
                  </a:outerShdw>
                </a:effectLst>
                <a:latin typeface="NikoshBAN" pitchFamily="2" charset="0"/>
                <a:cs typeface="NikoshBAN" pitchFamily="2" charset="0"/>
              </a:endParaRPr>
            </a:p>
            <a:p>
              <a:pPr algn="ctr"/>
              <a:endParaRPr lang="en-US" sz="2800" b="1" dirty="0">
                <a:ln w="11430"/>
                <a:effectLst>
                  <a:outerShdw blurRad="50800" dist="39000" dir="5460000" algn="tl">
                    <a:srgbClr val="000000">
                      <a:alpha val="38000"/>
                    </a:srgbClr>
                  </a:outerShdw>
                </a:effectLst>
                <a:latin typeface="NikoshBAN" pitchFamily="2" charset="0"/>
                <a:cs typeface="NikoshBAN" pitchFamily="2" charset="0"/>
              </a:endParaRPr>
            </a:p>
          </p:txBody>
        </p:sp>
      </p:grpSp>
    </p:spTree>
    <p:extLst>
      <p:ext uri="{BB962C8B-B14F-4D97-AF65-F5344CB8AC3E}">
        <p14:creationId xmlns:p14="http://schemas.microsoft.com/office/powerpoint/2010/main" val="27593067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8032" y="1443841"/>
            <a:ext cx="9922476" cy="403187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endParaRPr lang="bn-IN" sz="3200" dirty="0" smtClean="0">
              <a:latin typeface="NikoshBAN" pitchFamily="2" charset="0"/>
              <a:cs typeface="NikoshBAN" pitchFamily="2" charset="0"/>
            </a:endParaRPr>
          </a:p>
          <a:p>
            <a:r>
              <a:rPr lang="as-IN" sz="3200" dirty="0" smtClean="0">
                <a:latin typeface="NikoshBAN" pitchFamily="2" charset="0"/>
                <a:cs typeface="NikoshBAN" pitchFamily="2" charset="0"/>
              </a:rPr>
              <a:t>সংবিধানের </a:t>
            </a:r>
            <a:r>
              <a:rPr lang="as-IN" sz="3200" dirty="0">
                <a:latin typeface="NikoshBAN" pitchFamily="2" charset="0"/>
                <a:cs typeface="NikoshBAN" pitchFamily="2" charset="0"/>
              </a:rPr>
              <a:t>সংশোধনী আনতে হবে জনকল্যাণের জন্য। একটি গণতান্ত্রিক রাষ্ট্রে যদি এভাবে জনগণের চাওয়া-পাওয়া অর্থাৎ জনমতের প্রতি লক্ষ্য রেখে সংবিধান সংশোধন করার পদ্ধতি সংবিধানেই লিখিত বা নির্দিষ্ট করে দেয়া থাকে তাহলে সুশাসন প্রতিষ্ঠা ত্বরান্বিত হয়। তাছাড়া নিয়মতান্ত্রিক উপায়ে সংবিধান সংশোধনের সুযোগ থাকলে বিক্ষোভ, বিদ্রোহের প্রয়োজন হয় না। এর ফলেও সুশাসন নিশ্চিত হয়</a:t>
            </a:r>
            <a:r>
              <a:rPr lang="as-IN" sz="3200" dirty="0" smtClean="0">
                <a:latin typeface="NikoshBAN" pitchFamily="2" charset="0"/>
                <a:cs typeface="NikoshBAN" pitchFamily="2" charset="0"/>
              </a:rPr>
              <a:t>।</a:t>
            </a:r>
            <a:endParaRPr lang="bn-IN" sz="3200" dirty="0" smtClean="0">
              <a:latin typeface="NikoshBAN" pitchFamily="2" charset="0"/>
              <a:cs typeface="NikoshBAN" pitchFamily="2" charset="0"/>
            </a:endParaRPr>
          </a:p>
          <a:p>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78759501"/>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2680" y="1632287"/>
            <a:ext cx="9947190" cy="403187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endParaRPr lang="bn-IN" sz="3200" dirty="0" smtClean="0">
              <a:latin typeface="NikoshBAN" pitchFamily="2" charset="0"/>
              <a:cs typeface="NikoshBAN" pitchFamily="2" charset="0"/>
            </a:endParaRPr>
          </a:p>
          <a:p>
            <a:r>
              <a:rPr lang="as-IN" sz="3200" dirty="0" smtClean="0">
                <a:latin typeface="NikoshBAN" pitchFamily="2" charset="0"/>
                <a:cs typeface="NikoshBAN" pitchFamily="2" charset="0"/>
              </a:rPr>
              <a:t>বাংলাদেশ </a:t>
            </a:r>
            <a:r>
              <a:rPr lang="as-IN" sz="3200" dirty="0">
                <a:latin typeface="NikoshBAN" pitchFamily="2" charset="0"/>
                <a:cs typeface="NikoshBAN" pitchFamily="2" charset="0"/>
              </a:rPr>
              <a:t>সংবিধানের প্রথম সংশোধনী আনা হয়েছিল ১৯৭৩ সালের ১৫ জুলাই। আর সর্বশেষ </a:t>
            </a:r>
            <a:r>
              <a:rPr lang="as-IN" sz="3200" dirty="0" smtClean="0">
                <a:latin typeface="NikoshBAN" pitchFamily="2" charset="0"/>
                <a:cs typeface="NikoshBAN" pitchFamily="2" charset="0"/>
              </a:rPr>
              <a:t>অর্থাৎ </a:t>
            </a:r>
            <a:r>
              <a:rPr lang="as-IN" sz="3200" dirty="0">
                <a:latin typeface="NikoshBAN" pitchFamily="2" charset="0"/>
                <a:cs typeface="NikoshBAN" pitchFamily="2" charset="0"/>
              </a:rPr>
              <a:t>সপ্তদশ সংশোধনী আনা হয় ২০১৮ সালের ২৯ শে জুলাই। সংবিধানকে যুগউপযোগি ও গতিশীল করা, উদ্ভোত পরিস্থিতির সুষ্ঠু সমাধান, সুস্থ ও স্থিতিশীল সমাজ নির্মাণ এবং জনগণের জীবন যাত্রার মান উন্নয়নে সংবিধান সংশোধন যেমন অপরিহার্য তেমনি সুশাসন প্রতিষ্ঠা ও জরুরি বিধায় সংবিধান সংশোধনের সাথে সুশাসনের গভীর সম্পর্ক রয়েছে</a:t>
            </a:r>
            <a:r>
              <a:rPr lang="as-IN" sz="3200" dirty="0" smtClean="0">
                <a:latin typeface="NikoshBAN" pitchFamily="2" charset="0"/>
                <a:cs typeface="NikoshBAN" pitchFamily="2" charset="0"/>
              </a:rPr>
              <a:t>।</a:t>
            </a:r>
            <a:r>
              <a:rPr lang="bn-IN" sz="3200" dirty="0" smtClean="0">
                <a:latin typeface="NikoshBAN" pitchFamily="2" charset="0"/>
                <a:cs typeface="NikoshBAN" pitchFamily="2" charset="0"/>
              </a:rPr>
              <a:t> </a:t>
            </a:r>
          </a:p>
          <a:p>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17112386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8477" y="1726509"/>
            <a:ext cx="10602096" cy="3539430"/>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r>
              <a:rPr lang="bn-IN" sz="3200" dirty="0" smtClean="0">
                <a:latin typeface="NikoshBAN" pitchFamily="2" charset="0"/>
                <a:cs typeface="NikoshBAN" pitchFamily="2" charset="0"/>
              </a:rPr>
              <a:t>১। </a:t>
            </a:r>
            <a:r>
              <a:rPr lang="as-IN" sz="3200" dirty="0" smtClean="0">
                <a:latin typeface="NikoshBAN" pitchFamily="2" charset="0"/>
                <a:cs typeface="NikoshBAN" pitchFamily="2" charset="0"/>
              </a:rPr>
              <a:t>বাংলাদেশের সংবিধানের কোন সংশোধনী দ্বারা বাংলাদেশে ‘তত্ত্বাবধায়ক সরকার’ ব্যবস্থা বিলুপ্ত করা হয়েছে? </a:t>
            </a:r>
            <a:endParaRPr lang="bn-IN" sz="3200" dirty="0" smtClean="0">
              <a:latin typeface="NikoshBAN" pitchFamily="2" charset="0"/>
              <a:cs typeface="NikoshBAN" pitchFamily="2" charset="0"/>
            </a:endParaRPr>
          </a:p>
          <a:p>
            <a:r>
              <a:rPr lang="bn-IN" sz="3200" dirty="0" smtClean="0">
                <a:latin typeface="NikoshBAN" pitchFamily="2" charset="0"/>
                <a:cs typeface="NikoshBAN" pitchFamily="2" charset="0"/>
              </a:rPr>
              <a:t>উত্তরঃ </a:t>
            </a:r>
            <a:r>
              <a:rPr lang="as-IN" sz="3200" dirty="0" smtClean="0">
                <a:latin typeface="NikoshBAN" pitchFamily="2" charset="0"/>
                <a:cs typeface="NikoshBAN" pitchFamily="2" charset="0"/>
              </a:rPr>
              <a:t>পঞ্চদশ </a:t>
            </a:r>
            <a:endParaRPr lang="bn-IN" sz="3200" dirty="0" smtClean="0">
              <a:latin typeface="NikoshBAN" pitchFamily="2" charset="0"/>
              <a:cs typeface="NikoshBAN" pitchFamily="2" charset="0"/>
            </a:endParaRPr>
          </a:p>
          <a:p>
            <a:r>
              <a:rPr lang="bn-IN" sz="3200" dirty="0" smtClean="0">
                <a:latin typeface="NikoshBAN" pitchFamily="2" charset="0"/>
                <a:cs typeface="NikoshBAN" pitchFamily="2" charset="0"/>
              </a:rPr>
              <a:t>২। </a:t>
            </a:r>
            <a:r>
              <a:rPr lang="as-IN" sz="3200" dirty="0" smtClean="0">
                <a:latin typeface="NikoshBAN" pitchFamily="2" charset="0"/>
                <a:cs typeface="NikoshBAN" pitchFamily="2" charset="0"/>
              </a:rPr>
              <a:t>সংবিধানের </a:t>
            </a:r>
            <a:r>
              <a:rPr lang="as-IN" sz="3200" dirty="0">
                <a:latin typeface="NikoshBAN" pitchFamily="2" charset="0"/>
                <a:cs typeface="NikoshBAN" pitchFamily="2" charset="0"/>
              </a:rPr>
              <a:t>ত্রয়োদশ সংশোধনীর মূল বৈশিষ্ট কী ছিল? </a:t>
            </a:r>
            <a:endParaRPr lang="bn-IN" sz="3200" dirty="0" smtClean="0">
              <a:latin typeface="NikoshBAN" pitchFamily="2" charset="0"/>
              <a:cs typeface="NikoshBAN" pitchFamily="2" charset="0"/>
            </a:endParaRPr>
          </a:p>
          <a:p>
            <a:r>
              <a:rPr lang="bn-IN" sz="3200" dirty="0" smtClean="0">
                <a:latin typeface="NikoshBAN" pitchFamily="2" charset="0"/>
                <a:cs typeface="NikoshBAN" pitchFamily="2" charset="0"/>
              </a:rPr>
              <a:t>উত্তরঃ </a:t>
            </a:r>
            <a:r>
              <a:rPr lang="as-IN" sz="3200" dirty="0" smtClean="0">
                <a:latin typeface="NikoshBAN" pitchFamily="2" charset="0"/>
                <a:cs typeface="NikoshBAN" pitchFamily="2" charset="0"/>
              </a:rPr>
              <a:t>তত্ত্বাবধায়ক </a:t>
            </a:r>
            <a:r>
              <a:rPr lang="as-IN" sz="3200" dirty="0">
                <a:latin typeface="NikoshBAN" pitchFamily="2" charset="0"/>
                <a:cs typeface="NikoshBAN" pitchFamily="2" charset="0"/>
              </a:rPr>
              <a:t>সরকার </a:t>
            </a:r>
            <a:endParaRPr lang="bn-IN" sz="3200" dirty="0" smtClean="0">
              <a:latin typeface="NikoshBAN" pitchFamily="2" charset="0"/>
              <a:cs typeface="NikoshBAN" pitchFamily="2" charset="0"/>
            </a:endParaRPr>
          </a:p>
          <a:p>
            <a:r>
              <a:rPr lang="bn-IN" sz="3200" dirty="0" smtClean="0">
                <a:latin typeface="NikoshBAN" pitchFamily="2" charset="0"/>
                <a:cs typeface="NikoshBAN" pitchFamily="2" charset="0"/>
              </a:rPr>
              <a:t>৩। </a:t>
            </a:r>
            <a:r>
              <a:rPr lang="as-IN" sz="3200" dirty="0" smtClean="0">
                <a:latin typeface="NikoshBAN" pitchFamily="2" charset="0"/>
                <a:cs typeface="NikoshBAN" pitchFamily="2" charset="0"/>
              </a:rPr>
              <a:t>কত </a:t>
            </a:r>
            <a:r>
              <a:rPr lang="as-IN" sz="3200" dirty="0">
                <a:latin typeface="NikoshBAN" pitchFamily="2" charset="0"/>
                <a:cs typeface="NikoshBAN" pitchFamily="2" charset="0"/>
              </a:rPr>
              <a:t>তারিখে বাংলাদেশ সংবিধান কার্যকর হয়? </a:t>
            </a:r>
            <a:endParaRPr lang="bn-IN" sz="3200" dirty="0" smtClean="0">
              <a:latin typeface="NikoshBAN" pitchFamily="2" charset="0"/>
              <a:cs typeface="NikoshBAN" pitchFamily="2" charset="0"/>
            </a:endParaRPr>
          </a:p>
          <a:p>
            <a:r>
              <a:rPr lang="bn-IN" sz="3200" dirty="0" smtClean="0">
                <a:latin typeface="NikoshBAN" pitchFamily="2" charset="0"/>
                <a:cs typeface="NikoshBAN" pitchFamily="2" charset="0"/>
              </a:rPr>
              <a:t>উত্তরঃ </a:t>
            </a:r>
            <a:r>
              <a:rPr lang="as-IN" sz="3200" dirty="0" smtClean="0">
                <a:latin typeface="NikoshBAN" pitchFamily="2" charset="0"/>
                <a:cs typeface="NikoshBAN" pitchFamily="2" charset="0"/>
              </a:rPr>
              <a:t>১৬ </a:t>
            </a:r>
            <a:r>
              <a:rPr lang="as-IN" sz="3200" dirty="0">
                <a:latin typeface="NikoshBAN" pitchFamily="2" charset="0"/>
                <a:cs typeface="NikoshBAN" pitchFamily="2" charset="0"/>
              </a:rPr>
              <a:t>ডিসেম্বর, ১৯৭২</a:t>
            </a:r>
            <a:endParaRPr lang="en-US" sz="3200" dirty="0">
              <a:latin typeface="NikoshBAN" pitchFamily="2" charset="0"/>
              <a:cs typeface="NikoshBAN" pitchFamily="2" charset="0"/>
            </a:endParaRPr>
          </a:p>
        </p:txBody>
      </p:sp>
      <p:sp>
        <p:nvSpPr>
          <p:cNvPr id="3" name="Rectangle 2">
            <a:extLst>
              <a:ext uri="{FF2B5EF4-FFF2-40B4-BE49-F238E27FC236}">
                <a16:creationId xmlns="" xmlns:a16="http://schemas.microsoft.com/office/drawing/2014/main" id="{6D4E8B2E-4F62-406A-BCB8-2561B52A8595}"/>
              </a:ext>
            </a:extLst>
          </p:cNvPr>
          <p:cNvSpPr/>
          <p:nvPr/>
        </p:nvSpPr>
        <p:spPr>
          <a:xfrm>
            <a:off x="4406952" y="384791"/>
            <a:ext cx="3528544" cy="830997"/>
          </a:xfrm>
          <a:prstGeom prst="rect">
            <a:avLst/>
          </a:prstGeom>
          <a:ln w="57150">
            <a:solidFill>
              <a:srgbClr val="CC00CC"/>
            </a:solid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800" b="1" dirty="0">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48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6631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 calcmode="lin" valueType="num">
                                      <p:cBhvr additive="base">
                                        <p:cTn id="3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additive="base">
                                        <p:cTn id="4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3124" y="552881"/>
            <a:ext cx="11182865" cy="5464860"/>
            <a:chOff x="593124" y="552881"/>
            <a:chExt cx="11182865" cy="5464860"/>
          </a:xfrm>
        </p:grpSpPr>
        <p:pic>
          <p:nvPicPr>
            <p:cNvPr id="6" name="Picture 5" descr="3d-home-icon-png-mfvjcc8wj.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6140" y="1811676"/>
              <a:ext cx="9209323" cy="2945675"/>
            </a:xfrm>
            <a:prstGeom prst="rect">
              <a:avLst/>
            </a:prstGeom>
          </p:spPr>
        </p:pic>
        <p:sp>
          <p:nvSpPr>
            <p:cNvPr id="9" name="Rectangle 8">
              <a:extLst>
                <a:ext uri="{FF2B5EF4-FFF2-40B4-BE49-F238E27FC236}">
                  <a16:creationId xmlns="" xmlns:a16="http://schemas.microsoft.com/office/drawing/2014/main" id="{6D4E8B2E-4F62-406A-BCB8-2561B52A8595}"/>
                </a:ext>
              </a:extLst>
            </p:cNvPr>
            <p:cNvSpPr/>
            <p:nvPr/>
          </p:nvSpPr>
          <p:spPr>
            <a:xfrm>
              <a:off x="4276971" y="552881"/>
              <a:ext cx="3528544" cy="830997"/>
            </a:xfrm>
            <a:prstGeom prst="rect">
              <a:avLst/>
            </a:prstGeom>
            <a:ln w="38100"/>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800" b="1" dirty="0" err="1" smtClean="0">
                  <a:solidFill>
                    <a:srgbClr val="CC00CC"/>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a:t>
              </a:r>
              <a:r>
                <a:rPr lang="en-US" sz="4800" b="1" dirty="0" smtClean="0">
                  <a:solidFill>
                    <a:srgbClr val="CC00CC"/>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কাজ</a:t>
              </a:r>
              <a:endParaRPr lang="en-US" sz="4800" b="1" dirty="0">
                <a:solidFill>
                  <a:srgbClr val="CC00CC"/>
                </a:solidFill>
                <a:effectLst>
                  <a:outerShdw blurRad="38100" dist="38100" dir="2700000" algn="tl">
                    <a:srgbClr val="000000">
                      <a:alpha val="43137"/>
                    </a:srgbClr>
                  </a:outerShdw>
                </a:effectLst>
              </a:endParaRPr>
            </a:p>
          </p:txBody>
        </p:sp>
        <p:sp>
          <p:nvSpPr>
            <p:cNvPr id="4" name="Round Same Side Corner Rectangle 3"/>
            <p:cNvSpPr/>
            <p:nvPr/>
          </p:nvSpPr>
          <p:spPr>
            <a:xfrm>
              <a:off x="593124" y="4460789"/>
              <a:ext cx="11182865" cy="1556952"/>
            </a:xfrm>
            <a:prstGeom prst="round2SameRect">
              <a:avLst/>
            </a:prstGeom>
            <a:ln w="57150">
              <a:solidFill>
                <a:srgbClr val="CC00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as-IN" sz="4800" dirty="0">
                  <a:solidFill>
                    <a:schemeClr val="accent2">
                      <a:lumMod val="75000"/>
                    </a:schemeClr>
                  </a:solidFill>
                  <a:latin typeface="NikoshBAN" pitchFamily="2" charset="0"/>
                  <a:cs typeface="NikoshBAN" pitchFamily="2" charset="0"/>
                </a:rPr>
                <a:t>বাংলাদেশ সংবিধানের পঞ্চম সংশোধনী দ্বারা রাষ্ট্রীয় মূলনীতির ক্ষেত্রে কী কী পরিবর্তন সাধন করা হয়েছিল?</a:t>
              </a:r>
              <a:endParaRPr lang="en-US" sz="4800" dirty="0">
                <a:solidFill>
                  <a:schemeClr val="accent2">
                    <a:lumMod val="75000"/>
                  </a:schemeClr>
                </a:solidFill>
                <a:latin typeface="NikoshBAN" pitchFamily="2" charset="0"/>
                <a:cs typeface="NikoshBAN" pitchFamily="2" charset="0"/>
              </a:endParaRPr>
            </a:p>
          </p:txBody>
        </p:sp>
      </p:grpSp>
    </p:spTree>
    <p:extLst>
      <p:ext uri="{BB962C8B-B14F-4D97-AF65-F5344CB8AC3E}">
        <p14:creationId xmlns:p14="http://schemas.microsoft.com/office/powerpoint/2010/main" val="158394207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0381" y="605725"/>
            <a:ext cx="7772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200" b="1" dirty="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আজকের মত সবাইকে ধন্যবাদ</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732" y="1774714"/>
            <a:ext cx="7137698" cy="3997111"/>
          </a:xfrm>
          <a:prstGeom prst="rect">
            <a:avLst/>
          </a:prstGeom>
        </p:spPr>
      </p:pic>
    </p:spTree>
    <p:extLst>
      <p:ext uri="{BB962C8B-B14F-4D97-AF65-F5344CB8AC3E}">
        <p14:creationId xmlns:p14="http://schemas.microsoft.com/office/powerpoint/2010/main" val="298875060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68422" y="568414"/>
            <a:ext cx="10872789" cy="5572893"/>
            <a:chOff x="668422" y="568414"/>
            <a:chExt cx="10872789" cy="557289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2627" y="1474829"/>
              <a:ext cx="6400800" cy="2170413"/>
            </a:xfrm>
            <a:prstGeom prst="rect">
              <a:avLst/>
            </a:prstGeom>
          </p:spPr>
          <p:style>
            <a:lnRef idx="2">
              <a:schemeClr val="dk1"/>
            </a:lnRef>
            <a:fillRef idx="1">
              <a:schemeClr val="lt1"/>
            </a:fillRef>
            <a:effectRef idx="0">
              <a:schemeClr val="dk1"/>
            </a:effectRef>
            <a:fontRef idx="minor">
              <a:schemeClr val="dk1"/>
            </a:fontRef>
          </p:style>
        </p:pic>
        <p:grpSp>
          <p:nvGrpSpPr>
            <p:cNvPr id="7" name="Group 6"/>
            <p:cNvGrpSpPr/>
            <p:nvPr/>
          </p:nvGrpSpPr>
          <p:grpSpPr>
            <a:xfrm>
              <a:off x="668422" y="568414"/>
              <a:ext cx="10872789" cy="5572893"/>
              <a:chOff x="668422" y="568414"/>
              <a:chExt cx="10872789" cy="5572893"/>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825" y="3768809"/>
                <a:ext cx="3403386" cy="2372496"/>
              </a:xfrm>
              <a:prstGeom prst="rect">
                <a:avLst/>
              </a:prstGeom>
            </p:spPr>
            <p:style>
              <a:lnRef idx="2">
                <a:schemeClr val="accent3"/>
              </a:lnRef>
              <a:fillRef idx="1">
                <a:schemeClr val="lt1"/>
              </a:fillRef>
              <a:effectRef idx="0">
                <a:schemeClr val="accent3"/>
              </a:effectRef>
              <a:fontRef idx="minor">
                <a:schemeClr val="dk1"/>
              </a:fontRef>
            </p:style>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422" y="3768810"/>
                <a:ext cx="3088031" cy="2372497"/>
              </a:xfrm>
              <a:prstGeom prst="rect">
                <a:avLst/>
              </a:prstGeom>
            </p:spPr>
            <p:style>
              <a:lnRef idx="2">
                <a:schemeClr val="accent1"/>
              </a:lnRef>
              <a:fillRef idx="1">
                <a:schemeClr val="lt1"/>
              </a:fillRef>
              <a:effectRef idx="0">
                <a:schemeClr val="accent1"/>
              </a:effectRef>
              <a:fontRef idx="minor">
                <a:schemeClr val="dk1"/>
              </a:fontRef>
            </p:style>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2303" y="3768809"/>
                <a:ext cx="3554757" cy="2372497"/>
              </a:xfrm>
              <a:prstGeom prst="rect">
                <a:avLst/>
              </a:prstGeom>
            </p:spPr>
          </p:pic>
          <p:sp>
            <p:nvSpPr>
              <p:cNvPr id="6" name="Rectangle 5"/>
              <p:cNvSpPr/>
              <p:nvPr/>
            </p:nvSpPr>
            <p:spPr>
              <a:xfrm>
                <a:off x="957649" y="568414"/>
                <a:ext cx="10070755" cy="605482"/>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bn-IN" sz="2800" dirty="0" smtClean="0"/>
                  <a:t>নিচের ছবিগুলোর মধ্যে কি সংযোগ আছে বলে তোমরা মনে করো?</a:t>
                </a:r>
                <a:endParaRPr lang="en-US" sz="2800" dirty="0"/>
              </a:p>
            </p:txBody>
          </p:sp>
        </p:grpSp>
      </p:grpSp>
    </p:spTree>
    <p:extLst>
      <p:ext uri="{BB962C8B-B14F-4D97-AF65-F5344CB8AC3E}">
        <p14:creationId xmlns:p14="http://schemas.microsoft.com/office/powerpoint/2010/main" val="3441354199"/>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18635" y="433316"/>
            <a:ext cx="10707130" cy="5189008"/>
            <a:chOff x="818635" y="433316"/>
            <a:chExt cx="10707130" cy="5189008"/>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3724" y="1213979"/>
              <a:ext cx="4776952" cy="3493945"/>
            </a:xfrm>
            <a:prstGeom prst="rect">
              <a:avLst/>
            </a:prstGeom>
          </p:spPr>
        </p:pic>
        <p:sp>
          <p:nvSpPr>
            <p:cNvPr id="3" name="Rounded Rectangle 2"/>
            <p:cNvSpPr/>
            <p:nvPr/>
          </p:nvSpPr>
          <p:spPr>
            <a:xfrm>
              <a:off x="1143000" y="433316"/>
              <a:ext cx="9829800" cy="102699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7200" dirty="0" smtClean="0">
                  <a:latin typeface="NikoshBAN" pitchFamily="2" charset="0"/>
                  <a:cs typeface="NikoshBAN" pitchFamily="2" charset="0"/>
                </a:rPr>
                <a:t>আজকের পাঠ </a:t>
              </a:r>
              <a:endParaRPr lang="en-US" sz="7200" dirty="0">
                <a:latin typeface="NikoshBAN" pitchFamily="2" charset="0"/>
                <a:cs typeface="NikoshBAN" pitchFamily="2" charset="0"/>
              </a:endParaRPr>
            </a:p>
          </p:txBody>
        </p:sp>
        <p:sp>
          <p:nvSpPr>
            <p:cNvPr id="5" name="Rounded Rectangle 4"/>
            <p:cNvSpPr/>
            <p:nvPr/>
          </p:nvSpPr>
          <p:spPr>
            <a:xfrm>
              <a:off x="818635" y="4226011"/>
              <a:ext cx="10707130" cy="139631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bn-IN" sz="4400" b="1" cap="all" dirty="0" smtClean="0">
                  <a:ln/>
                  <a:solidFill>
                    <a:srgbClr val="0A0ADC"/>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বাংলাদেশের সংবিধানের সংশোধনীসমূহ</a:t>
              </a:r>
              <a:endParaRPr lang="en-US" sz="4400" b="1" cap="all" dirty="0">
                <a:ln/>
                <a:solidFill>
                  <a:srgbClr val="0A0ADC"/>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spTree>
    <p:extLst>
      <p:ext uri="{BB962C8B-B14F-4D97-AF65-F5344CB8AC3E}">
        <p14:creationId xmlns:p14="http://schemas.microsoft.com/office/powerpoint/2010/main" val="87135439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2C58A15C-BF2E-490D-BECB-817F0C936717}"/>
              </a:ext>
            </a:extLst>
          </p:cNvPr>
          <p:cNvSpPr/>
          <p:nvPr/>
        </p:nvSpPr>
        <p:spPr>
          <a:xfrm>
            <a:off x="2707175" y="4150617"/>
            <a:ext cx="8413906" cy="822305"/>
          </a:xfrm>
          <a:prstGeom prst="rect">
            <a:avLst/>
          </a:prstGeom>
          <a:blipFill dpi="0" rotWithShape="1">
            <a:blip r:embed="rId2" cstate="emai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bn-IN" sz="3200" b="1" dirty="0" smtClean="0">
                <a:solidFill>
                  <a:srgbClr val="FFFF00"/>
                </a:solidFill>
                <a:latin typeface="NikoshBAN" panose="02000000000000000000" pitchFamily="2" charset="0"/>
                <a:cs typeface="NikoshBAN" panose="02000000000000000000" pitchFamily="2" charset="0"/>
              </a:rPr>
              <a:t>সংবিধান সংশোধনী ও সুশাসনের সম্পর্ক ব্যাখ্যা করতে পারবে।</a:t>
            </a:r>
            <a:endParaRPr lang="as-IN" sz="3200" b="1" dirty="0">
              <a:solidFill>
                <a:srgbClr val="FFFF00"/>
              </a:solidFill>
              <a:latin typeface="NikoshBAN" panose="02000000000000000000" pitchFamily="2" charset="0"/>
              <a:cs typeface="NikoshBAN" panose="02000000000000000000" pitchFamily="2" charset="0"/>
            </a:endParaRPr>
          </a:p>
        </p:txBody>
      </p:sp>
      <p:sp>
        <p:nvSpPr>
          <p:cNvPr id="13" name="Rectangle 12">
            <a:extLst>
              <a:ext uri="{FF2B5EF4-FFF2-40B4-BE49-F238E27FC236}">
                <a16:creationId xmlns="" xmlns:a16="http://schemas.microsoft.com/office/drawing/2014/main" id="{2C58A15C-BF2E-490D-BECB-817F0C936717}"/>
              </a:ext>
            </a:extLst>
          </p:cNvPr>
          <p:cNvSpPr/>
          <p:nvPr/>
        </p:nvSpPr>
        <p:spPr>
          <a:xfrm>
            <a:off x="2412918" y="1529079"/>
            <a:ext cx="8360590" cy="822305"/>
          </a:xfrm>
          <a:prstGeom prst="rect">
            <a:avLst/>
          </a:prstGeom>
          <a:blipFill dpi="0" rotWithShape="1">
            <a:blip r:embed="rId2" cstate="emai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bn-IN" sz="2800" b="1" dirty="0" smtClean="0">
                <a:solidFill>
                  <a:srgbClr val="FFFF00"/>
                </a:solidFill>
                <a:latin typeface="NikoshBAN" panose="02000000000000000000" pitchFamily="2" charset="0"/>
                <a:cs typeface="NikoshBAN" panose="02000000000000000000" pitchFamily="2" charset="0"/>
              </a:rPr>
              <a:t>বাংলাদেশের সংবিধানের সংশোধন পদ্ধতির উপায়গুলো বলতে পারবে।</a:t>
            </a:r>
            <a:endParaRPr lang="as-IN" sz="2800" b="1" dirty="0">
              <a:solidFill>
                <a:srgbClr val="FFFF00"/>
              </a:solidFill>
              <a:latin typeface="NikoshBAN" panose="02000000000000000000" pitchFamily="2" charset="0"/>
              <a:cs typeface="NikoshBAN" panose="02000000000000000000" pitchFamily="2" charset="0"/>
            </a:endParaRPr>
          </a:p>
        </p:txBody>
      </p:sp>
      <p:sp>
        <p:nvSpPr>
          <p:cNvPr id="6" name="Arc 5">
            <a:extLst>
              <a:ext uri="{FF2B5EF4-FFF2-40B4-BE49-F238E27FC236}">
                <a16:creationId xmlns="" xmlns:a16="http://schemas.microsoft.com/office/drawing/2014/main" id="{A3AB87E9-E9FF-4662-869D-057B8BE28294}"/>
              </a:ext>
            </a:extLst>
          </p:cNvPr>
          <p:cNvSpPr/>
          <p:nvPr/>
        </p:nvSpPr>
        <p:spPr>
          <a:xfrm>
            <a:off x="-1047565" y="1651855"/>
            <a:ext cx="4053069" cy="3629931"/>
          </a:xfrm>
          <a:prstGeom prst="arc">
            <a:avLst>
              <a:gd name="adj1" fmla="val 15819588"/>
              <a:gd name="adj2" fmla="val 5858937"/>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88"/>
          </a:p>
        </p:txBody>
      </p:sp>
      <p:sp>
        <p:nvSpPr>
          <p:cNvPr id="8" name="Oval 7">
            <a:extLst>
              <a:ext uri="{FF2B5EF4-FFF2-40B4-BE49-F238E27FC236}">
                <a16:creationId xmlns="" xmlns:a16="http://schemas.microsoft.com/office/drawing/2014/main" id="{85BD0C86-35A2-4C51-897A-615ED347360E}"/>
              </a:ext>
            </a:extLst>
          </p:cNvPr>
          <p:cNvSpPr/>
          <p:nvPr/>
        </p:nvSpPr>
        <p:spPr>
          <a:xfrm>
            <a:off x="2148306" y="1535555"/>
            <a:ext cx="860361" cy="894977"/>
          </a:xfrm>
          <a:prstGeom prst="ellipse">
            <a:avLst/>
          </a:prstGeom>
          <a:blipFill dpi="0" rotWithShape="1">
            <a:blip r:embed="rId3" cstate="email">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75" dirty="0">
                <a:latin typeface="NikoshBAN" panose="02000000000000000000" pitchFamily="2" charset="0"/>
                <a:cs typeface="NikoshBAN" panose="02000000000000000000" pitchFamily="2" charset="0"/>
              </a:rPr>
              <a:t>1</a:t>
            </a:r>
          </a:p>
        </p:txBody>
      </p:sp>
      <p:sp>
        <p:nvSpPr>
          <p:cNvPr id="14" name="Rectangle 13">
            <a:extLst>
              <a:ext uri="{FF2B5EF4-FFF2-40B4-BE49-F238E27FC236}">
                <a16:creationId xmlns="" xmlns:a16="http://schemas.microsoft.com/office/drawing/2014/main" id="{6FF0DC8E-0EEA-4661-9CB5-306CC6109BB8}"/>
              </a:ext>
            </a:extLst>
          </p:cNvPr>
          <p:cNvSpPr/>
          <p:nvPr/>
        </p:nvSpPr>
        <p:spPr>
          <a:xfrm>
            <a:off x="3005506" y="2912874"/>
            <a:ext cx="7999952" cy="822305"/>
          </a:xfrm>
          <a:prstGeom prst="rect">
            <a:avLst/>
          </a:prstGeom>
          <a:blipFill dpi="0" rotWithShape="1">
            <a:blip r:embed="rId4" cstate="emai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rgbClr val="FFFF00"/>
                </a:solidFill>
                <a:latin typeface="NikoshBAN" panose="02000000000000000000" pitchFamily="2" charset="0"/>
                <a:cs typeface="NikoshBAN" panose="02000000000000000000" pitchFamily="2" charset="0"/>
              </a:rPr>
              <a:t>   বাংলাদেশের সংশোধনীসমূহ লিখতে পারবে।</a:t>
            </a:r>
            <a:endParaRPr lang="en-US" sz="3200" b="1" dirty="0">
              <a:solidFill>
                <a:srgbClr val="FFFF00"/>
              </a:solidFill>
              <a:latin typeface="NikoshBAN" panose="02000000000000000000" pitchFamily="2" charset="0"/>
              <a:cs typeface="NikoshBAN" panose="02000000000000000000" pitchFamily="2" charset="0"/>
            </a:endParaRPr>
          </a:p>
        </p:txBody>
      </p:sp>
      <p:sp>
        <p:nvSpPr>
          <p:cNvPr id="15" name="Oval 14">
            <a:extLst>
              <a:ext uri="{FF2B5EF4-FFF2-40B4-BE49-F238E27FC236}">
                <a16:creationId xmlns="" xmlns:a16="http://schemas.microsoft.com/office/drawing/2014/main" id="{DE7123B9-8812-4456-99FA-BD370DA2CF82}"/>
              </a:ext>
            </a:extLst>
          </p:cNvPr>
          <p:cNvSpPr/>
          <p:nvPr/>
        </p:nvSpPr>
        <p:spPr>
          <a:xfrm>
            <a:off x="2462720" y="2902755"/>
            <a:ext cx="894593" cy="894976"/>
          </a:xfrm>
          <a:prstGeom prst="ellipse">
            <a:avLst/>
          </a:prstGeom>
          <a:blipFill dpi="0" rotWithShape="1">
            <a:blip r:embed="rId5" cstate="email">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75" dirty="0">
                <a:latin typeface="NikoshBAN" panose="02000000000000000000" pitchFamily="2" charset="0"/>
                <a:cs typeface="NikoshBAN" panose="02000000000000000000" pitchFamily="2" charset="0"/>
              </a:rPr>
              <a:t>2</a:t>
            </a:r>
          </a:p>
        </p:txBody>
      </p:sp>
      <p:sp>
        <p:nvSpPr>
          <p:cNvPr id="16" name="Oval 15">
            <a:extLst>
              <a:ext uri="{FF2B5EF4-FFF2-40B4-BE49-F238E27FC236}">
                <a16:creationId xmlns="" xmlns:a16="http://schemas.microsoft.com/office/drawing/2014/main" id="{C9CB57F5-462D-4D2F-BFBF-30F0904C017D}"/>
              </a:ext>
            </a:extLst>
          </p:cNvPr>
          <p:cNvSpPr/>
          <p:nvPr/>
        </p:nvSpPr>
        <p:spPr>
          <a:xfrm>
            <a:off x="2276994" y="4153275"/>
            <a:ext cx="860361" cy="903648"/>
          </a:xfrm>
          <a:prstGeom prst="ellipse">
            <a:avLst/>
          </a:prstGeom>
          <a:blipFill dpi="0" rotWithShape="1">
            <a:blip r:embed="rId6" cstate="email">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75" dirty="0">
                <a:latin typeface="NikoshBAN" panose="02000000000000000000" pitchFamily="2" charset="0"/>
                <a:cs typeface="NikoshBAN" panose="02000000000000000000" pitchFamily="2" charset="0"/>
              </a:rPr>
              <a:t>3</a:t>
            </a:r>
          </a:p>
        </p:txBody>
      </p:sp>
      <p:sp>
        <p:nvSpPr>
          <p:cNvPr id="9" name="Rectangle 8">
            <a:extLst>
              <a:ext uri="{FF2B5EF4-FFF2-40B4-BE49-F238E27FC236}">
                <a16:creationId xmlns="" xmlns:a16="http://schemas.microsoft.com/office/drawing/2014/main" id="{5F38C6BE-1D54-4CA1-AFDE-3B4F4FF43971}"/>
              </a:ext>
            </a:extLst>
          </p:cNvPr>
          <p:cNvSpPr/>
          <p:nvPr/>
        </p:nvSpPr>
        <p:spPr>
          <a:xfrm>
            <a:off x="4616079" y="434816"/>
            <a:ext cx="3543319" cy="1044581"/>
          </a:xfrm>
          <a:prstGeom prst="rect">
            <a:avLst/>
          </a:prstGeom>
        </p:spPr>
        <p:txBody>
          <a:bodyPr wrap="square">
            <a:spAutoFit/>
          </a:bodyPr>
          <a:lstStyle/>
          <a:p>
            <a:pPr lvl="0" algn="ctr"/>
            <a:r>
              <a:rPr lang="bn-IN" sz="6188" b="1"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শিখনফল</a:t>
            </a:r>
            <a:endParaRPr lang="en-US" sz="1688" b="1" dirty="0">
              <a:ln w="12700">
                <a:solidFill>
                  <a:schemeClr val="accent1"/>
                </a:solidFill>
                <a:prstDash val="solid"/>
              </a:ln>
              <a:effectLst>
                <a:outerShdw dist="38100" dir="2640000" algn="bl" rotWithShape="0">
                  <a:schemeClr val="accent1"/>
                </a:outerShdw>
              </a:effectLst>
            </a:endParaRPr>
          </a:p>
        </p:txBody>
      </p:sp>
      <p:grpSp>
        <p:nvGrpSpPr>
          <p:cNvPr id="4" name="Group 3">
            <a:extLst>
              <a:ext uri="{FF2B5EF4-FFF2-40B4-BE49-F238E27FC236}">
                <a16:creationId xmlns="" xmlns:a16="http://schemas.microsoft.com/office/drawing/2014/main" id="{1F0093C7-1275-4E6D-9F6D-526296C0C349}"/>
              </a:ext>
            </a:extLst>
          </p:cNvPr>
          <p:cNvGrpSpPr/>
          <p:nvPr/>
        </p:nvGrpSpPr>
        <p:grpSpPr>
          <a:xfrm rot="3000000">
            <a:off x="356149" y="1254815"/>
            <a:ext cx="347870" cy="4348369"/>
            <a:chOff x="-92766" y="1109870"/>
            <a:chExt cx="371061" cy="4638260"/>
          </a:xfrm>
        </p:grpSpPr>
        <p:sp>
          <p:nvSpPr>
            <p:cNvPr id="2" name="Isosceles Triangle 1">
              <a:extLst>
                <a:ext uri="{FF2B5EF4-FFF2-40B4-BE49-F238E27FC236}">
                  <a16:creationId xmlns="" xmlns:a16="http://schemas.microsoft.com/office/drawing/2014/main" id="{D69EE11B-37FA-47EB-90EE-E073CDF2C1CA}"/>
                </a:ext>
              </a:extLst>
            </p:cNvPr>
            <p:cNvSpPr/>
            <p:nvPr/>
          </p:nvSpPr>
          <p:spPr>
            <a:xfrm>
              <a:off x="-92766" y="1109870"/>
              <a:ext cx="371061" cy="231913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3" name="Isosceles Triangle 2">
              <a:extLst>
                <a:ext uri="{FF2B5EF4-FFF2-40B4-BE49-F238E27FC236}">
                  <a16:creationId xmlns="" xmlns:a16="http://schemas.microsoft.com/office/drawing/2014/main" id="{DC33AA7D-B96E-438C-8070-0526A667BD6B}"/>
                </a:ext>
              </a:extLst>
            </p:cNvPr>
            <p:cNvSpPr/>
            <p:nvPr/>
          </p:nvSpPr>
          <p:spPr>
            <a:xfrm rot="10800000">
              <a:off x="-92766" y="3429000"/>
              <a:ext cx="371061" cy="231913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grpSp>
      <p:sp>
        <p:nvSpPr>
          <p:cNvPr id="5" name="Oval 4">
            <a:extLst>
              <a:ext uri="{FF2B5EF4-FFF2-40B4-BE49-F238E27FC236}">
                <a16:creationId xmlns="" xmlns:a16="http://schemas.microsoft.com/office/drawing/2014/main" id="{DAC37CF4-81F8-41D2-9D96-A6FC812C2A90}"/>
              </a:ext>
            </a:extLst>
          </p:cNvPr>
          <p:cNvSpPr/>
          <p:nvPr/>
        </p:nvSpPr>
        <p:spPr>
          <a:xfrm>
            <a:off x="262971" y="3199159"/>
            <a:ext cx="534228" cy="459685"/>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7" name="Rectangle 6"/>
          <p:cNvSpPr/>
          <p:nvPr/>
        </p:nvSpPr>
        <p:spPr>
          <a:xfrm>
            <a:off x="641889" y="6294666"/>
            <a:ext cx="10834377" cy="428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571" y="5281785"/>
            <a:ext cx="10247086" cy="102438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1572" y="614152"/>
            <a:ext cx="873661" cy="893338"/>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0337882" y="587523"/>
            <a:ext cx="873662" cy="893339"/>
          </a:xfrm>
          <a:prstGeom prst="rect">
            <a:avLst/>
          </a:prstGeom>
        </p:spPr>
      </p:pic>
    </p:spTree>
    <p:extLst>
      <p:ext uri="{BB962C8B-B14F-4D97-AF65-F5344CB8AC3E}">
        <p14:creationId xmlns:p14="http://schemas.microsoft.com/office/powerpoint/2010/main" val="35933856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750"/>
                                        <p:tgtEl>
                                          <p:spTgt spid="4"/>
                                        </p:tgtEl>
                                      </p:cBhvr>
                                    </p:animEffect>
                                  </p:childTnLst>
                                </p:cTn>
                              </p:par>
                            </p:childTnLst>
                          </p:cTn>
                        </p:par>
                        <p:par>
                          <p:cTn id="11" fill="hold">
                            <p:stCondLst>
                              <p:cond delay="75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750" fill="hold"/>
                                        <p:tgtEl>
                                          <p:spTgt spid="8"/>
                                        </p:tgtEl>
                                        <p:attrNameLst>
                                          <p:attrName>ppt_w</p:attrName>
                                        </p:attrNameLst>
                                      </p:cBhvr>
                                      <p:tavLst>
                                        <p:tav tm="0">
                                          <p:val>
                                            <p:fltVal val="0"/>
                                          </p:val>
                                        </p:tav>
                                        <p:tav tm="100000">
                                          <p:val>
                                            <p:strVal val="#ppt_w"/>
                                          </p:val>
                                        </p:tav>
                                      </p:tavLst>
                                    </p:anim>
                                    <p:anim calcmode="lin" valueType="num">
                                      <p:cBhvr>
                                        <p:cTn id="15" dur="750" fill="hold"/>
                                        <p:tgtEl>
                                          <p:spTgt spid="8"/>
                                        </p:tgtEl>
                                        <p:attrNameLst>
                                          <p:attrName>ppt_h</p:attrName>
                                        </p:attrNameLst>
                                      </p:cBhvr>
                                      <p:tavLst>
                                        <p:tav tm="0">
                                          <p:val>
                                            <p:fltVal val="0"/>
                                          </p:val>
                                        </p:tav>
                                        <p:tav tm="100000">
                                          <p:val>
                                            <p:strVal val="#ppt_h"/>
                                          </p:val>
                                        </p:tav>
                                      </p:tavLst>
                                    </p:anim>
                                    <p:animEffect transition="in" filter="fade">
                                      <p:cBhvr>
                                        <p:cTn id="16" dur="750"/>
                                        <p:tgtEl>
                                          <p:spTgt spid="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400000">
                                      <p:cBhvr>
                                        <p:cTn id="24" dur="500" fill="hold"/>
                                        <p:tgtEl>
                                          <p:spTgt spid="4"/>
                                        </p:tgtEl>
                                        <p:attrNameLst>
                                          <p:attrName>r</p:attrName>
                                        </p:attrNameLst>
                                      </p:cBhvr>
                                    </p:animRo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750" fill="hold"/>
                                        <p:tgtEl>
                                          <p:spTgt spid="15"/>
                                        </p:tgtEl>
                                        <p:attrNameLst>
                                          <p:attrName>ppt_w</p:attrName>
                                        </p:attrNameLst>
                                      </p:cBhvr>
                                      <p:tavLst>
                                        <p:tav tm="0">
                                          <p:val>
                                            <p:fltVal val="0"/>
                                          </p:val>
                                        </p:tav>
                                        <p:tav tm="100000">
                                          <p:val>
                                            <p:strVal val="#ppt_w"/>
                                          </p:val>
                                        </p:tav>
                                      </p:tavLst>
                                    </p:anim>
                                    <p:anim calcmode="lin" valueType="num">
                                      <p:cBhvr>
                                        <p:cTn id="29" dur="750" fill="hold"/>
                                        <p:tgtEl>
                                          <p:spTgt spid="15"/>
                                        </p:tgtEl>
                                        <p:attrNameLst>
                                          <p:attrName>ppt_h</p:attrName>
                                        </p:attrNameLst>
                                      </p:cBhvr>
                                      <p:tavLst>
                                        <p:tav tm="0">
                                          <p:val>
                                            <p:fltVal val="0"/>
                                          </p:val>
                                        </p:tav>
                                        <p:tav tm="100000">
                                          <p:val>
                                            <p:strVal val="#ppt_h"/>
                                          </p:val>
                                        </p:tav>
                                      </p:tavLst>
                                    </p:anim>
                                    <p:animEffect transition="in" filter="fade">
                                      <p:cBhvr>
                                        <p:cTn id="30" dur="750"/>
                                        <p:tgtEl>
                                          <p:spTgt spid="15"/>
                                        </p:tgtEl>
                                      </p:cBhvr>
                                    </p:animEffect>
                                  </p:childTnLst>
                                </p:cTn>
                              </p:par>
                            </p:childTnLst>
                          </p:cTn>
                        </p:par>
                        <p:par>
                          <p:cTn id="31" fill="hold">
                            <p:stCondLst>
                              <p:cond delay="125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1800000">
                                      <p:cBhvr>
                                        <p:cTn id="38" dur="500" fill="hold"/>
                                        <p:tgtEl>
                                          <p:spTgt spid="4"/>
                                        </p:tgtEl>
                                        <p:attrNameLst>
                                          <p:attrName>r</p:attrName>
                                        </p:attrNameLst>
                                      </p:cBhvr>
                                    </p:animRo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750" fill="hold"/>
                                        <p:tgtEl>
                                          <p:spTgt spid="16"/>
                                        </p:tgtEl>
                                        <p:attrNameLst>
                                          <p:attrName>ppt_w</p:attrName>
                                        </p:attrNameLst>
                                      </p:cBhvr>
                                      <p:tavLst>
                                        <p:tav tm="0">
                                          <p:val>
                                            <p:fltVal val="0"/>
                                          </p:val>
                                        </p:tav>
                                        <p:tav tm="100000">
                                          <p:val>
                                            <p:strVal val="#ppt_w"/>
                                          </p:val>
                                        </p:tav>
                                      </p:tavLst>
                                    </p:anim>
                                    <p:anim calcmode="lin" valueType="num">
                                      <p:cBhvr>
                                        <p:cTn id="43" dur="750" fill="hold"/>
                                        <p:tgtEl>
                                          <p:spTgt spid="16"/>
                                        </p:tgtEl>
                                        <p:attrNameLst>
                                          <p:attrName>ppt_h</p:attrName>
                                        </p:attrNameLst>
                                      </p:cBhvr>
                                      <p:tavLst>
                                        <p:tav tm="0">
                                          <p:val>
                                            <p:fltVal val="0"/>
                                          </p:val>
                                        </p:tav>
                                        <p:tav tm="100000">
                                          <p:val>
                                            <p:strVal val="#ppt_h"/>
                                          </p:val>
                                        </p:tav>
                                      </p:tavLst>
                                    </p:anim>
                                    <p:animEffect transition="in" filter="fade">
                                      <p:cBhvr>
                                        <p:cTn id="44" dur="750"/>
                                        <p:tgtEl>
                                          <p:spTgt spid="16"/>
                                        </p:tgtEl>
                                      </p:cBhvr>
                                    </p:animEffect>
                                  </p:childTnLst>
                                </p:cTn>
                              </p:par>
                            </p:childTnLst>
                          </p:cTn>
                        </p:par>
                        <p:par>
                          <p:cTn id="45" fill="hold">
                            <p:stCondLst>
                              <p:cond delay="125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animBg="1"/>
      <p:bldP spid="8" grpId="0" animBg="1"/>
      <p:bldP spid="14" grpId="0" animBg="1"/>
      <p:bldP spid="15" grpId="0" animBg="1"/>
      <p:bldP spid="16"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506627" y="729048"/>
            <a:ext cx="11294075" cy="5399903"/>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200" dirty="0" smtClean="0">
                <a:solidFill>
                  <a:srgbClr val="0A0ADC"/>
                </a:solidFill>
              </a:rPr>
              <a:t>দেশের জনগনের কল্যাণে,সময়ের চাহিদার প্রেক্ষিতে সংবিধান পরিবর্তিত হয়।সংবিধান তাই পরিবর্তনশীল।একটি দেশের সামাজিক,রাজনৈতিক ও অর্থনৈতিক ক্ষেত্রে পরিবর্তন সাধিত হলে সে দেশের সংবিধানও পরিবর্তিত হয়। এজন্য ভারতের সংবিধান এই পর্যন্ত ৭৪ বার,মার্কিন যুক্তরাষ্ট্রের সংবিধান ২৭ বার এবং বাংলাদেশের সংবিধান এ পর্যন্ত ১৭ বার সংশোধিত হয়েছে।</a:t>
            </a:r>
            <a:endParaRPr lang="en-US" sz="3200" dirty="0">
              <a:solidFill>
                <a:srgbClr val="0A0ADC"/>
              </a:solidFill>
            </a:endParaRPr>
          </a:p>
        </p:txBody>
      </p:sp>
    </p:spTree>
    <p:extLst>
      <p:ext uri="{BB962C8B-B14F-4D97-AF65-F5344CB8AC3E}">
        <p14:creationId xmlns:p14="http://schemas.microsoft.com/office/powerpoint/2010/main" val="24538406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827902" y="543697"/>
            <a:ext cx="10429103" cy="902044"/>
          </a:xfrm>
          <a:prstGeom prst="horizontalScroll">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bn-IN" sz="3600" b="1" dirty="0" smtClean="0">
                <a:solidFill>
                  <a:srgbClr val="CC00CC"/>
                </a:solidFill>
              </a:rPr>
              <a:t>বাংলাদেশের সংবিধান সংশোধন পদ্ধতির উপায়</a:t>
            </a:r>
            <a:endParaRPr lang="en-US" sz="3600" b="1" dirty="0">
              <a:solidFill>
                <a:srgbClr val="CC00CC"/>
              </a:solidFill>
            </a:endParaRPr>
          </a:p>
        </p:txBody>
      </p:sp>
      <p:sp>
        <p:nvSpPr>
          <p:cNvPr id="4" name="Rectangle 3"/>
          <p:cNvSpPr/>
          <p:nvPr/>
        </p:nvSpPr>
        <p:spPr>
          <a:xfrm>
            <a:off x="420130" y="1445741"/>
            <a:ext cx="11244648" cy="468321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3200" dirty="0" smtClean="0"/>
              <a:t>সময়ের চাহিদা ও প্রয়োজন অনুযায়ী সংবিধানের সংশোধন,পরিবর্তন,সংযোজন করা হয়।বাংলাদেশের সংবিধান সংশোধনের জন্য সংবিধানের ১৪২নং অনুচ্ছেদে সুনির্দিষ্ট নিয়মের উল্লেখ করা হয়েছে।এতে বলা বলা হয়েছে,সংসদের আইন দ্বারা এই সংবিধানের কোনো বিধান সংযোজন,পরিবর্তন,প্রতিস্থাপন বা রহিতকরণের দ্বারা সংশোধিত হতে পারবে।সে অনুযায়ী বাংলাদেশের সংবিধানের কোনো সংশোধন বা পরিবর্তনের জন্য নিম্নবর্ণিত উপায় বা নিয়ম পালন করতে হয়ঃ</a:t>
            </a:r>
            <a:endParaRPr lang="en-US" sz="3200" dirty="0"/>
          </a:p>
        </p:txBody>
      </p:sp>
    </p:spTree>
    <p:extLst>
      <p:ext uri="{BB962C8B-B14F-4D97-AF65-F5344CB8AC3E}">
        <p14:creationId xmlns:p14="http://schemas.microsoft.com/office/powerpoint/2010/main" val="1375737530"/>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54908" y="407773"/>
            <a:ext cx="10985157" cy="569646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IN" sz="3200" dirty="0" smtClean="0">
                <a:solidFill>
                  <a:srgbClr val="009900"/>
                </a:solidFill>
              </a:rPr>
              <a:t>১মত,বিলের পূর্ণাংগ শিরোনামঃ</a:t>
            </a:r>
          </a:p>
          <a:p>
            <a:r>
              <a:rPr lang="bn-IN" sz="2800" dirty="0" smtClean="0">
                <a:solidFill>
                  <a:srgbClr val="CC00CC"/>
                </a:solidFill>
              </a:rPr>
              <a:t>সংশোধনীর জন্য আনীত বিলের পূর্ণাংগ শিরোনাম এবং সে শিরোনামে সংবিধানের কোন বিধান সংশোধন করা হবে তা স্পষ্টরূপে উল্লেখ করতে হবে। অন্যথায় বিলটি বিবেচনার জন্য গ্রহণ করা হবেনা।</a:t>
            </a:r>
          </a:p>
          <a:p>
            <a:endParaRPr lang="bn-IN" sz="2800" dirty="0" smtClean="0">
              <a:solidFill>
                <a:srgbClr val="CC00CC"/>
              </a:solidFill>
            </a:endParaRPr>
          </a:p>
          <a:p>
            <a:r>
              <a:rPr lang="bn-IN" sz="3200" dirty="0" smtClean="0">
                <a:solidFill>
                  <a:srgbClr val="009900"/>
                </a:solidFill>
              </a:rPr>
              <a:t>২য়ত,দুই-তৃতীয়াংশ ভোটঃ</a:t>
            </a:r>
          </a:p>
          <a:p>
            <a:r>
              <a:rPr lang="bn-IN" sz="2800" dirty="0" smtClean="0">
                <a:solidFill>
                  <a:srgbClr val="CC00CC"/>
                </a:solidFill>
              </a:rPr>
              <a:t>সংশোধনীর বিল জাতীয় সংসদের মোট সদস্যদের দুই-তৃতীয়াংশ ভোটে পাশ হতে হবে।</a:t>
            </a:r>
            <a:endParaRPr lang="en-US" sz="2800" dirty="0">
              <a:solidFill>
                <a:srgbClr val="CC00CC"/>
              </a:solidFill>
            </a:endParaRPr>
          </a:p>
        </p:txBody>
      </p:sp>
    </p:spTree>
    <p:extLst>
      <p:ext uri="{BB962C8B-B14F-4D97-AF65-F5344CB8AC3E}">
        <p14:creationId xmlns:p14="http://schemas.microsoft.com/office/powerpoint/2010/main" val="34099180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1195</TotalTime>
  <Words>1148</Words>
  <Application>Microsoft Office PowerPoint</Application>
  <PresentationFormat>Custom</PresentationFormat>
  <Paragraphs>136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dc:creator>
  <cp:lastModifiedBy>user</cp:lastModifiedBy>
  <cp:revision>145</cp:revision>
  <dcterms:created xsi:type="dcterms:W3CDTF">2020-10-17T12:58:53Z</dcterms:created>
  <dcterms:modified xsi:type="dcterms:W3CDTF">2021-01-13T05:25:20Z</dcterms:modified>
</cp:coreProperties>
</file>