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9"/>
  </p:notesMasterIdLst>
  <p:sldIdLst>
    <p:sldId id="256" r:id="rId2"/>
    <p:sldId id="286" r:id="rId3"/>
    <p:sldId id="265" r:id="rId4"/>
    <p:sldId id="295" r:id="rId5"/>
    <p:sldId id="303" r:id="rId6"/>
    <p:sldId id="304" r:id="rId7"/>
    <p:sldId id="277" r:id="rId8"/>
    <p:sldId id="279" r:id="rId9"/>
    <p:sldId id="298" r:id="rId10"/>
    <p:sldId id="280" r:id="rId11"/>
    <p:sldId id="300" r:id="rId12"/>
    <p:sldId id="299" r:id="rId13"/>
    <p:sldId id="294" r:id="rId14"/>
    <p:sldId id="274" r:id="rId15"/>
    <p:sldId id="273" r:id="rId16"/>
    <p:sldId id="275" r:id="rId17"/>
    <p:sldId id="30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4201" autoAdjust="0"/>
  </p:normalViewPr>
  <p:slideViewPr>
    <p:cSldViewPr snapToGrid="0">
      <p:cViewPr>
        <p:scale>
          <a:sx n="86" d="100"/>
          <a:sy n="86" d="100"/>
        </p:scale>
        <p:origin x="834" y="-450"/>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DC22D-0F99-4227-A43E-D2E5F027F521}" type="doc">
      <dgm:prSet loTypeId="urn:diagrams.loki3.com/TabbedArc+Icon" loCatId="officeonline" qsTypeId="urn:microsoft.com/office/officeart/2005/8/quickstyle/3d4" qsCatId="3D" csTypeId="urn:microsoft.com/office/officeart/2005/8/colors/colorful1" csCatId="colorful" phldr="1"/>
      <dgm:spPr/>
    </dgm:pt>
    <dgm:pt modelId="{32550F5D-2CE6-4800-A0CB-2B374E633A20}">
      <dgm:prSet phldrT="[Text]"/>
      <dgm:spPr/>
      <dgm:t>
        <a:bodyPr/>
        <a:lstStyle/>
        <a:p>
          <a:r>
            <a:rPr lang="en-US" dirty="0" smtClean="0"/>
            <a:t> </a:t>
          </a:r>
          <a:r>
            <a:rPr lang="en-US" dirty="0" err="1" smtClean="0"/>
            <a:t>স্থায়ী</a:t>
          </a:r>
          <a:r>
            <a:rPr lang="en-US" dirty="0" smtClean="0"/>
            <a:t> </a:t>
          </a:r>
          <a:r>
            <a:rPr lang="en-US" dirty="0" err="1" smtClean="0"/>
            <a:t>আইসোটপ</a:t>
          </a:r>
          <a:r>
            <a:rPr lang="en-US" dirty="0" smtClean="0"/>
            <a:t> </a:t>
          </a:r>
          <a:endParaRPr lang="en-US" dirty="0"/>
        </a:p>
      </dgm:t>
    </dgm:pt>
    <dgm:pt modelId="{459B598C-71A2-49EE-AE7E-C4B6035A6AFF}" type="parTrans" cxnId="{A1A092C7-F937-464C-B74E-01CD7343E5C0}">
      <dgm:prSet/>
      <dgm:spPr/>
      <dgm:t>
        <a:bodyPr/>
        <a:lstStyle/>
        <a:p>
          <a:endParaRPr lang="en-US"/>
        </a:p>
      </dgm:t>
    </dgm:pt>
    <dgm:pt modelId="{35474779-9E0F-4AC2-85E5-59F22914B0C0}" type="sibTrans" cxnId="{A1A092C7-F937-464C-B74E-01CD7343E5C0}">
      <dgm:prSet/>
      <dgm:spPr/>
      <dgm:t>
        <a:bodyPr/>
        <a:lstStyle/>
        <a:p>
          <a:endParaRPr lang="en-US"/>
        </a:p>
      </dgm:t>
    </dgm:pt>
    <dgm:pt modelId="{7B508B04-B9DF-477B-9C3C-E0103982FD55}">
      <dgm:prSet phldrT="[Text]"/>
      <dgm:spPr/>
      <dgm:t>
        <a:bodyPr/>
        <a:lstStyle/>
        <a:p>
          <a:r>
            <a:rPr lang="en-US" dirty="0" smtClean="0"/>
            <a:t> </a:t>
          </a:r>
          <a:r>
            <a:rPr lang="en-US" dirty="0" err="1" smtClean="0"/>
            <a:t>আইসোটোপ</a:t>
          </a:r>
          <a:endParaRPr lang="en-US" dirty="0"/>
        </a:p>
      </dgm:t>
    </dgm:pt>
    <dgm:pt modelId="{12514152-6DE2-4F15-9900-F2FA726A159E}" type="parTrans" cxnId="{764F7BCC-0263-49CD-A3E7-30EB83816627}">
      <dgm:prSet/>
      <dgm:spPr/>
      <dgm:t>
        <a:bodyPr/>
        <a:lstStyle/>
        <a:p>
          <a:endParaRPr lang="en-US"/>
        </a:p>
      </dgm:t>
    </dgm:pt>
    <dgm:pt modelId="{CE94DE5B-1D68-45F5-B107-25CFD147BA91}" type="sibTrans" cxnId="{764F7BCC-0263-49CD-A3E7-30EB83816627}">
      <dgm:prSet/>
      <dgm:spPr/>
      <dgm:t>
        <a:bodyPr/>
        <a:lstStyle/>
        <a:p>
          <a:endParaRPr lang="en-US"/>
        </a:p>
      </dgm:t>
    </dgm:pt>
    <dgm:pt modelId="{1C4884C6-40AE-4776-BC3E-ACE6529B77B6}">
      <dgm:prSet phldrT="[Text]"/>
      <dgm:spPr/>
      <dgm:t>
        <a:bodyPr/>
        <a:lstStyle/>
        <a:p>
          <a:r>
            <a:rPr lang="en-US" dirty="0" err="1" smtClean="0"/>
            <a:t>আইসোটোপ</a:t>
          </a:r>
          <a:r>
            <a:rPr lang="en-US" dirty="0" smtClean="0"/>
            <a:t> </a:t>
          </a:r>
          <a:r>
            <a:rPr lang="en-US" dirty="0" err="1" smtClean="0"/>
            <a:t>অস্থায়ী</a:t>
          </a:r>
          <a:endParaRPr lang="en-US" dirty="0"/>
        </a:p>
      </dgm:t>
    </dgm:pt>
    <dgm:pt modelId="{65E51979-4A52-42E8-A8F3-C8F57706D1CD}" type="parTrans" cxnId="{C0F6D955-939D-4A5A-87F5-B1A923A19478}">
      <dgm:prSet/>
      <dgm:spPr/>
      <dgm:t>
        <a:bodyPr/>
        <a:lstStyle/>
        <a:p>
          <a:endParaRPr lang="en-US"/>
        </a:p>
      </dgm:t>
    </dgm:pt>
    <dgm:pt modelId="{F81638B1-D056-4592-BAE2-A115FB3F7DEB}" type="sibTrans" cxnId="{C0F6D955-939D-4A5A-87F5-B1A923A19478}">
      <dgm:prSet/>
      <dgm:spPr/>
      <dgm:t>
        <a:bodyPr/>
        <a:lstStyle/>
        <a:p>
          <a:endParaRPr lang="en-US"/>
        </a:p>
      </dgm:t>
    </dgm:pt>
    <dgm:pt modelId="{523EA383-4B4C-4457-A7DA-B7AEDC14D5ED}" type="pres">
      <dgm:prSet presAssocID="{A12DC22D-0F99-4227-A43E-D2E5F027F521}" presName="Name0" presStyleCnt="0">
        <dgm:presLayoutVars>
          <dgm:dir/>
          <dgm:resizeHandles val="exact"/>
        </dgm:presLayoutVars>
      </dgm:prSet>
      <dgm:spPr/>
    </dgm:pt>
    <dgm:pt modelId="{C00736C2-0C3A-4478-B8A1-019F22C1CAED}" type="pres">
      <dgm:prSet presAssocID="{32550F5D-2CE6-4800-A0CB-2B374E633A20}" presName="twoplus" presStyleLbl="node1" presStyleIdx="0" presStyleCnt="3" custRadScaleRad="75245" custRadScaleInc="-8372">
        <dgm:presLayoutVars>
          <dgm:bulletEnabled val="1"/>
        </dgm:presLayoutVars>
      </dgm:prSet>
      <dgm:spPr/>
      <dgm:t>
        <a:bodyPr/>
        <a:lstStyle/>
        <a:p>
          <a:endParaRPr lang="en-US"/>
        </a:p>
      </dgm:t>
    </dgm:pt>
    <dgm:pt modelId="{DDD04E08-48E1-47F5-9C8B-3828DEB6D0D7}" type="pres">
      <dgm:prSet presAssocID="{7B508B04-B9DF-477B-9C3C-E0103982FD55}" presName="twoplus" presStyleLbl="node1" presStyleIdx="1" presStyleCnt="3" custRadScaleRad="123660" custRadScaleInc="-1821">
        <dgm:presLayoutVars>
          <dgm:bulletEnabled val="1"/>
        </dgm:presLayoutVars>
      </dgm:prSet>
      <dgm:spPr/>
      <dgm:t>
        <a:bodyPr/>
        <a:lstStyle/>
        <a:p>
          <a:endParaRPr lang="en-US"/>
        </a:p>
      </dgm:t>
    </dgm:pt>
    <dgm:pt modelId="{6A47D75F-E2AE-4247-BD9D-1C633DC2CB7A}" type="pres">
      <dgm:prSet presAssocID="{1C4884C6-40AE-4776-BC3E-ACE6529B77B6}" presName="twoplus" presStyleLbl="node1" presStyleIdx="2" presStyleCnt="3" custRadScaleRad="94121" custRadScaleInc="7018">
        <dgm:presLayoutVars>
          <dgm:bulletEnabled val="1"/>
        </dgm:presLayoutVars>
      </dgm:prSet>
      <dgm:spPr/>
      <dgm:t>
        <a:bodyPr/>
        <a:lstStyle/>
        <a:p>
          <a:endParaRPr lang="en-US"/>
        </a:p>
      </dgm:t>
    </dgm:pt>
  </dgm:ptLst>
  <dgm:cxnLst>
    <dgm:cxn modelId="{8D26B131-CEB1-4032-AC5B-3C74E1385782}" type="presOf" srcId="{32550F5D-2CE6-4800-A0CB-2B374E633A20}" destId="{C00736C2-0C3A-4478-B8A1-019F22C1CAED}" srcOrd="0" destOrd="0" presId="urn:diagrams.loki3.com/TabbedArc+Icon"/>
    <dgm:cxn modelId="{D949CA6A-B51E-4BF2-91FC-B366D109D972}" type="presOf" srcId="{7B508B04-B9DF-477B-9C3C-E0103982FD55}" destId="{DDD04E08-48E1-47F5-9C8B-3828DEB6D0D7}" srcOrd="0" destOrd="0" presId="urn:diagrams.loki3.com/TabbedArc+Icon"/>
    <dgm:cxn modelId="{A1A092C7-F937-464C-B74E-01CD7343E5C0}" srcId="{A12DC22D-0F99-4227-A43E-D2E5F027F521}" destId="{32550F5D-2CE6-4800-A0CB-2B374E633A20}" srcOrd="0" destOrd="0" parTransId="{459B598C-71A2-49EE-AE7E-C4B6035A6AFF}" sibTransId="{35474779-9E0F-4AC2-85E5-59F22914B0C0}"/>
    <dgm:cxn modelId="{F133C341-797C-480F-B9A7-1E5B34F09436}" type="presOf" srcId="{1C4884C6-40AE-4776-BC3E-ACE6529B77B6}" destId="{6A47D75F-E2AE-4247-BD9D-1C633DC2CB7A}" srcOrd="0" destOrd="0" presId="urn:diagrams.loki3.com/TabbedArc+Icon"/>
    <dgm:cxn modelId="{BB85AC44-9C08-48DB-9B32-AB535766A6AB}" type="presOf" srcId="{A12DC22D-0F99-4227-A43E-D2E5F027F521}" destId="{523EA383-4B4C-4457-A7DA-B7AEDC14D5ED}" srcOrd="0" destOrd="0" presId="urn:diagrams.loki3.com/TabbedArc+Icon"/>
    <dgm:cxn modelId="{764F7BCC-0263-49CD-A3E7-30EB83816627}" srcId="{A12DC22D-0F99-4227-A43E-D2E5F027F521}" destId="{7B508B04-B9DF-477B-9C3C-E0103982FD55}" srcOrd="1" destOrd="0" parTransId="{12514152-6DE2-4F15-9900-F2FA726A159E}" sibTransId="{CE94DE5B-1D68-45F5-B107-25CFD147BA91}"/>
    <dgm:cxn modelId="{C0F6D955-939D-4A5A-87F5-B1A923A19478}" srcId="{A12DC22D-0F99-4227-A43E-D2E5F027F521}" destId="{1C4884C6-40AE-4776-BC3E-ACE6529B77B6}" srcOrd="2" destOrd="0" parTransId="{65E51979-4A52-42E8-A8F3-C8F57706D1CD}" sibTransId="{F81638B1-D056-4592-BAE2-A115FB3F7DEB}"/>
    <dgm:cxn modelId="{F86CBB1F-D6C7-4820-B71D-B0083D0C9819}" type="presParOf" srcId="{523EA383-4B4C-4457-A7DA-B7AEDC14D5ED}" destId="{C00736C2-0C3A-4478-B8A1-019F22C1CAED}" srcOrd="0" destOrd="0" presId="urn:diagrams.loki3.com/TabbedArc+Icon"/>
    <dgm:cxn modelId="{D083B425-091A-4C91-88EE-93AD92074902}" type="presParOf" srcId="{523EA383-4B4C-4457-A7DA-B7AEDC14D5ED}" destId="{DDD04E08-48E1-47F5-9C8B-3828DEB6D0D7}" srcOrd="1" destOrd="0" presId="urn:diagrams.loki3.com/TabbedArc+Icon"/>
    <dgm:cxn modelId="{7CFBF017-B411-4718-9A2B-874CEE944B1E}" type="presParOf" srcId="{523EA383-4B4C-4457-A7DA-B7AEDC14D5ED}" destId="{6A47D75F-E2AE-4247-BD9D-1C633DC2CB7A}"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B48C0D-2E48-4AFB-AB74-7CADEB6399DA}" type="doc">
      <dgm:prSet loTypeId="urn:microsoft.com/office/officeart/2008/layout/RadialCluster" loCatId="cycle" qsTypeId="urn:microsoft.com/office/officeart/2005/8/quickstyle/simple5" qsCatId="simple" csTypeId="urn:microsoft.com/office/officeart/2005/8/colors/accent1_2" csCatId="accent1" phldr="1"/>
      <dgm:spPr/>
      <dgm:t>
        <a:bodyPr/>
        <a:lstStyle/>
        <a:p>
          <a:endParaRPr lang="en-US"/>
        </a:p>
      </dgm:t>
    </dgm:pt>
    <dgm:pt modelId="{18C56EA6-7256-414E-AA16-57AA6C94B79D}">
      <dgm:prSet phldrT="[Text]"/>
      <dgm:spPr/>
      <dgm:t>
        <a:bodyPr/>
        <a:lstStyle/>
        <a:p>
          <a:r>
            <a:rPr lang="bn-IN" dirty="0" smtClean="0"/>
            <a:t>অস্থায়ীয়াইসোটপ</a:t>
          </a:r>
          <a:endParaRPr lang="en-US" dirty="0"/>
        </a:p>
      </dgm:t>
    </dgm:pt>
    <dgm:pt modelId="{83D6B4DA-1398-4C69-AFBA-BCF831EA9259}" type="parTrans" cxnId="{CF4118E2-301E-4ACE-8E88-681EF6BA5FA8}">
      <dgm:prSet/>
      <dgm:spPr/>
      <dgm:t>
        <a:bodyPr/>
        <a:lstStyle/>
        <a:p>
          <a:endParaRPr lang="en-US"/>
        </a:p>
      </dgm:t>
    </dgm:pt>
    <dgm:pt modelId="{9120EB12-73F6-4F4D-A226-5323A7E51BD1}" type="sibTrans" cxnId="{CF4118E2-301E-4ACE-8E88-681EF6BA5FA8}">
      <dgm:prSet/>
      <dgm:spPr/>
      <dgm:t>
        <a:bodyPr/>
        <a:lstStyle/>
        <a:p>
          <a:endParaRPr lang="en-US"/>
        </a:p>
      </dgm:t>
    </dgm:pt>
    <dgm:pt modelId="{DEAA9A48-140B-4E48-A9A7-CD8FD1178CF2}">
      <dgm:prSet phldrT="[Text]" phldr="1"/>
      <dgm:spPr/>
      <dgm:t>
        <a:bodyPr/>
        <a:lstStyle/>
        <a:p>
          <a:endParaRPr lang="en-US"/>
        </a:p>
      </dgm:t>
    </dgm:pt>
    <dgm:pt modelId="{EDCFEAE5-5DFB-4793-9AD2-9A674A8C1118}" type="parTrans" cxnId="{CF821FB5-7965-45E6-A039-69D02FEB2785}">
      <dgm:prSet/>
      <dgm:spPr/>
      <dgm:t>
        <a:bodyPr/>
        <a:lstStyle/>
        <a:p>
          <a:endParaRPr lang="en-US"/>
        </a:p>
      </dgm:t>
    </dgm:pt>
    <dgm:pt modelId="{D52A5A90-FDAA-426F-858A-AB51C23CC511}" type="sibTrans" cxnId="{CF821FB5-7965-45E6-A039-69D02FEB2785}">
      <dgm:prSet/>
      <dgm:spPr/>
      <dgm:t>
        <a:bodyPr/>
        <a:lstStyle/>
        <a:p>
          <a:endParaRPr lang="en-US"/>
        </a:p>
      </dgm:t>
    </dgm:pt>
    <dgm:pt modelId="{F513578A-93F3-4B20-BCC7-8605678BCDD3}">
      <dgm:prSet phldrT="[Text]" phldr="1"/>
      <dgm:spPr/>
      <dgm:t>
        <a:bodyPr/>
        <a:lstStyle/>
        <a:p>
          <a:endParaRPr lang="en-US"/>
        </a:p>
      </dgm:t>
    </dgm:pt>
    <dgm:pt modelId="{0A70B7FC-D664-48F2-874D-098CE570C3AE}" type="parTrans" cxnId="{7264F859-47C5-4E77-902D-E6E89D553ED6}">
      <dgm:prSet/>
      <dgm:spPr/>
      <dgm:t>
        <a:bodyPr/>
        <a:lstStyle/>
        <a:p>
          <a:endParaRPr lang="en-US"/>
        </a:p>
      </dgm:t>
    </dgm:pt>
    <dgm:pt modelId="{15856915-3C96-49C5-ACA6-C12C21A60F03}" type="sibTrans" cxnId="{7264F859-47C5-4E77-902D-E6E89D553ED6}">
      <dgm:prSet/>
      <dgm:spPr/>
      <dgm:t>
        <a:bodyPr/>
        <a:lstStyle/>
        <a:p>
          <a:endParaRPr lang="en-US"/>
        </a:p>
      </dgm:t>
    </dgm:pt>
    <dgm:pt modelId="{D21B68F6-5110-4840-88D9-5303C277896E}">
      <dgm:prSet phldrT="[Text]"/>
      <dgm:spPr/>
      <dgm:t>
        <a:bodyPr/>
        <a:lstStyle/>
        <a:p>
          <a:r>
            <a:rPr lang="bn-IN" dirty="0" smtClean="0"/>
            <a:t>তেজষ্ক্রিয় রশ্মি বিকিরন করে</a:t>
          </a:r>
          <a:endParaRPr lang="en-US" dirty="0"/>
        </a:p>
      </dgm:t>
    </dgm:pt>
    <dgm:pt modelId="{E3330FF2-C9F5-4350-ABD3-1959295398DC}" type="parTrans" cxnId="{067CE8CE-90FA-473C-BD1F-B24C0819B47F}">
      <dgm:prSet/>
      <dgm:spPr/>
      <dgm:t>
        <a:bodyPr/>
        <a:lstStyle/>
        <a:p>
          <a:endParaRPr lang="en-US"/>
        </a:p>
      </dgm:t>
    </dgm:pt>
    <dgm:pt modelId="{9AC7A473-C1E8-4AFE-9DE3-510C32E3B670}" type="sibTrans" cxnId="{067CE8CE-90FA-473C-BD1F-B24C0819B47F}">
      <dgm:prSet/>
      <dgm:spPr/>
      <dgm:t>
        <a:bodyPr/>
        <a:lstStyle/>
        <a:p>
          <a:endParaRPr lang="en-US"/>
        </a:p>
      </dgm:t>
    </dgm:pt>
    <dgm:pt modelId="{C782024A-ABAC-449F-AE22-08D059879B7F}" type="pres">
      <dgm:prSet presAssocID="{41B48C0D-2E48-4AFB-AB74-7CADEB6399DA}" presName="Name0" presStyleCnt="0">
        <dgm:presLayoutVars>
          <dgm:chMax val="1"/>
          <dgm:chPref val="1"/>
          <dgm:dir/>
          <dgm:animOne val="branch"/>
          <dgm:animLvl val="lvl"/>
        </dgm:presLayoutVars>
      </dgm:prSet>
      <dgm:spPr/>
      <dgm:t>
        <a:bodyPr/>
        <a:lstStyle/>
        <a:p>
          <a:endParaRPr lang="en-US"/>
        </a:p>
      </dgm:t>
    </dgm:pt>
    <dgm:pt modelId="{906C7DA6-61F1-4EB4-AA9B-6C90CEB72328}" type="pres">
      <dgm:prSet presAssocID="{18C56EA6-7256-414E-AA16-57AA6C94B79D}" presName="singleCycle" presStyleCnt="0"/>
      <dgm:spPr/>
    </dgm:pt>
    <dgm:pt modelId="{3B9AFDC0-05A9-4684-B1B3-326481E711BB}" type="pres">
      <dgm:prSet presAssocID="{18C56EA6-7256-414E-AA16-57AA6C94B79D}" presName="singleCenter" presStyleLbl="node1" presStyleIdx="0" presStyleCnt="4">
        <dgm:presLayoutVars>
          <dgm:chMax val="7"/>
          <dgm:chPref val="7"/>
        </dgm:presLayoutVars>
      </dgm:prSet>
      <dgm:spPr/>
      <dgm:t>
        <a:bodyPr/>
        <a:lstStyle/>
        <a:p>
          <a:endParaRPr lang="en-US"/>
        </a:p>
      </dgm:t>
    </dgm:pt>
    <dgm:pt modelId="{7202A2B7-9067-4BCF-AEAC-202AA93CFD31}" type="pres">
      <dgm:prSet presAssocID="{EDCFEAE5-5DFB-4793-9AD2-9A674A8C1118}" presName="Name56" presStyleLbl="parChTrans1D2" presStyleIdx="0" presStyleCnt="3"/>
      <dgm:spPr/>
      <dgm:t>
        <a:bodyPr/>
        <a:lstStyle/>
        <a:p>
          <a:endParaRPr lang="en-US"/>
        </a:p>
      </dgm:t>
    </dgm:pt>
    <dgm:pt modelId="{179B7E21-C108-46FC-9465-50DE771EC50E}" type="pres">
      <dgm:prSet presAssocID="{DEAA9A48-140B-4E48-A9A7-CD8FD1178CF2}" presName="text0" presStyleLbl="node1" presStyleIdx="1" presStyleCnt="4">
        <dgm:presLayoutVars>
          <dgm:bulletEnabled val="1"/>
        </dgm:presLayoutVars>
      </dgm:prSet>
      <dgm:spPr/>
      <dgm:t>
        <a:bodyPr/>
        <a:lstStyle/>
        <a:p>
          <a:endParaRPr lang="en-US"/>
        </a:p>
      </dgm:t>
    </dgm:pt>
    <dgm:pt modelId="{86824A3D-9621-42AB-ACC1-D37F43F9C810}" type="pres">
      <dgm:prSet presAssocID="{0A70B7FC-D664-48F2-874D-098CE570C3AE}" presName="Name56" presStyleLbl="parChTrans1D2" presStyleIdx="1" presStyleCnt="3"/>
      <dgm:spPr/>
      <dgm:t>
        <a:bodyPr/>
        <a:lstStyle/>
        <a:p>
          <a:endParaRPr lang="en-US"/>
        </a:p>
      </dgm:t>
    </dgm:pt>
    <dgm:pt modelId="{F3C9A3FA-1C66-41E1-B818-BEECDC11E0E2}" type="pres">
      <dgm:prSet presAssocID="{F513578A-93F3-4B20-BCC7-8605678BCDD3}" presName="text0" presStyleLbl="node1" presStyleIdx="2" presStyleCnt="4">
        <dgm:presLayoutVars>
          <dgm:bulletEnabled val="1"/>
        </dgm:presLayoutVars>
      </dgm:prSet>
      <dgm:spPr/>
      <dgm:t>
        <a:bodyPr/>
        <a:lstStyle/>
        <a:p>
          <a:endParaRPr lang="en-US"/>
        </a:p>
      </dgm:t>
    </dgm:pt>
    <dgm:pt modelId="{A2DE8AD3-839D-48DA-A390-616A22C34981}" type="pres">
      <dgm:prSet presAssocID="{E3330FF2-C9F5-4350-ABD3-1959295398DC}" presName="Name56" presStyleLbl="parChTrans1D2" presStyleIdx="2" presStyleCnt="3"/>
      <dgm:spPr/>
      <dgm:t>
        <a:bodyPr/>
        <a:lstStyle/>
        <a:p>
          <a:endParaRPr lang="en-US"/>
        </a:p>
      </dgm:t>
    </dgm:pt>
    <dgm:pt modelId="{2D7F4E04-F5CC-430A-8002-6E56F2ABEC41}" type="pres">
      <dgm:prSet presAssocID="{D21B68F6-5110-4840-88D9-5303C277896E}" presName="text0" presStyleLbl="node1" presStyleIdx="3" presStyleCnt="4">
        <dgm:presLayoutVars>
          <dgm:bulletEnabled val="1"/>
        </dgm:presLayoutVars>
      </dgm:prSet>
      <dgm:spPr/>
      <dgm:t>
        <a:bodyPr/>
        <a:lstStyle/>
        <a:p>
          <a:endParaRPr lang="en-US"/>
        </a:p>
      </dgm:t>
    </dgm:pt>
  </dgm:ptLst>
  <dgm:cxnLst>
    <dgm:cxn modelId="{7CCA5D46-3D85-4605-A8DE-B238E0A3C51A}" type="presOf" srcId="{E3330FF2-C9F5-4350-ABD3-1959295398DC}" destId="{A2DE8AD3-839D-48DA-A390-616A22C34981}" srcOrd="0" destOrd="0" presId="urn:microsoft.com/office/officeart/2008/layout/RadialCluster"/>
    <dgm:cxn modelId="{31B7FAAA-E128-4776-91D0-47876927B4C2}" type="presOf" srcId="{D21B68F6-5110-4840-88D9-5303C277896E}" destId="{2D7F4E04-F5CC-430A-8002-6E56F2ABEC41}" srcOrd="0" destOrd="0" presId="urn:microsoft.com/office/officeart/2008/layout/RadialCluster"/>
    <dgm:cxn modelId="{521C6F5B-BFBC-4109-8AFD-587F2D4A48DC}" type="presOf" srcId="{0A70B7FC-D664-48F2-874D-098CE570C3AE}" destId="{86824A3D-9621-42AB-ACC1-D37F43F9C810}" srcOrd="0" destOrd="0" presId="urn:microsoft.com/office/officeart/2008/layout/RadialCluster"/>
    <dgm:cxn modelId="{CF821FB5-7965-45E6-A039-69D02FEB2785}" srcId="{18C56EA6-7256-414E-AA16-57AA6C94B79D}" destId="{DEAA9A48-140B-4E48-A9A7-CD8FD1178CF2}" srcOrd="0" destOrd="0" parTransId="{EDCFEAE5-5DFB-4793-9AD2-9A674A8C1118}" sibTransId="{D52A5A90-FDAA-426F-858A-AB51C23CC511}"/>
    <dgm:cxn modelId="{067CE8CE-90FA-473C-BD1F-B24C0819B47F}" srcId="{18C56EA6-7256-414E-AA16-57AA6C94B79D}" destId="{D21B68F6-5110-4840-88D9-5303C277896E}" srcOrd="2" destOrd="0" parTransId="{E3330FF2-C9F5-4350-ABD3-1959295398DC}" sibTransId="{9AC7A473-C1E8-4AFE-9DE3-510C32E3B670}"/>
    <dgm:cxn modelId="{21B4BDF3-7AD0-4926-88B5-3DB4A13461A7}" type="presOf" srcId="{18C56EA6-7256-414E-AA16-57AA6C94B79D}" destId="{3B9AFDC0-05A9-4684-B1B3-326481E711BB}" srcOrd="0" destOrd="0" presId="urn:microsoft.com/office/officeart/2008/layout/RadialCluster"/>
    <dgm:cxn modelId="{7264F859-47C5-4E77-902D-E6E89D553ED6}" srcId="{18C56EA6-7256-414E-AA16-57AA6C94B79D}" destId="{F513578A-93F3-4B20-BCC7-8605678BCDD3}" srcOrd="1" destOrd="0" parTransId="{0A70B7FC-D664-48F2-874D-098CE570C3AE}" sibTransId="{15856915-3C96-49C5-ACA6-C12C21A60F03}"/>
    <dgm:cxn modelId="{4F51C702-D65F-439C-A1E7-93142C5931D9}" type="presOf" srcId="{DEAA9A48-140B-4E48-A9A7-CD8FD1178CF2}" destId="{179B7E21-C108-46FC-9465-50DE771EC50E}" srcOrd="0" destOrd="0" presId="urn:microsoft.com/office/officeart/2008/layout/RadialCluster"/>
    <dgm:cxn modelId="{CF4118E2-301E-4ACE-8E88-681EF6BA5FA8}" srcId="{41B48C0D-2E48-4AFB-AB74-7CADEB6399DA}" destId="{18C56EA6-7256-414E-AA16-57AA6C94B79D}" srcOrd="0" destOrd="0" parTransId="{83D6B4DA-1398-4C69-AFBA-BCF831EA9259}" sibTransId="{9120EB12-73F6-4F4D-A226-5323A7E51BD1}"/>
    <dgm:cxn modelId="{54DBA901-C013-40F0-9BE6-8D1C4686ECE8}" type="presOf" srcId="{41B48C0D-2E48-4AFB-AB74-7CADEB6399DA}" destId="{C782024A-ABAC-449F-AE22-08D059879B7F}" srcOrd="0" destOrd="0" presId="urn:microsoft.com/office/officeart/2008/layout/RadialCluster"/>
    <dgm:cxn modelId="{F1FBDFCE-6341-4343-92B6-8D5B652A0E8D}" type="presOf" srcId="{F513578A-93F3-4B20-BCC7-8605678BCDD3}" destId="{F3C9A3FA-1C66-41E1-B818-BEECDC11E0E2}" srcOrd="0" destOrd="0" presId="urn:microsoft.com/office/officeart/2008/layout/RadialCluster"/>
    <dgm:cxn modelId="{553E2C57-9926-4A6D-B359-407B48F08652}" type="presOf" srcId="{EDCFEAE5-5DFB-4793-9AD2-9A674A8C1118}" destId="{7202A2B7-9067-4BCF-AEAC-202AA93CFD31}" srcOrd="0" destOrd="0" presId="urn:microsoft.com/office/officeart/2008/layout/RadialCluster"/>
    <dgm:cxn modelId="{99A8D39D-C423-46B2-80C8-A2DD6F0EB00D}" type="presParOf" srcId="{C782024A-ABAC-449F-AE22-08D059879B7F}" destId="{906C7DA6-61F1-4EB4-AA9B-6C90CEB72328}" srcOrd="0" destOrd="0" presId="urn:microsoft.com/office/officeart/2008/layout/RadialCluster"/>
    <dgm:cxn modelId="{8DA38980-D9FB-4BB3-B595-24F745490B4E}" type="presParOf" srcId="{906C7DA6-61F1-4EB4-AA9B-6C90CEB72328}" destId="{3B9AFDC0-05A9-4684-B1B3-326481E711BB}" srcOrd="0" destOrd="0" presId="urn:microsoft.com/office/officeart/2008/layout/RadialCluster"/>
    <dgm:cxn modelId="{CDCF278F-D0EF-4126-AD16-2688253FA130}" type="presParOf" srcId="{906C7DA6-61F1-4EB4-AA9B-6C90CEB72328}" destId="{7202A2B7-9067-4BCF-AEAC-202AA93CFD31}" srcOrd="1" destOrd="0" presId="urn:microsoft.com/office/officeart/2008/layout/RadialCluster"/>
    <dgm:cxn modelId="{0CC04AFC-B0BC-45BF-8C75-16B2ECDB6EF0}" type="presParOf" srcId="{906C7DA6-61F1-4EB4-AA9B-6C90CEB72328}" destId="{179B7E21-C108-46FC-9465-50DE771EC50E}" srcOrd="2" destOrd="0" presId="urn:microsoft.com/office/officeart/2008/layout/RadialCluster"/>
    <dgm:cxn modelId="{844AD266-F226-4292-9B44-0440AAA235E5}" type="presParOf" srcId="{906C7DA6-61F1-4EB4-AA9B-6C90CEB72328}" destId="{86824A3D-9621-42AB-ACC1-D37F43F9C810}" srcOrd="3" destOrd="0" presId="urn:microsoft.com/office/officeart/2008/layout/RadialCluster"/>
    <dgm:cxn modelId="{DECC17BD-5C3F-416E-AD12-FCB126B5735A}" type="presParOf" srcId="{906C7DA6-61F1-4EB4-AA9B-6C90CEB72328}" destId="{F3C9A3FA-1C66-41E1-B818-BEECDC11E0E2}" srcOrd="4" destOrd="0" presId="urn:microsoft.com/office/officeart/2008/layout/RadialCluster"/>
    <dgm:cxn modelId="{1ADB14AD-3FA7-4393-AB4E-65E513BCE62A}" type="presParOf" srcId="{906C7DA6-61F1-4EB4-AA9B-6C90CEB72328}" destId="{A2DE8AD3-839D-48DA-A390-616A22C34981}" srcOrd="5" destOrd="0" presId="urn:microsoft.com/office/officeart/2008/layout/RadialCluster"/>
    <dgm:cxn modelId="{41DD91B7-3535-4240-8657-5F03B367E717}" type="presParOf" srcId="{906C7DA6-61F1-4EB4-AA9B-6C90CEB72328}" destId="{2D7F4E04-F5CC-430A-8002-6E56F2ABEC4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36C2-0C3A-4478-B8A1-019F22C1CAED}">
      <dsp:nvSpPr>
        <dsp:cNvPr id="0" name=""/>
        <dsp:cNvSpPr/>
      </dsp:nvSpPr>
      <dsp:spPr>
        <a:xfrm rot="19200000">
          <a:off x="218515" y="2739938"/>
          <a:ext cx="1866304" cy="1213098"/>
        </a:xfrm>
        <a:prstGeom prst="round2Same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29210" rIns="87630" bIns="29210" numCol="1" spcCol="1270" anchor="ctr" anchorCtr="0">
          <a:noAutofit/>
        </a:bodyPr>
        <a:lstStyle/>
        <a:p>
          <a:pPr lvl="0" algn="ctr" defTabSz="1022350">
            <a:lnSpc>
              <a:spcPct val="90000"/>
            </a:lnSpc>
            <a:spcBef>
              <a:spcPct val="0"/>
            </a:spcBef>
            <a:spcAft>
              <a:spcPct val="35000"/>
            </a:spcAft>
          </a:pPr>
          <a:r>
            <a:rPr lang="en-US" sz="2300" kern="1200" dirty="0" smtClean="0"/>
            <a:t> </a:t>
          </a:r>
          <a:r>
            <a:rPr lang="en-US" sz="2300" kern="1200" dirty="0" err="1" smtClean="0"/>
            <a:t>স্থায়ী</a:t>
          </a:r>
          <a:r>
            <a:rPr lang="en-US" sz="2300" kern="1200" dirty="0" smtClean="0"/>
            <a:t> </a:t>
          </a:r>
          <a:r>
            <a:rPr lang="en-US" sz="2300" kern="1200" dirty="0" err="1" smtClean="0"/>
            <a:t>আইসোটপ</a:t>
          </a:r>
          <a:r>
            <a:rPr lang="en-US" sz="2300" kern="1200" dirty="0" smtClean="0"/>
            <a:t> </a:t>
          </a:r>
          <a:endParaRPr lang="en-US" sz="2300" kern="1200" dirty="0"/>
        </a:p>
      </dsp:txBody>
      <dsp:txXfrm>
        <a:off x="296767" y="2792230"/>
        <a:ext cx="1747866" cy="1153879"/>
      </dsp:txXfrm>
    </dsp:sp>
    <dsp:sp modelId="{DDD04E08-48E1-47F5-9C8B-3828DEB6D0D7}">
      <dsp:nvSpPr>
        <dsp:cNvPr id="0" name=""/>
        <dsp:cNvSpPr/>
      </dsp:nvSpPr>
      <dsp:spPr>
        <a:xfrm>
          <a:off x="1959830" y="265961"/>
          <a:ext cx="1866304" cy="1213098"/>
        </a:xfrm>
        <a:prstGeom prst="round2Same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29210" rIns="87630" bIns="29210" numCol="1" spcCol="1270" anchor="ctr" anchorCtr="0">
          <a:noAutofit/>
        </a:bodyPr>
        <a:lstStyle/>
        <a:p>
          <a:pPr lvl="0" algn="ctr" defTabSz="1022350">
            <a:lnSpc>
              <a:spcPct val="90000"/>
            </a:lnSpc>
            <a:spcBef>
              <a:spcPct val="0"/>
            </a:spcBef>
            <a:spcAft>
              <a:spcPct val="35000"/>
            </a:spcAft>
          </a:pPr>
          <a:r>
            <a:rPr lang="en-US" sz="2300" kern="1200" dirty="0" smtClean="0"/>
            <a:t> </a:t>
          </a:r>
          <a:r>
            <a:rPr lang="en-US" sz="2300" kern="1200" dirty="0" err="1" smtClean="0"/>
            <a:t>আইসোটোপ</a:t>
          </a:r>
          <a:endParaRPr lang="en-US" sz="2300" kern="1200" dirty="0"/>
        </a:p>
      </dsp:txBody>
      <dsp:txXfrm>
        <a:off x="2019049" y="325180"/>
        <a:ext cx="1747866" cy="1153879"/>
      </dsp:txXfrm>
    </dsp:sp>
    <dsp:sp modelId="{6A47D75F-E2AE-4247-BD9D-1C633DC2CB7A}">
      <dsp:nvSpPr>
        <dsp:cNvPr id="0" name=""/>
        <dsp:cNvSpPr/>
      </dsp:nvSpPr>
      <dsp:spPr>
        <a:xfrm rot="2400000">
          <a:off x="4429598" y="2274963"/>
          <a:ext cx="1866304" cy="1213098"/>
        </a:xfrm>
        <a:prstGeom prst="round2Same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29210" rIns="87630" bIns="29210" numCol="1" spcCol="1270" anchor="ctr" anchorCtr="0">
          <a:noAutofit/>
        </a:bodyPr>
        <a:lstStyle/>
        <a:p>
          <a:pPr lvl="0" algn="ctr" defTabSz="1022350">
            <a:lnSpc>
              <a:spcPct val="90000"/>
            </a:lnSpc>
            <a:spcBef>
              <a:spcPct val="0"/>
            </a:spcBef>
            <a:spcAft>
              <a:spcPct val="35000"/>
            </a:spcAft>
          </a:pPr>
          <a:r>
            <a:rPr lang="en-US" sz="2300" kern="1200" dirty="0" err="1" smtClean="0"/>
            <a:t>আইসোটোপ</a:t>
          </a:r>
          <a:r>
            <a:rPr lang="en-US" sz="2300" kern="1200" dirty="0" smtClean="0"/>
            <a:t> </a:t>
          </a:r>
          <a:r>
            <a:rPr lang="en-US" sz="2300" kern="1200" dirty="0" err="1" smtClean="0"/>
            <a:t>অস্থায়ী</a:t>
          </a:r>
          <a:endParaRPr lang="en-US" sz="2300" kern="1200" dirty="0"/>
        </a:p>
      </dsp:txBody>
      <dsp:txXfrm>
        <a:off x="4469784" y="2327255"/>
        <a:ext cx="1747866" cy="1153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AFDC0-05A9-4684-B1B3-326481E711BB}">
      <dsp:nvSpPr>
        <dsp:cNvPr id="0" name=""/>
        <dsp:cNvSpPr/>
      </dsp:nvSpPr>
      <dsp:spPr>
        <a:xfrm>
          <a:off x="2438399" y="1890712"/>
          <a:ext cx="1219200" cy="1219200"/>
        </a:xfrm>
        <a:prstGeom prst="round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bn-IN" sz="1100" kern="1200" dirty="0" smtClean="0"/>
            <a:t>অস্থায়ীয়াইসোটপ</a:t>
          </a:r>
          <a:endParaRPr lang="en-US" sz="1100" kern="1200" dirty="0"/>
        </a:p>
      </dsp:txBody>
      <dsp:txXfrm>
        <a:off x="2497915" y="1950228"/>
        <a:ext cx="1100168" cy="1100168"/>
      </dsp:txXfrm>
    </dsp:sp>
    <dsp:sp modelId="{7202A2B7-9067-4BCF-AEAC-202AA93CFD31}">
      <dsp:nvSpPr>
        <dsp:cNvPr id="0" name=""/>
        <dsp:cNvSpPr/>
      </dsp:nvSpPr>
      <dsp:spPr>
        <a:xfrm rot="16200000">
          <a:off x="2620390" y="1463103"/>
          <a:ext cx="855217" cy="0"/>
        </a:xfrm>
        <a:custGeom>
          <a:avLst/>
          <a:gdLst/>
          <a:ahLst/>
          <a:cxnLst/>
          <a:rect l="0" t="0" r="0" b="0"/>
          <a:pathLst>
            <a:path>
              <a:moveTo>
                <a:pt x="0" y="0"/>
              </a:moveTo>
              <a:lnTo>
                <a:pt x="85521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9B7E21-C108-46FC-9465-50DE771EC50E}">
      <dsp:nvSpPr>
        <dsp:cNvPr id="0" name=""/>
        <dsp:cNvSpPr/>
      </dsp:nvSpPr>
      <dsp:spPr>
        <a:xfrm>
          <a:off x="2639567" y="218630"/>
          <a:ext cx="816864" cy="816864"/>
        </a:xfrm>
        <a:prstGeom prst="round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en-US" sz="2000" kern="1200"/>
        </a:p>
      </dsp:txBody>
      <dsp:txXfrm>
        <a:off x="2679443" y="258506"/>
        <a:ext cx="737112" cy="737112"/>
      </dsp:txXfrm>
    </dsp:sp>
    <dsp:sp modelId="{86824A3D-9621-42AB-ACC1-D37F43F9C810}">
      <dsp:nvSpPr>
        <dsp:cNvPr id="0" name=""/>
        <dsp:cNvSpPr/>
      </dsp:nvSpPr>
      <dsp:spPr>
        <a:xfrm rot="1800000">
          <a:off x="3610861" y="3026697"/>
          <a:ext cx="697727" cy="0"/>
        </a:xfrm>
        <a:custGeom>
          <a:avLst/>
          <a:gdLst/>
          <a:ahLst/>
          <a:cxnLst/>
          <a:rect l="0" t="0" r="0" b="0"/>
          <a:pathLst>
            <a:path>
              <a:moveTo>
                <a:pt x="0" y="0"/>
              </a:moveTo>
              <a:lnTo>
                <a:pt x="69772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C9A3FA-1C66-41E1-B818-BEECDC11E0E2}">
      <dsp:nvSpPr>
        <dsp:cNvPr id="0" name=""/>
        <dsp:cNvSpPr/>
      </dsp:nvSpPr>
      <dsp:spPr>
        <a:xfrm>
          <a:off x="4261850" y="3028505"/>
          <a:ext cx="816864" cy="816864"/>
        </a:xfrm>
        <a:prstGeom prst="round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en-US" sz="2000" kern="1200"/>
        </a:p>
      </dsp:txBody>
      <dsp:txXfrm>
        <a:off x="4301726" y="3068381"/>
        <a:ext cx="737112" cy="737112"/>
      </dsp:txXfrm>
    </dsp:sp>
    <dsp:sp modelId="{A2DE8AD3-839D-48DA-A390-616A22C34981}">
      <dsp:nvSpPr>
        <dsp:cNvPr id="0" name=""/>
        <dsp:cNvSpPr/>
      </dsp:nvSpPr>
      <dsp:spPr>
        <a:xfrm rot="9000000">
          <a:off x="1787411" y="3026697"/>
          <a:ext cx="697727" cy="0"/>
        </a:xfrm>
        <a:custGeom>
          <a:avLst/>
          <a:gdLst/>
          <a:ahLst/>
          <a:cxnLst/>
          <a:rect l="0" t="0" r="0" b="0"/>
          <a:pathLst>
            <a:path>
              <a:moveTo>
                <a:pt x="0" y="0"/>
              </a:moveTo>
              <a:lnTo>
                <a:pt x="69772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7F4E04-F5CC-430A-8002-6E56F2ABEC41}">
      <dsp:nvSpPr>
        <dsp:cNvPr id="0" name=""/>
        <dsp:cNvSpPr/>
      </dsp:nvSpPr>
      <dsp:spPr>
        <a:xfrm>
          <a:off x="1017285" y="3028505"/>
          <a:ext cx="816864" cy="816864"/>
        </a:xfrm>
        <a:prstGeom prst="round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bn-IN" sz="1100" kern="1200" dirty="0" smtClean="0"/>
            <a:t>তেজষ্ক্রিয় রশ্মি বিকিরন করে</a:t>
          </a:r>
          <a:endParaRPr lang="en-US" sz="1100" kern="1200" dirty="0"/>
        </a:p>
      </dsp:txBody>
      <dsp:txXfrm>
        <a:off x="1057161" y="3068381"/>
        <a:ext cx="737112" cy="737112"/>
      </dsp:txXfrm>
    </dsp:sp>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52D4-275F-4B87-8D02-9F4390CFD303}" type="datetimeFigureOut">
              <a:rPr lang="en-US" smtClean="0"/>
              <a:t>10/13/2020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FE062-C944-4EE8-B963-7F5EF0C2073E}" type="slidenum">
              <a:rPr lang="en-US" smtClean="0"/>
              <a:t>‹#›</a:t>
            </a:fld>
            <a:endParaRPr lang="en-US"/>
          </a:p>
        </p:txBody>
      </p:sp>
    </p:spTree>
    <p:extLst>
      <p:ext uri="{BB962C8B-B14F-4D97-AF65-F5344CB8AC3E}">
        <p14:creationId xmlns:p14="http://schemas.microsoft.com/office/powerpoint/2010/main" val="400834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a:t>
            </a:fld>
            <a:endParaRPr lang="en-US"/>
          </a:p>
        </p:txBody>
      </p:sp>
    </p:spTree>
    <p:extLst>
      <p:ext uri="{BB962C8B-B14F-4D97-AF65-F5344CB8AC3E}">
        <p14:creationId xmlns:p14="http://schemas.microsoft.com/office/powerpoint/2010/main" val="2449772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dirty="0" smtClean="0"/>
              <a:t>প্রশ্নগুলির সাথে</a:t>
            </a:r>
            <a:r>
              <a:rPr lang="bn-BD" sz="2800" baseline="0" dirty="0" smtClean="0"/>
              <a:t> উত্তরগুলি</a:t>
            </a:r>
            <a:r>
              <a:rPr lang="bn-BD" sz="2800" dirty="0" smtClean="0"/>
              <a:t> মিলিয়ে দেখি ১) </a:t>
            </a:r>
            <a:r>
              <a:rPr lang="bn-BD" sz="2800" dirty="0" smtClean="0">
                <a:solidFill>
                  <a:srgbClr val="7030A0"/>
                </a:solidFill>
                <a:latin typeface="NikoshBAN" panose="02000000000000000000" pitchFamily="2" charset="0"/>
                <a:cs typeface="NikoshBAN" panose="02000000000000000000" pitchFamily="2" charset="0"/>
              </a:rPr>
              <a:t>আইসোটোপ ২ প্রকার  ২) অস্থায়ী আইসোটোপ তেজস্কিয় রশ্মি বিকিরণ করে থাকে।  ৩) তেজস্ক্রিয় রশ্মি ব্যবহার</a:t>
            </a:r>
            <a:r>
              <a:rPr lang="bn-BD" sz="2800" baseline="0" dirty="0" smtClean="0">
                <a:solidFill>
                  <a:srgbClr val="7030A0"/>
                </a:solidFill>
                <a:latin typeface="NikoshBAN" panose="02000000000000000000" pitchFamily="2" charset="0"/>
                <a:cs typeface="NikoshBAN" panose="02000000000000000000" pitchFamily="2" charset="0"/>
              </a:rPr>
              <a:t> করে</a:t>
            </a:r>
            <a:r>
              <a:rPr lang="bn-BD" sz="2800" dirty="0" smtClean="0">
                <a:solidFill>
                  <a:srgbClr val="7030A0"/>
                </a:solidFill>
                <a:latin typeface="NikoshBAN" panose="02000000000000000000" pitchFamily="2" charset="0"/>
                <a:cs typeface="NikoshBAN" panose="02000000000000000000" pitchFamily="2" charset="0"/>
              </a:rPr>
              <a:t> ডাক্তারি যন্ত্রপাতি জীবাণুমুক্ত করা হয় ।</a:t>
            </a:r>
            <a:endParaRPr lang="en-US" sz="2800" dirty="0"/>
          </a:p>
        </p:txBody>
      </p:sp>
      <p:sp>
        <p:nvSpPr>
          <p:cNvPr id="4" name="Slide Number Placeholder 3"/>
          <p:cNvSpPr>
            <a:spLocks noGrp="1"/>
          </p:cNvSpPr>
          <p:nvPr>
            <p:ph type="sldNum" sz="quarter" idx="10"/>
          </p:nvPr>
        </p:nvSpPr>
        <p:spPr/>
        <p:txBody>
          <a:bodyPr/>
          <a:lstStyle/>
          <a:p>
            <a:fld id="{421FE062-C944-4EE8-B963-7F5EF0C2073E}" type="slidenum">
              <a:rPr lang="en-US" smtClean="0"/>
              <a:t>14</a:t>
            </a:fld>
            <a:endParaRPr lang="en-US"/>
          </a:p>
        </p:txBody>
      </p:sp>
    </p:spTree>
    <p:extLst>
      <p:ext uri="{BB962C8B-B14F-4D97-AF65-F5344CB8AC3E}">
        <p14:creationId xmlns:p14="http://schemas.microsoft.com/office/powerpoint/2010/main" val="411842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t>কার্বনের নিচের সংখ্যাটি</a:t>
            </a:r>
            <a:r>
              <a:rPr lang="bn-BD" baseline="0" dirty="0" smtClean="0"/>
              <a:t> পারমাণবিক সংখ্যা, উপরের সংখ্যাটি ভর সংখ্যা নির্দেশ করছে। পারমাণবিক সংখ্যা একই কিন্তু ভর সংখ্যা ভিন্ন হলে তাকে পরস্পরের আইসোটোপ বলে। </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3</a:t>
            </a:fld>
            <a:endParaRPr lang="en-US"/>
          </a:p>
        </p:txBody>
      </p:sp>
    </p:spTree>
    <p:extLst>
      <p:ext uri="{BB962C8B-B14F-4D97-AF65-F5344CB8AC3E}">
        <p14:creationId xmlns:p14="http://schemas.microsoft.com/office/powerpoint/2010/main" val="11095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শিক্ষার্থীদের জিজ্ঞাসা করতে পারেন, একই পারমাণবিক সংখ্যা কিন্তু ভরসংখ্যা আলাদা হলে তাদের  আমরা কি বলতে পারি? এভাবে শিক্ষার্থীদের সহযোগিতার মাধ্যমে পাঠ ঘোষণা করা যেতে পারে। পাঠ শিরোনাম বোর্ডে লিখে দিলে ভালো হয়। </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4</a:t>
            </a:fld>
            <a:endParaRPr lang="en-US"/>
          </a:p>
        </p:txBody>
      </p:sp>
    </p:spTree>
    <p:extLst>
      <p:ext uri="{BB962C8B-B14F-4D97-AF65-F5344CB8AC3E}">
        <p14:creationId xmlns:p14="http://schemas.microsoft.com/office/powerpoint/2010/main" val="201988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5</a:t>
            </a:fld>
            <a:endParaRPr lang="en-US"/>
          </a:p>
        </p:txBody>
      </p:sp>
    </p:spTree>
    <p:extLst>
      <p:ext uri="{BB962C8B-B14F-4D97-AF65-F5344CB8AC3E}">
        <p14:creationId xmlns:p14="http://schemas.microsoft.com/office/powerpoint/2010/main" val="376977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অস্থায়ী আইসোটোপ বিভিন্ন তেজস্ক্রিয় রশ্মি ও কণা বিকিরণ করে।</a:t>
            </a:r>
            <a:endParaRPr lang="bn-IN" dirty="0"/>
          </a:p>
        </p:txBody>
      </p:sp>
      <p:sp>
        <p:nvSpPr>
          <p:cNvPr id="4" name="Slide Number Placeholder 3"/>
          <p:cNvSpPr>
            <a:spLocks noGrp="1"/>
          </p:cNvSpPr>
          <p:nvPr>
            <p:ph type="sldNum" sz="quarter" idx="10"/>
          </p:nvPr>
        </p:nvSpPr>
        <p:spPr/>
        <p:txBody>
          <a:bodyPr/>
          <a:lstStyle/>
          <a:p>
            <a:fld id="{421FE062-C944-4EE8-B963-7F5EF0C2073E}" type="slidenum">
              <a:rPr lang="en-US" smtClean="0"/>
              <a:t>6</a:t>
            </a:fld>
            <a:endParaRPr lang="en-US"/>
          </a:p>
        </p:txBody>
      </p:sp>
    </p:spTree>
    <p:extLst>
      <p:ext uri="{BB962C8B-B14F-4D97-AF65-F5344CB8AC3E}">
        <p14:creationId xmlns:p14="http://schemas.microsoft.com/office/powerpoint/2010/main" val="350823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ক্যান্সার আক্রান্ত রোগীর ক্ষতিগ্রস্ত</a:t>
            </a:r>
            <a:r>
              <a:rPr lang="bn-BD" baseline="0" dirty="0" smtClean="0"/>
              <a:t> কোষ আইসোটোপ পাঠিয়ে তা সনাক্ত করা যায়। </a:t>
            </a:r>
            <a:r>
              <a:rPr lang="bn-BD" dirty="0" smtClean="0"/>
              <a:t>ক্যান্সার আক্রান্ত কোষ</a:t>
            </a:r>
            <a:r>
              <a:rPr lang="bn-BD" baseline="0" dirty="0" smtClean="0"/>
              <a:t> ধ্বংস করা যায়।</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7</a:t>
            </a:fld>
            <a:endParaRPr lang="en-US"/>
          </a:p>
        </p:txBody>
      </p:sp>
    </p:spTree>
    <p:extLst>
      <p:ext uri="{BB962C8B-B14F-4D97-AF65-F5344CB8AC3E}">
        <p14:creationId xmlns:p14="http://schemas.microsoft.com/office/powerpoint/2010/main" val="222134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t>কৃষি</a:t>
            </a:r>
            <a:r>
              <a:rPr lang="bn-BD" baseline="0" dirty="0" smtClean="0"/>
              <a:t> ক্ষেত্রে পতংগ নিয়ন্ত্রনে তেজস্ক্রিয় আইসোটোপ ব্যবহার করা হয়।</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8</a:t>
            </a:fld>
            <a:endParaRPr lang="en-US"/>
          </a:p>
        </p:txBody>
      </p:sp>
    </p:spTree>
    <p:extLst>
      <p:ext uri="{BB962C8B-B14F-4D97-AF65-F5344CB8AC3E}">
        <p14:creationId xmlns:p14="http://schemas.microsoft.com/office/powerpoint/2010/main" val="119923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তেজস্ক্রিয় আইসোটোপ ব্যবহার করে ফলমূল জীবাণুমুক্ত রাখা</a:t>
            </a:r>
            <a:r>
              <a:rPr lang="bn-BD" baseline="0" dirty="0" smtClean="0"/>
              <a:t> হয়।</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9</a:t>
            </a:fld>
            <a:endParaRPr lang="en-US"/>
          </a:p>
        </p:txBody>
      </p:sp>
    </p:spTree>
    <p:extLst>
      <p:ext uri="{BB962C8B-B14F-4D97-AF65-F5344CB8AC3E}">
        <p14:creationId xmlns:p14="http://schemas.microsoft.com/office/powerpoint/2010/main" val="3197376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t>শিক্ষার্থীদের</a:t>
            </a:r>
            <a:r>
              <a:rPr lang="bn-BD" baseline="0" dirty="0" smtClean="0"/>
              <a:t> ৩/৪ টি দলে ভাগ করে কাজ দেয়া যেতে পারে।</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10</a:t>
            </a:fld>
            <a:endParaRPr lang="en-US"/>
          </a:p>
        </p:txBody>
      </p:sp>
    </p:spTree>
    <p:extLst>
      <p:ext uri="{BB962C8B-B14F-4D97-AF65-F5344CB8AC3E}">
        <p14:creationId xmlns:p14="http://schemas.microsoft.com/office/powerpoint/2010/main" val="81667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720B63B-212C-465C-BC9E-64B30243691B}" type="datetimeFigureOut">
              <a:rPr lang="en-US" smtClean="0"/>
              <a:t>10/13/2020</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B58C3D73-33FE-4137-8C70-3CDAFF15907F}"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199186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134771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20B63B-212C-465C-BC9E-64B30243691B}"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836520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20B63B-212C-465C-BC9E-64B30243691B}"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516472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20B63B-212C-465C-BC9E-64B30243691B}"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4148183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20B63B-212C-465C-BC9E-64B30243691B}"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538784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20B63B-212C-465C-BC9E-64B30243691B}"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075265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639322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424225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1720B63B-212C-465C-BC9E-64B30243691B}" type="datetimeFigureOut">
              <a:rPr lang="en-US" smtClean="0"/>
              <a:t>10/13/2020</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321758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20B63B-212C-465C-BC9E-64B30243691B}"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532868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20B63B-212C-465C-BC9E-64B30243691B}"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072066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20B63B-212C-465C-BC9E-64B30243691B}"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53125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20B63B-212C-465C-BC9E-64B30243691B}"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25598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B63B-212C-465C-BC9E-64B30243691B}"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803623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833638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03937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66000"/>
            <a:lum/>
          </a:blip>
          <a:srcRect/>
          <a:stretch>
            <a:fillRect l="-6000" r="-6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20B63B-212C-465C-BC9E-64B30243691B}" type="datetimeFigureOut">
              <a:rPr lang="en-US" smtClean="0"/>
              <a:t>10/13/2020</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8C3D73-33FE-4137-8C70-3CDAFF15907F}" type="slidenum">
              <a:rPr lang="en-US" smtClean="0"/>
              <a:t>‹#›</a:t>
            </a:fld>
            <a:endParaRPr lang="en-US"/>
          </a:p>
        </p:txBody>
      </p:sp>
    </p:spTree>
    <p:extLst>
      <p:ext uri="{BB962C8B-B14F-4D97-AF65-F5344CB8AC3E}">
        <p14:creationId xmlns:p14="http://schemas.microsoft.com/office/powerpoint/2010/main" val="181210980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3944" y="4288054"/>
            <a:ext cx="3338055" cy="1677382"/>
          </a:xfrm>
          <a:prstGeom prst="rect">
            <a:avLst/>
          </a:prstGeom>
          <a:noFill/>
        </p:spPr>
        <p:txBody>
          <a:bodyPr wrap="square" rtlCol="0">
            <a:spAutoFit/>
          </a:bodyPr>
          <a:lstStyle/>
          <a:p>
            <a:r>
              <a:rPr lang="bn-BD" sz="10300" dirty="0">
                <a:solidFill>
                  <a:srgbClr val="FF0000"/>
                </a:solidFill>
                <a:latin typeface="NikoshBAN" panose="02000000000000000000" pitchFamily="2" charset="0"/>
                <a:cs typeface="NikoshBAN" panose="02000000000000000000" pitchFamily="2" charset="0"/>
              </a:rPr>
              <a:t>স্বাগতম</a:t>
            </a:r>
            <a:endParaRPr lang="en-US" sz="10300" dirty="0">
              <a:solidFill>
                <a:srgbClr val="FF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83" y="0"/>
            <a:ext cx="9630282" cy="6858000"/>
          </a:xfrm>
          <a:prstGeom prst="rect">
            <a:avLst/>
          </a:prstGeom>
        </p:spPr>
      </p:pic>
      <p:sp>
        <p:nvSpPr>
          <p:cNvPr id="4" name="Rectangle 3"/>
          <p:cNvSpPr/>
          <p:nvPr/>
        </p:nvSpPr>
        <p:spPr>
          <a:xfrm>
            <a:off x="1233944" y="588936"/>
            <a:ext cx="6462794" cy="4999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3800" dirty="0">
                <a:solidFill>
                  <a:srgbClr val="FFFF00"/>
                </a:solidFill>
              </a:rPr>
              <a:t>স্বাগতম</a:t>
            </a:r>
          </a:p>
        </p:txBody>
      </p:sp>
    </p:spTree>
    <p:extLst>
      <p:ext uri="{BB962C8B-B14F-4D97-AF65-F5344CB8AC3E}">
        <p14:creationId xmlns:p14="http://schemas.microsoft.com/office/powerpoint/2010/main" val="4127969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036" y="2453114"/>
            <a:ext cx="7421295" cy="1323439"/>
          </a:xfrm>
          <a:prstGeom prst="rect">
            <a:avLst/>
          </a:prstGeom>
          <a:noFill/>
        </p:spPr>
        <p:txBody>
          <a:bodyPr wrap="square" rtlCol="0">
            <a:spAutoFit/>
          </a:bodyPr>
          <a:lstStyle/>
          <a:p>
            <a:r>
              <a:rPr lang="bn-BD" sz="4000" dirty="0">
                <a:solidFill>
                  <a:srgbClr val="002060"/>
                </a:solidFill>
                <a:latin typeface="NikoshBAN" panose="02000000000000000000" pitchFamily="2" charset="0"/>
                <a:cs typeface="NikoshBAN" panose="02000000000000000000" pitchFamily="2" charset="0"/>
              </a:rPr>
              <a:t>চিকিৎসা ক্ষেত্রে, কৃষি ক্ষেত্রে, খাদ্যদ্রব্য সংরক্ষণে আইসোটোপের ব্যবহার লেখ।</a:t>
            </a:r>
            <a:endParaRPr lang="en-US" sz="4000" dirty="0">
              <a:solidFill>
                <a:srgbClr val="002060"/>
              </a:solidFill>
              <a:latin typeface="NikoshBAN" panose="02000000000000000000" pitchFamily="2" charset="0"/>
              <a:cs typeface="NikoshBAN" panose="02000000000000000000" pitchFamily="2" charset="0"/>
            </a:endParaRPr>
          </a:p>
        </p:txBody>
      </p:sp>
      <p:grpSp>
        <p:nvGrpSpPr>
          <p:cNvPr id="12" name="Group 11"/>
          <p:cNvGrpSpPr/>
          <p:nvPr/>
        </p:nvGrpSpPr>
        <p:grpSpPr>
          <a:xfrm>
            <a:off x="2097939" y="1065593"/>
            <a:ext cx="3061855" cy="999980"/>
            <a:chOff x="2097939" y="1065593"/>
            <a:chExt cx="3061855" cy="999980"/>
          </a:xfrm>
        </p:grpSpPr>
        <p:sp>
          <p:nvSpPr>
            <p:cNvPr id="11" name="Snip Diagonal Corner Rectangle 10"/>
            <p:cNvSpPr/>
            <p:nvPr/>
          </p:nvSpPr>
          <p:spPr>
            <a:xfrm>
              <a:off x="2097939" y="1065593"/>
              <a:ext cx="3061855" cy="999980"/>
            </a:xfrm>
            <a:prstGeom prst="snip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75238" y="1288584"/>
              <a:ext cx="1626430" cy="553998"/>
            </a:xfrm>
            <a:prstGeom prst="rect">
              <a:avLst/>
            </a:prstGeom>
            <a:noFill/>
          </p:spPr>
          <p:txBody>
            <a:bodyPr wrap="square" rtlCol="0">
              <a:spAutoFit/>
            </a:bodyPr>
            <a:lstStyle/>
            <a:p>
              <a:r>
                <a:rPr lang="bn-BD" sz="3000" dirty="0">
                  <a:solidFill>
                    <a:srgbClr val="0070C0"/>
                  </a:solidFill>
                  <a:latin typeface="NikoshBAN" panose="02000000000000000000" pitchFamily="2" charset="0"/>
                  <a:cs typeface="NikoshBAN" panose="02000000000000000000" pitchFamily="2" charset="0"/>
                </a:rPr>
                <a:t>দলীয় কাজ</a:t>
              </a:r>
              <a:endParaRPr lang="en-US" sz="3000" dirty="0">
                <a:solidFill>
                  <a:srgbClr val="0070C0"/>
                </a:solidFill>
                <a:latin typeface="NikoshBAN" panose="02000000000000000000" pitchFamily="2" charset="0"/>
                <a:cs typeface="NikoshBAN" panose="02000000000000000000" pitchFamily="2" charset="0"/>
              </a:endParaRPr>
            </a:p>
          </p:txBody>
        </p:sp>
      </p:grpSp>
      <p:sp>
        <p:nvSpPr>
          <p:cNvPr id="4" name="TextBox 3"/>
          <p:cNvSpPr txBox="1"/>
          <p:nvPr/>
        </p:nvSpPr>
        <p:spPr>
          <a:xfrm>
            <a:off x="6017920" y="1355733"/>
            <a:ext cx="2449411"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সময়ঃ ১২ মিনিট </a:t>
            </a:r>
            <a:endParaRPr lang="en-US" sz="24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0290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181" y="996994"/>
            <a:ext cx="4090987" cy="3093186"/>
          </a:xfrm>
          <a:prstGeom prst="rect">
            <a:avLst/>
          </a:prstGeom>
        </p:spPr>
      </p:pic>
      <p:sp>
        <p:nvSpPr>
          <p:cNvPr id="3" name="TextBox 2"/>
          <p:cNvSpPr txBox="1"/>
          <p:nvPr/>
        </p:nvSpPr>
        <p:spPr>
          <a:xfrm>
            <a:off x="867906" y="4386020"/>
            <a:ext cx="7105216" cy="523220"/>
          </a:xfrm>
          <a:prstGeom prst="rect">
            <a:avLst/>
          </a:prstGeom>
          <a:noFill/>
        </p:spPr>
        <p:txBody>
          <a:bodyPr wrap="square" rtlCol="0">
            <a:spAutoFit/>
          </a:bodyPr>
          <a:lstStyle/>
          <a:p>
            <a:r>
              <a:rPr lang="bn-BD" sz="2800" b="1" dirty="0">
                <a:ln w="22225">
                  <a:solidFill>
                    <a:schemeClr val="accent2"/>
                  </a:solidFill>
                  <a:prstDash val="solid"/>
                </a:ln>
                <a:solidFill>
                  <a:srgbClr val="002060"/>
                </a:solidFill>
                <a:effectLst>
                  <a:reflection blurRad="6350" stA="60000" endA="900" endPos="60000" dist="60007" dir="5400000" sy="-100000" algn="bl" rotWithShape="0"/>
                </a:effectLst>
                <a:latin typeface="NikoshBAN" panose="02000000000000000000" pitchFamily="2" charset="0"/>
                <a:cs typeface="NikoshBAN" panose="02000000000000000000" pitchFamily="2" charset="0"/>
              </a:rPr>
              <a:t>ভূতাত্ত্বিক বৈজ্ঞানিক গবেষণা কাজে আইসোটোপের ব্যবহার</a:t>
            </a:r>
            <a:endParaRPr lang="en-US" sz="2800" b="1" dirty="0">
              <a:ln w="22225">
                <a:solidFill>
                  <a:schemeClr val="accent2"/>
                </a:solidFill>
                <a:prstDash val="solid"/>
              </a:ln>
              <a:solidFill>
                <a:srgbClr val="002060"/>
              </a:solidFill>
              <a:effectLst>
                <a:reflection blurRad="6350" stA="60000" endA="900" endPos="60000" dist="60007" dir="5400000" sy="-10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21209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87236" y="658807"/>
            <a:ext cx="2577121" cy="1579418"/>
            <a:chOff x="1787236" y="658807"/>
            <a:chExt cx="2577121" cy="1579418"/>
          </a:xfrm>
        </p:grpSpPr>
        <p:sp>
          <p:nvSpPr>
            <p:cNvPr id="10" name="Cloud 9"/>
            <p:cNvSpPr/>
            <p:nvPr/>
          </p:nvSpPr>
          <p:spPr>
            <a:xfrm>
              <a:off x="1787236" y="658807"/>
              <a:ext cx="2507673" cy="1579418"/>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14946" y="1119009"/>
              <a:ext cx="2449411" cy="646331"/>
            </a:xfrm>
            <a:prstGeom prst="rect">
              <a:avLst/>
            </a:prstGeom>
            <a:noFill/>
          </p:spPr>
          <p:txBody>
            <a:bodyPr wrap="square" rtlCol="0">
              <a:spAutoFit/>
            </a:bodyPr>
            <a:lstStyle/>
            <a:p>
              <a:r>
                <a:rPr lang="bn-BD" sz="3600" dirty="0">
                  <a:solidFill>
                    <a:srgbClr val="0070C0"/>
                  </a:solidFill>
                  <a:latin typeface="NikoshBAN" panose="02000000000000000000" pitchFamily="2" charset="0"/>
                  <a:cs typeface="NikoshBAN" panose="02000000000000000000" pitchFamily="2" charset="0"/>
                </a:rPr>
                <a:t>জোড়ায় কাজ</a:t>
              </a:r>
              <a:endParaRPr lang="en-US" sz="3600" dirty="0">
                <a:solidFill>
                  <a:srgbClr val="0070C0"/>
                </a:solidFill>
                <a:latin typeface="NikoshBAN" panose="02000000000000000000" pitchFamily="2" charset="0"/>
                <a:cs typeface="NikoshBAN" panose="02000000000000000000" pitchFamily="2" charset="0"/>
              </a:endParaRPr>
            </a:p>
          </p:txBody>
        </p:sp>
      </p:grpSp>
      <p:sp>
        <p:nvSpPr>
          <p:cNvPr id="3" name="TextBox 2"/>
          <p:cNvSpPr txBox="1"/>
          <p:nvPr/>
        </p:nvSpPr>
        <p:spPr>
          <a:xfrm>
            <a:off x="5274165" y="1217684"/>
            <a:ext cx="2449411"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সময়ঃ ০৮ মিনিট </a:t>
            </a:r>
            <a:endParaRPr lang="en-US" sz="2400" dirty="0">
              <a:solidFill>
                <a:srgbClr val="0070C0"/>
              </a:solidFill>
              <a:latin typeface="NikoshBAN" panose="02000000000000000000" pitchFamily="2" charset="0"/>
              <a:cs typeface="NikoshBAN" panose="02000000000000000000" pitchFamily="2" charset="0"/>
            </a:endParaRPr>
          </a:p>
        </p:txBody>
      </p:sp>
      <p:sp>
        <p:nvSpPr>
          <p:cNvPr id="4" name="TextBox 3"/>
          <p:cNvSpPr txBox="1"/>
          <p:nvPr/>
        </p:nvSpPr>
        <p:spPr>
          <a:xfrm>
            <a:off x="170481" y="2698427"/>
            <a:ext cx="6912244" cy="1200329"/>
          </a:xfrm>
          <a:prstGeom prst="rect">
            <a:avLst/>
          </a:prstGeom>
          <a:noFill/>
        </p:spPr>
        <p:txBody>
          <a:bodyPr wrap="square" rtlCol="0">
            <a:spAutoFit/>
          </a:bodyPr>
          <a:lstStyle/>
          <a:p>
            <a:r>
              <a:rPr lang="bn-BD" sz="3600" dirty="0">
                <a:solidFill>
                  <a:schemeClr val="bg1"/>
                </a:solidFill>
                <a:latin typeface="NikoshBAN" panose="02000000000000000000" pitchFamily="2" charset="0"/>
                <a:cs typeface="NikoshBAN" panose="02000000000000000000" pitchFamily="2" charset="0"/>
              </a:rPr>
              <a:t>আইসোটোপ কোন কোন ক্ষেত্রে ব্যবহার করা হয়  তার তালিকা তৈরী কর।</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31586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146933" y="1193371"/>
            <a:ext cx="2341418" cy="801684"/>
            <a:chOff x="3146933" y="1193371"/>
            <a:chExt cx="2341418" cy="801684"/>
          </a:xfrm>
        </p:grpSpPr>
        <p:sp>
          <p:nvSpPr>
            <p:cNvPr id="2" name="Flowchart: Decision 1"/>
            <p:cNvSpPr/>
            <p:nvPr/>
          </p:nvSpPr>
          <p:spPr>
            <a:xfrm>
              <a:off x="3146933" y="1193371"/>
              <a:ext cx="2341418" cy="801684"/>
            </a:xfrm>
            <a:prstGeom prst="flowChartDecis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03314" y="1297534"/>
              <a:ext cx="1725271" cy="553998"/>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একক কাজ</a:t>
              </a:r>
              <a:endParaRPr lang="en-US" sz="3000" dirty="0">
                <a:solidFill>
                  <a:srgbClr val="7030A0"/>
                </a:solidFill>
                <a:latin typeface="NikoshBAN" panose="02000000000000000000" pitchFamily="2" charset="0"/>
                <a:cs typeface="NikoshBAN" panose="02000000000000000000" pitchFamily="2" charset="0"/>
              </a:endParaRPr>
            </a:p>
          </p:txBody>
        </p:sp>
      </p:grpSp>
      <p:sp>
        <p:nvSpPr>
          <p:cNvPr id="6" name="TextBox 5"/>
          <p:cNvSpPr txBox="1"/>
          <p:nvPr/>
        </p:nvSpPr>
        <p:spPr>
          <a:xfrm>
            <a:off x="1223112" y="2550421"/>
            <a:ext cx="7734909" cy="1569660"/>
          </a:xfrm>
          <a:prstGeom prst="rect">
            <a:avLst/>
          </a:prstGeom>
          <a:noFill/>
        </p:spPr>
        <p:txBody>
          <a:bodyPr wrap="square" rtlCol="0">
            <a:spAutoFit/>
          </a:bodyPr>
          <a:lstStyle/>
          <a:p>
            <a:r>
              <a:rPr lang="bn-BD" sz="4800" dirty="0">
                <a:solidFill>
                  <a:schemeClr val="bg1"/>
                </a:solidFill>
                <a:latin typeface="NikoshBAN" panose="02000000000000000000" pitchFamily="2" charset="0"/>
                <a:cs typeface="NikoshBAN" panose="02000000000000000000" pitchFamily="2" charset="0"/>
              </a:rPr>
              <a:t>ভূতাত্ত্বিক বৈজ্ঞানিক গবেষণা কাজে আইসোটোপের ব্যবহার লেখ।</a:t>
            </a:r>
            <a:endParaRPr lang="en-US" sz="4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60684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91185" y="684515"/>
            <a:ext cx="3560618" cy="1225582"/>
            <a:chOff x="2191185" y="684515"/>
            <a:chExt cx="3560618" cy="1225582"/>
          </a:xfrm>
        </p:grpSpPr>
        <p:sp>
          <p:nvSpPr>
            <p:cNvPr id="3" name="Snip Diagonal Corner Rectangle 2"/>
            <p:cNvSpPr/>
            <p:nvPr/>
          </p:nvSpPr>
          <p:spPr>
            <a:xfrm>
              <a:off x="2191185" y="684515"/>
              <a:ext cx="3560618" cy="1225582"/>
            </a:xfrm>
            <a:prstGeom prst="snip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26339" y="870266"/>
              <a:ext cx="1890310" cy="854080"/>
            </a:xfrm>
            <a:prstGeom prst="rect">
              <a:avLst/>
            </a:prstGeom>
            <a:noFill/>
          </p:spPr>
          <p:txBody>
            <a:bodyPr wrap="square" rtlCol="0">
              <a:spAutoFit/>
            </a:bodyPr>
            <a:lstStyle/>
            <a:p>
              <a:r>
                <a:rPr lang="bn-BD" sz="4950" dirty="0">
                  <a:solidFill>
                    <a:srgbClr val="0070C0"/>
                  </a:solidFill>
                  <a:latin typeface="NikoshBAN" panose="02000000000000000000" pitchFamily="2" charset="0"/>
                  <a:cs typeface="NikoshBAN" panose="02000000000000000000" pitchFamily="2" charset="0"/>
                </a:rPr>
                <a:t>মূল্যায়ন</a:t>
              </a:r>
              <a:endParaRPr lang="en-US" sz="4950" dirty="0">
                <a:solidFill>
                  <a:srgbClr val="0070C0"/>
                </a:solidFill>
                <a:latin typeface="NikoshBAN" panose="02000000000000000000" pitchFamily="2" charset="0"/>
                <a:cs typeface="NikoshBAN" panose="02000000000000000000" pitchFamily="2" charset="0"/>
              </a:endParaRPr>
            </a:p>
          </p:txBody>
        </p:sp>
      </p:grpSp>
      <p:sp>
        <p:nvSpPr>
          <p:cNvPr id="29" name="TextBox 28"/>
          <p:cNvSpPr txBox="1"/>
          <p:nvPr/>
        </p:nvSpPr>
        <p:spPr>
          <a:xfrm>
            <a:off x="376852" y="2523005"/>
            <a:ext cx="7418086" cy="1477328"/>
          </a:xfrm>
          <a:prstGeom prst="rect">
            <a:avLst/>
          </a:prstGeom>
          <a:noFill/>
        </p:spPr>
        <p:txBody>
          <a:bodyPr wrap="square" rtlCol="0">
            <a:spAutoFit/>
          </a:bodyPr>
          <a:lstStyle/>
          <a:p>
            <a:pPr marL="557213" indent="-557213">
              <a:buFont typeface="+mj-lt"/>
              <a:buAutoNum type="arabicPeriod"/>
            </a:pPr>
            <a:r>
              <a:rPr lang="bn-BD" sz="3000" dirty="0">
                <a:solidFill>
                  <a:srgbClr val="7030A0"/>
                </a:solidFill>
                <a:latin typeface="NikoshBAN" panose="02000000000000000000" pitchFamily="2" charset="0"/>
                <a:cs typeface="NikoshBAN" panose="02000000000000000000" pitchFamily="2" charset="0"/>
              </a:rPr>
              <a:t>আইসোটোপ কয় প্রকার?</a:t>
            </a:r>
          </a:p>
          <a:p>
            <a:pPr marL="557213" indent="-557213">
              <a:buFont typeface="+mj-lt"/>
              <a:buAutoNum type="arabicPeriod"/>
            </a:pPr>
            <a:r>
              <a:rPr lang="bn-BD" sz="3000" dirty="0">
                <a:solidFill>
                  <a:srgbClr val="7030A0"/>
                </a:solidFill>
                <a:latin typeface="NikoshBAN" panose="02000000000000000000" pitchFamily="2" charset="0"/>
                <a:cs typeface="NikoshBAN" panose="02000000000000000000" pitchFamily="2" charset="0"/>
              </a:rPr>
              <a:t>অস্থায়ী আইসোটোপ কি বিকিরণ করে থাকে? </a:t>
            </a:r>
          </a:p>
          <a:p>
            <a:pPr marL="557213" indent="-557213">
              <a:buFont typeface="+mj-lt"/>
              <a:buAutoNum type="arabicPeriod"/>
            </a:pPr>
            <a:r>
              <a:rPr lang="bn-BD" sz="3000" dirty="0">
                <a:solidFill>
                  <a:srgbClr val="7030A0"/>
                </a:solidFill>
                <a:latin typeface="NikoshBAN" panose="02000000000000000000" pitchFamily="2" charset="0"/>
                <a:cs typeface="NikoshBAN" panose="02000000000000000000" pitchFamily="2" charset="0"/>
              </a:rPr>
              <a:t>ডাক্তারি যন্ত্রপাতি জীবাণুমুক্ত করা হয় কি দ্বারা?</a:t>
            </a:r>
            <a:endParaRPr lang="en-US" sz="30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2571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9251" y="1096566"/>
            <a:ext cx="2606818" cy="784830"/>
          </a:xfrm>
          <a:prstGeom prst="rect">
            <a:avLst/>
          </a:prstGeom>
          <a:noFill/>
        </p:spPr>
        <p:txBody>
          <a:bodyPr wrap="square" rtlCol="0">
            <a:spAutoFit/>
          </a:bodyPr>
          <a:lstStyle/>
          <a:p>
            <a:r>
              <a:rPr lang="bn-BD" sz="4500" dirty="0">
                <a:solidFill>
                  <a:srgbClr val="0070C0"/>
                </a:solidFill>
                <a:latin typeface="NikoshBAN" panose="02000000000000000000" pitchFamily="2" charset="0"/>
                <a:cs typeface="NikoshBAN" panose="02000000000000000000" pitchFamily="2" charset="0"/>
              </a:rPr>
              <a:t>বাড়ির কাজ</a:t>
            </a:r>
            <a:endParaRPr lang="en-US" sz="450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86933" y="3020901"/>
            <a:ext cx="9057068" cy="1569660"/>
          </a:xfrm>
          <a:prstGeom prst="rect">
            <a:avLst/>
          </a:prstGeom>
          <a:noFill/>
        </p:spPr>
        <p:txBody>
          <a:bodyPr wrap="square" rtlCol="0">
            <a:spAutoFit/>
          </a:bodyPr>
          <a:lstStyle/>
          <a:p>
            <a:r>
              <a:rPr lang="bn-BD" sz="4800" b="1" dirty="0">
                <a:solidFill>
                  <a:schemeClr val="bg1"/>
                </a:solidFill>
                <a:latin typeface="NikoshBAN" panose="02000000000000000000" pitchFamily="2" charset="0"/>
                <a:cs typeface="NikoshBAN" panose="02000000000000000000" pitchFamily="2" charset="0"/>
              </a:rPr>
              <a:t>আইসোটোপ আর কোন কোন ক্ষেত্রে ব্যবহার করা হয়ে </a:t>
            </a:r>
            <a:r>
              <a:rPr lang="bn-BD" sz="4800" b="1" dirty="0" smtClean="0">
                <a:solidFill>
                  <a:schemeClr val="bg1"/>
                </a:solidFill>
                <a:latin typeface="NikoshBAN" panose="02000000000000000000" pitchFamily="2" charset="0"/>
                <a:cs typeface="NikoshBAN" panose="02000000000000000000" pitchFamily="2" charset="0"/>
              </a:rPr>
              <a:t>থাকে তার তালিকা তৈরী কর।</a:t>
            </a:r>
            <a:endParaRPr lang="en-US" sz="48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05574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343" r="2864" b="16996"/>
          <a:stretch/>
        </p:blipFill>
        <p:spPr>
          <a:xfrm>
            <a:off x="0" y="0"/>
            <a:ext cx="9144000" cy="6858000"/>
          </a:xfrm>
          <a:prstGeom prst="rect">
            <a:avLst/>
          </a:prstGeom>
        </p:spPr>
      </p:pic>
      <p:sp>
        <p:nvSpPr>
          <p:cNvPr id="6" name="TextBox 5"/>
          <p:cNvSpPr txBox="1"/>
          <p:nvPr/>
        </p:nvSpPr>
        <p:spPr>
          <a:xfrm>
            <a:off x="1790163" y="2165924"/>
            <a:ext cx="3667259" cy="1419619"/>
          </a:xfrm>
          <a:prstGeom prst="rect">
            <a:avLst/>
          </a:prstGeom>
          <a:noFill/>
        </p:spPr>
        <p:txBody>
          <a:bodyPr wrap="square" rtlCol="0">
            <a:spAutoFit/>
          </a:bodyPr>
          <a:lstStyle/>
          <a:p>
            <a:r>
              <a:rPr lang="bn-BD" sz="8625" b="1" dirty="0">
                <a:solidFill>
                  <a:srgbClr val="002060"/>
                </a:solidFill>
                <a:latin typeface="NikoshBAN" panose="02000000000000000000" pitchFamily="2" charset="0"/>
                <a:cs typeface="NikoshBAN" panose="02000000000000000000" pitchFamily="2" charset="0"/>
              </a:rPr>
              <a:t>ধন্যবাদ</a:t>
            </a:r>
            <a:endParaRPr lang="en-US" sz="8625"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6912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75582"/>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3" name="TextBox 2"/>
          <p:cNvSpPr txBox="1"/>
          <p:nvPr/>
        </p:nvSpPr>
        <p:spPr>
          <a:xfrm>
            <a:off x="3276600" y="568404"/>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TextBox 3"/>
          <p:cNvSpPr txBox="1"/>
          <p:nvPr/>
        </p:nvSpPr>
        <p:spPr>
          <a:xfrm>
            <a:off x="152400" y="4743343"/>
            <a:ext cx="8763000" cy="2062103"/>
          </a:xfrm>
          <a:prstGeom prst="rect">
            <a:avLst/>
          </a:prstGeom>
          <a:solidFill>
            <a:srgbClr val="66CCFF"/>
          </a:solidFill>
        </p:spPr>
        <p:txBody>
          <a:bodyPr wrap="square" rtlCol="0">
            <a:spAutoFit/>
          </a:bodyPr>
          <a:lstStyle/>
          <a:p>
            <a:pPr algn="ctr"/>
            <a:r>
              <a:rPr lang="bn-IN" sz="3200" dirty="0" smtClean="0">
                <a:latin typeface="Nikosh" pitchFamily="2" charset="0"/>
                <a:cs typeface="Nikosh" pitchFamily="2" charset="0"/>
              </a:rPr>
              <a:t>জনাব মো</a:t>
            </a:r>
            <a:r>
              <a:rPr lang="bn-BD" sz="3200" dirty="0" smtClean="0">
                <a:latin typeface="Nikosh" pitchFamily="2" charset="0"/>
                <a:cs typeface="Nikosh" pitchFamily="2" charset="0"/>
              </a:rPr>
              <a:t>ছাম্মৎ</a:t>
            </a:r>
            <a:r>
              <a:rPr lang="bn-IN" sz="3200" dirty="0" smtClean="0">
                <a:latin typeface="Nikosh" pitchFamily="2" charset="0"/>
                <a:cs typeface="Nikosh" pitchFamily="2" charset="0"/>
              </a:rPr>
              <a:t> </a:t>
            </a:r>
            <a:r>
              <a:rPr lang="bn-IN" sz="3200" dirty="0">
                <a:latin typeface="Nikosh" pitchFamily="2" charset="0"/>
                <a:cs typeface="Nikosh" pitchFamily="2" charset="0"/>
              </a:rPr>
              <a:t>খাদিজা ইয়াসমিন, </a:t>
            </a:r>
            <a:r>
              <a:rPr lang="bn-IN" sz="3200" dirty="0" smtClean="0">
                <a:latin typeface="Nikosh" pitchFamily="2" charset="0"/>
                <a:cs typeface="Nikosh" pitchFamily="2" charset="0"/>
              </a:rPr>
              <a:t>সহকা</a:t>
            </a:r>
            <a:r>
              <a:rPr lang="bn-BD" sz="3200" dirty="0" smtClean="0">
                <a:latin typeface="Nikosh" pitchFamily="2" charset="0"/>
                <a:cs typeface="Nikosh" pitchFamily="2" charset="0"/>
              </a:rPr>
              <a:t>রী</a:t>
            </a:r>
            <a:r>
              <a:rPr lang="bn-IN" sz="3200" dirty="0" smtClean="0">
                <a:latin typeface="Nikosh" pitchFamily="2" charset="0"/>
                <a:cs typeface="Nikosh" pitchFamily="2" charset="0"/>
              </a:rPr>
              <a:t> </a:t>
            </a:r>
            <a:r>
              <a:rPr lang="bn-IN" sz="3200" dirty="0">
                <a:latin typeface="Nikosh" pitchFamily="2" charset="0"/>
                <a:cs typeface="Nikosh" pitchFamily="2" charset="0"/>
              </a:rPr>
              <a:t>অধ্যাপক, টিটিসি, </a:t>
            </a:r>
            <a:r>
              <a:rPr lang="bn-IN" sz="3200" dirty="0" smtClean="0">
                <a:latin typeface="Nikosh" pitchFamily="2" charset="0"/>
                <a:cs typeface="Nikosh" pitchFamily="2" charset="0"/>
              </a:rPr>
              <a:t>ঢাকা</a:t>
            </a:r>
          </a:p>
          <a:p>
            <a:pPr algn="ct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তাজুল ইসলাম, </a:t>
            </a:r>
            <a:r>
              <a:rPr lang="bn-IN" sz="3200" dirty="0" smtClean="0">
                <a:latin typeface="Nikosh" pitchFamily="2" charset="0"/>
                <a:cs typeface="Nikosh" pitchFamily="2" charset="0"/>
              </a:rPr>
              <a:t>সহকা</a:t>
            </a:r>
            <a:r>
              <a:rPr lang="bn-BD" sz="3200" dirty="0" smtClean="0">
                <a:latin typeface="Nikosh" pitchFamily="2" charset="0"/>
                <a:cs typeface="Nikosh" pitchFamily="2" charset="0"/>
              </a:rPr>
              <a:t>রী</a:t>
            </a:r>
            <a:r>
              <a:rPr lang="bn-IN" sz="3200" dirty="0" smtClean="0">
                <a:latin typeface="Nikosh" pitchFamily="2" charset="0"/>
                <a:cs typeface="Nikosh" pitchFamily="2" charset="0"/>
              </a:rPr>
              <a:t> </a:t>
            </a:r>
            <a:r>
              <a:rPr lang="bn-IN" sz="3200" dirty="0">
                <a:latin typeface="Nikosh" pitchFamily="2" charset="0"/>
                <a:cs typeface="Nikosh" pitchFamily="2" charset="0"/>
              </a:rPr>
              <a:t>অধ্যাপক, টিটিসি, </a:t>
            </a:r>
            <a:r>
              <a:rPr lang="bn-IN" sz="3200" dirty="0" smtClean="0">
                <a:latin typeface="Nikosh" pitchFamily="2" charset="0"/>
                <a:cs typeface="Nikosh" pitchFamily="2" charset="0"/>
              </a:rPr>
              <a:t>পাবনা</a:t>
            </a:r>
            <a:endParaRPr lang="bn-BD" sz="3200" dirty="0" smtClean="0">
              <a:latin typeface="Nikosh" pitchFamily="2" charset="0"/>
              <a:cs typeface="Nikosh" pitchFamily="2" charset="0"/>
            </a:endParaRPr>
          </a:p>
          <a:p>
            <a:pPr algn="ctr"/>
            <a:r>
              <a:rPr lang="bn-IN" sz="3200" dirty="0">
                <a:latin typeface="Nikosh" pitchFamily="2" charset="0"/>
                <a:cs typeface="Nikosh" pitchFamily="2" charset="0"/>
              </a:rPr>
              <a:t>জনাব সামসুদ্দিন আহমেদ</a:t>
            </a:r>
            <a:r>
              <a:rPr lang="bn-BD" sz="3200" dirty="0">
                <a:latin typeface="Nikosh" pitchFamily="2" charset="0"/>
                <a:cs typeface="Nikosh" pitchFamily="2" charset="0"/>
              </a:rPr>
              <a:t> তালুকদার</a:t>
            </a:r>
            <a:r>
              <a:rPr lang="bn-IN" sz="3200" dirty="0">
                <a:latin typeface="Nikosh" pitchFamily="2" charset="0"/>
                <a:cs typeface="Nikosh" pitchFamily="2" charset="0"/>
              </a:rPr>
              <a:t>, প্রভাষক, টিটিসি, </a:t>
            </a:r>
            <a:r>
              <a:rPr lang="bn-IN" sz="3200" dirty="0" smtClean="0">
                <a:latin typeface="Nikosh" pitchFamily="2" charset="0"/>
                <a:cs typeface="Nikosh" pitchFamily="2" charset="0"/>
              </a:rPr>
              <a:t>কুমিল্লা</a:t>
            </a:r>
            <a:endParaRPr lang="bn-BD" sz="3200" dirty="0" smtClean="0">
              <a:latin typeface="Nikosh" pitchFamily="2" charset="0"/>
              <a:cs typeface="Nikosh" pitchFamily="2" charset="0"/>
            </a:endParaRPr>
          </a:p>
          <a:p>
            <a:pPr algn="ctr"/>
            <a:r>
              <a:rPr lang="bn-BD" sz="3200" dirty="0" smtClean="0">
                <a:latin typeface="Nikosh" pitchFamily="2" charset="0"/>
                <a:cs typeface="Nikosh" pitchFamily="2" charset="0"/>
              </a:rPr>
              <a:t>জি,এম রাকিবুল ইসলাম, প্রভাষক, টিটিসি, রংপুর।</a:t>
            </a:r>
            <a:endParaRPr lang="bn-IN" sz="3200" dirty="0" smtClean="0">
              <a:latin typeface="Nikosh" pitchFamily="2" charset="0"/>
              <a:cs typeface="Nikosh" pitchFamily="2" charset="0"/>
            </a:endParaRPr>
          </a:p>
        </p:txBody>
      </p:sp>
      <p:sp>
        <p:nvSpPr>
          <p:cNvPr id="5" name="TextBox 4"/>
          <p:cNvSpPr txBox="1"/>
          <p:nvPr/>
        </p:nvSpPr>
        <p:spPr>
          <a:xfrm>
            <a:off x="152400" y="3570982"/>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Tree>
    <p:extLst>
      <p:ext uri="{BB962C8B-B14F-4D97-AF65-F5344CB8AC3E}">
        <p14:creationId xmlns:p14="http://schemas.microsoft.com/office/powerpoint/2010/main" val="1136034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1866" y="3245903"/>
            <a:ext cx="9731551" cy="2277547"/>
          </a:xfrm>
          <a:prstGeom prst="rect">
            <a:avLst/>
          </a:prstGeom>
        </p:spPr>
        <p:txBody>
          <a:bodyPr wrap="square">
            <a:spAutoFit/>
          </a:bodyPr>
          <a:lstStyle/>
          <a:p>
            <a:r>
              <a:rPr lang="as-IN" sz="2800" dirty="0">
                <a:solidFill>
                  <a:schemeClr val="tx1">
                    <a:lumMod val="95000"/>
                    <a:lumOff val="5000"/>
                  </a:schemeClr>
                </a:solidFill>
              </a:rPr>
              <a:t>বিপ্লব চন্দ্র রায়</a:t>
            </a:r>
          </a:p>
          <a:p>
            <a:r>
              <a:rPr lang="as-IN" sz="1600" dirty="0">
                <a:solidFill>
                  <a:schemeClr val="tx1">
                    <a:lumMod val="95000"/>
                    <a:lumOff val="5000"/>
                  </a:schemeClr>
                </a:solidFill>
              </a:rPr>
              <a:t>এম,এসসি.এম,এড.</a:t>
            </a:r>
            <a:br>
              <a:rPr lang="as-IN" sz="1600" dirty="0">
                <a:solidFill>
                  <a:schemeClr val="tx1">
                    <a:lumMod val="95000"/>
                    <a:lumOff val="5000"/>
                  </a:schemeClr>
                </a:solidFill>
              </a:rPr>
            </a:br>
            <a:r>
              <a:rPr lang="as-IN" sz="1400" dirty="0">
                <a:solidFill>
                  <a:schemeClr val="tx1">
                    <a:lumMod val="95000"/>
                    <a:lumOff val="5000"/>
                  </a:schemeClr>
                </a:solidFill>
              </a:rPr>
              <a:t>সহকারি শিক্ষক ( গণিত )</a:t>
            </a:r>
            <a:r>
              <a:rPr lang="as-IN" sz="2800" dirty="0">
                <a:solidFill>
                  <a:schemeClr val="tx1">
                    <a:lumMod val="95000"/>
                    <a:lumOff val="5000"/>
                  </a:schemeClr>
                </a:solidFill>
              </a:rPr>
              <a:t/>
            </a:r>
            <a:br>
              <a:rPr lang="as-IN" sz="2800" dirty="0">
                <a:solidFill>
                  <a:schemeClr val="tx1">
                    <a:lumMod val="95000"/>
                    <a:lumOff val="5000"/>
                  </a:schemeClr>
                </a:solidFill>
              </a:rPr>
            </a:br>
            <a:r>
              <a:rPr lang="as-IN" sz="2800" dirty="0">
                <a:solidFill>
                  <a:schemeClr val="tx1">
                    <a:lumMod val="95000"/>
                    <a:lumOff val="5000"/>
                  </a:schemeClr>
                </a:solidFill>
              </a:rPr>
              <a:t>সোহাগপুর আছিয়া সাফিউদ্দিন আদর্শ মাধ্যমিক বিদ্যালয়</a:t>
            </a:r>
            <a:br>
              <a:rPr lang="as-IN" sz="2800" dirty="0">
                <a:solidFill>
                  <a:schemeClr val="tx1">
                    <a:lumMod val="95000"/>
                    <a:lumOff val="5000"/>
                  </a:schemeClr>
                </a:solidFill>
              </a:rPr>
            </a:br>
            <a:r>
              <a:rPr lang="as-IN" sz="2800" dirty="0">
                <a:solidFill>
                  <a:schemeClr val="tx1">
                    <a:lumMod val="95000"/>
                    <a:lumOff val="5000"/>
                  </a:schemeClr>
                </a:solidFill>
              </a:rPr>
              <a:t>ই-মেইল- </a:t>
            </a:r>
            <a:r>
              <a:rPr lang="en-US" sz="2800" dirty="0">
                <a:solidFill>
                  <a:schemeClr val="tx1">
                    <a:lumMod val="95000"/>
                    <a:lumOff val="5000"/>
                  </a:schemeClr>
                </a:solidFill>
              </a:rPr>
              <a:t>biplop78roy@gmail.com</a:t>
            </a:r>
            <a:br>
              <a:rPr lang="en-US" sz="2800" dirty="0">
                <a:solidFill>
                  <a:schemeClr val="tx1">
                    <a:lumMod val="95000"/>
                    <a:lumOff val="5000"/>
                  </a:schemeClr>
                </a:solidFill>
              </a:rPr>
            </a:br>
            <a:r>
              <a:rPr lang="as-IN" sz="2800" dirty="0">
                <a:solidFill>
                  <a:schemeClr val="tx1">
                    <a:lumMod val="95000"/>
                    <a:lumOff val="5000"/>
                  </a:schemeClr>
                </a:solidFill>
              </a:rPr>
              <a:t>ফোন- ০১৭১৭২৬৪১১৭</a:t>
            </a:r>
          </a:p>
        </p:txBody>
      </p:sp>
      <p:pic>
        <p:nvPicPr>
          <p:cNvPr id="23" name="Picture 22"/>
          <p:cNvPicPr>
            <a:picLocks noChangeAspect="1"/>
          </p:cNvPicPr>
          <p:nvPr/>
        </p:nvPicPr>
        <p:blipFill>
          <a:blip r:embed="rId2"/>
          <a:stretch>
            <a:fillRect/>
          </a:stretch>
        </p:blipFill>
        <p:spPr>
          <a:xfrm>
            <a:off x="5052447" y="114516"/>
            <a:ext cx="4091553" cy="3932261"/>
          </a:xfrm>
          <a:prstGeom prst="rect">
            <a:avLst/>
          </a:prstGeom>
        </p:spPr>
      </p:pic>
    </p:spTree>
    <p:extLst>
      <p:ext uri="{BB962C8B-B14F-4D97-AF65-F5344CB8AC3E}">
        <p14:creationId xmlns:p14="http://schemas.microsoft.com/office/powerpoint/2010/main" val="1683315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21371" y="4440818"/>
            <a:ext cx="6564690"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এগুলো </a:t>
            </a:r>
            <a:r>
              <a:rPr lang="bn-BD" sz="4400" dirty="0">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নির্দেশ</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a:t>
            </a:r>
            <a:r>
              <a:rPr lang="en-US" sz="4400" dirty="0">
                <a:latin typeface="NikoshBAN" panose="02000000000000000000" pitchFamily="2" charset="0"/>
                <a:cs typeface="NikoshBAN" panose="02000000000000000000" pitchFamily="2" charset="0"/>
              </a:rPr>
              <a:t>?</a:t>
            </a:r>
          </a:p>
        </p:txBody>
      </p:sp>
      <mc:AlternateContent xmlns:mc="http://schemas.openxmlformats.org/markup-compatibility/2006" xmlns:a14="http://schemas.microsoft.com/office/drawing/2010/main">
        <mc:Choice Requires="a14">
          <p:sp>
            <p:nvSpPr>
              <p:cNvPr id="8" name="TextBox 7"/>
              <p:cNvSpPr txBox="1"/>
              <p:nvPr/>
            </p:nvSpPr>
            <p:spPr>
              <a:xfrm>
                <a:off x="369656" y="2151579"/>
                <a:ext cx="3303431" cy="9396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en-US" sz="5400" i="1">
                              <a:latin typeface="Cambria Math" panose="02040503050406030204" pitchFamily="18" charset="0"/>
                            </a:rPr>
                          </m:ctrlPr>
                        </m:sPrePr>
                        <m:sub>
                          <m:r>
                            <a:rPr lang="en-US" sz="5400" i="1">
                              <a:latin typeface="Cambria Math" panose="02040503050406030204" pitchFamily="18" charset="0"/>
                            </a:rPr>
                            <m:t>6</m:t>
                          </m:r>
                        </m:sub>
                        <m:sup>
                          <m:r>
                            <a:rPr lang="en-US" sz="5400" i="1">
                              <a:latin typeface="Cambria Math" panose="02040503050406030204" pitchFamily="18" charset="0"/>
                            </a:rPr>
                            <m:t>12</m:t>
                          </m:r>
                        </m:sup>
                        <m:e>
                          <m:r>
                            <a:rPr lang="en-US" sz="5400" i="1">
                              <a:latin typeface="Cambria Math" panose="02040503050406030204" pitchFamily="18" charset="0"/>
                            </a:rPr>
                            <m:t>𝐶</m:t>
                          </m:r>
                        </m:e>
                      </m:sPre>
                    </m:oMath>
                  </m:oMathPara>
                </a14:m>
                <a:endParaRPr lang="en-US" sz="1350" dirty="0"/>
              </a:p>
            </p:txBody>
          </p:sp>
        </mc:Choice>
        <mc:Fallback xmlns="">
          <p:sp>
            <p:nvSpPr>
              <p:cNvPr id="8" name="TextBox 7"/>
              <p:cNvSpPr txBox="1">
                <a:spLocks noRot="1" noChangeAspect="1" noMove="1" noResize="1" noEditPoints="1" noAdjustHandles="1" noChangeArrowheads="1" noChangeShapeType="1" noTextEdit="1"/>
              </p:cNvSpPr>
              <p:nvPr/>
            </p:nvSpPr>
            <p:spPr>
              <a:xfrm>
                <a:off x="492874" y="1725771"/>
                <a:ext cx="4404575" cy="123726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724646" y="2123271"/>
                <a:ext cx="3303431" cy="943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en-US" sz="5400" i="1">
                              <a:latin typeface="Cambria Math" panose="02040503050406030204" pitchFamily="18" charset="0"/>
                            </a:rPr>
                          </m:ctrlPr>
                        </m:sPrePr>
                        <m:sub>
                          <m:r>
                            <a:rPr lang="en-US" sz="5400" i="1">
                              <a:latin typeface="Cambria Math" panose="02040503050406030204" pitchFamily="18" charset="0"/>
                            </a:rPr>
                            <m:t>6</m:t>
                          </m:r>
                        </m:sub>
                        <m:sup>
                          <m:r>
                            <a:rPr lang="en-US" sz="5400" i="1">
                              <a:latin typeface="Cambria Math" panose="02040503050406030204" pitchFamily="18" charset="0"/>
                            </a:rPr>
                            <m:t>13</m:t>
                          </m:r>
                        </m:sup>
                        <m:e>
                          <m:r>
                            <a:rPr lang="en-US" sz="5400" i="1">
                              <a:latin typeface="Cambria Math" panose="02040503050406030204" pitchFamily="18" charset="0"/>
                            </a:rPr>
                            <m:t>𝐶</m:t>
                          </m:r>
                        </m:e>
                      </m:sPre>
                    </m:oMath>
                  </m:oMathPara>
                </a14:m>
                <a:endParaRPr lang="en-US" sz="1350" dirty="0"/>
              </a:p>
            </p:txBody>
          </p:sp>
        </mc:Choice>
        <mc:Fallback xmlns="">
          <p:sp>
            <p:nvSpPr>
              <p:cNvPr id="9" name="TextBox 8"/>
              <p:cNvSpPr txBox="1">
                <a:spLocks noRot="1" noChangeAspect="1" noMove="1" noResize="1" noEditPoints="1" noAdjustHandles="1" noChangeArrowheads="1" noChangeShapeType="1" noTextEdit="1"/>
              </p:cNvSpPr>
              <p:nvPr/>
            </p:nvSpPr>
            <p:spPr>
              <a:xfrm>
                <a:off x="3632861" y="1688027"/>
                <a:ext cx="4404575" cy="123726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00232" y="2123271"/>
                <a:ext cx="3303431" cy="9379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en-US" sz="5400" i="1">
                              <a:latin typeface="Cambria Math" panose="02040503050406030204" pitchFamily="18" charset="0"/>
                            </a:rPr>
                          </m:ctrlPr>
                        </m:sPrePr>
                        <m:sub>
                          <m:r>
                            <a:rPr lang="en-US" sz="5400" i="1">
                              <a:latin typeface="Cambria Math" panose="02040503050406030204" pitchFamily="18" charset="0"/>
                            </a:rPr>
                            <m:t>6</m:t>
                          </m:r>
                        </m:sub>
                        <m:sup>
                          <m:r>
                            <a:rPr lang="en-US" sz="5400" i="1">
                              <a:latin typeface="Cambria Math" panose="02040503050406030204" pitchFamily="18" charset="0"/>
                            </a:rPr>
                            <m:t>14</m:t>
                          </m:r>
                        </m:sup>
                        <m:e>
                          <m:r>
                            <a:rPr lang="en-US" sz="5400" i="1">
                              <a:latin typeface="Cambria Math" panose="02040503050406030204" pitchFamily="18" charset="0"/>
                            </a:rPr>
                            <m:t>𝐶</m:t>
                          </m:r>
                        </m:e>
                      </m:sPre>
                    </m:oMath>
                  </m:oMathPara>
                </a14:m>
                <a:endParaRPr lang="en-US" sz="1350" dirty="0"/>
              </a:p>
            </p:txBody>
          </p:sp>
        </mc:Choice>
        <mc:Fallback xmlns="">
          <p:sp>
            <p:nvSpPr>
              <p:cNvPr id="10" name="TextBox 9"/>
              <p:cNvSpPr txBox="1">
                <a:spLocks noRot="1" noChangeAspect="1" noMove="1" noResize="1" noEditPoints="1" noAdjustHandles="1" noChangeArrowheads="1" noChangeShapeType="1" noTextEdit="1"/>
              </p:cNvSpPr>
              <p:nvPr/>
            </p:nvSpPr>
            <p:spPr>
              <a:xfrm>
                <a:off x="7200308" y="1688027"/>
                <a:ext cx="4404575" cy="123726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546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10146" y="1870364"/>
            <a:ext cx="6096000" cy="1524000"/>
            <a:chOff x="1510146" y="1870364"/>
            <a:chExt cx="6096000" cy="1524000"/>
          </a:xfrm>
        </p:grpSpPr>
        <p:sp>
          <p:nvSpPr>
            <p:cNvPr id="2" name="Horizontal Scroll 1"/>
            <p:cNvSpPr/>
            <p:nvPr/>
          </p:nvSpPr>
          <p:spPr>
            <a:xfrm>
              <a:off x="1510146" y="1870364"/>
              <a:ext cx="6096000" cy="1524000"/>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21996" y="2245297"/>
              <a:ext cx="5054756" cy="715581"/>
            </a:xfrm>
            <a:prstGeom prst="rect">
              <a:avLst/>
            </a:prstGeom>
            <a:noFill/>
          </p:spPr>
          <p:txBody>
            <a:bodyPr wrap="square" rtlCol="0">
              <a:spAutoFit/>
            </a:bodyPr>
            <a:lstStyle/>
            <a:p>
              <a:r>
                <a:rPr lang="bn-BD" sz="4050" b="1" dirty="0">
                  <a:solidFill>
                    <a:srgbClr val="7030A0"/>
                  </a:solidFill>
                  <a:latin typeface="NikoshBAN" panose="02000000000000000000" pitchFamily="2" charset="0"/>
                  <a:cs typeface="NikoshBAN" panose="02000000000000000000" pitchFamily="2" charset="0"/>
                </a:rPr>
                <a:t>আইসোটোপের ধর্ম ও ব্যবহার</a:t>
              </a:r>
              <a:endParaRPr lang="en-US" sz="4050" b="1" dirty="0">
                <a:solidFill>
                  <a:srgbClr val="7030A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366465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6919285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573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5309234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416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762" y="984175"/>
            <a:ext cx="6033150" cy="3921548"/>
          </a:xfrm>
          <a:prstGeom prst="rect">
            <a:avLst/>
          </a:prstGeom>
        </p:spPr>
      </p:pic>
      <p:sp>
        <p:nvSpPr>
          <p:cNvPr id="5" name="TextBox 4"/>
          <p:cNvSpPr txBox="1"/>
          <p:nvPr/>
        </p:nvSpPr>
        <p:spPr>
          <a:xfrm>
            <a:off x="1670357" y="5305735"/>
            <a:ext cx="6605738" cy="646331"/>
          </a:xfrm>
          <a:prstGeom prst="rect">
            <a:avLst/>
          </a:prstGeom>
          <a:noFill/>
        </p:spPr>
        <p:txBody>
          <a:bodyPr wrap="square" rtlCol="0">
            <a:spAutoFit/>
          </a:bodyPr>
          <a:lstStyle/>
          <a:p>
            <a:r>
              <a:rPr lang="bn-BD" sz="3600" dirty="0">
                <a:solidFill>
                  <a:srgbClr val="FF0000"/>
                </a:solidFill>
                <a:latin typeface="NikoshBAN" panose="02000000000000000000" pitchFamily="2" charset="0"/>
                <a:cs typeface="NikoshBAN" panose="02000000000000000000" pitchFamily="2" charset="0"/>
              </a:rPr>
              <a:t>চিকিৎসা ক্ষেত্রে আইসোটোপের ব্যবহার </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8383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782" y="622396"/>
            <a:ext cx="6397634" cy="4659548"/>
          </a:xfrm>
          <a:prstGeom prst="rect">
            <a:avLst/>
          </a:prstGeom>
        </p:spPr>
      </p:pic>
      <p:sp>
        <p:nvSpPr>
          <p:cNvPr id="16" name="TextBox 15"/>
          <p:cNvSpPr txBox="1"/>
          <p:nvPr/>
        </p:nvSpPr>
        <p:spPr>
          <a:xfrm>
            <a:off x="2414138" y="5434344"/>
            <a:ext cx="3540097"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কৃষি ক্ষেত্রে আইসোটোপের ব্যবহার</a:t>
            </a:r>
            <a:endParaRPr lang="en-US" sz="24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7693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844" y="443347"/>
            <a:ext cx="6819938" cy="4003962"/>
          </a:xfrm>
          <a:prstGeom prst="rect">
            <a:avLst/>
          </a:prstGeom>
        </p:spPr>
      </p:pic>
      <p:sp>
        <p:nvSpPr>
          <p:cNvPr id="7" name="TextBox 6"/>
          <p:cNvSpPr txBox="1"/>
          <p:nvPr/>
        </p:nvSpPr>
        <p:spPr>
          <a:xfrm>
            <a:off x="2280754" y="5007585"/>
            <a:ext cx="6116114" cy="584775"/>
          </a:xfrm>
          <a:prstGeom prst="rect">
            <a:avLst/>
          </a:prstGeom>
          <a:noFill/>
        </p:spPr>
        <p:txBody>
          <a:bodyPr wrap="square" rtlCol="0">
            <a:spAutoFit/>
          </a:bodyPr>
          <a:lstStyle/>
          <a:p>
            <a:r>
              <a:rPr lang="bn-BD" sz="3200" dirty="0">
                <a:solidFill>
                  <a:srgbClr val="0070C0"/>
                </a:solidFill>
                <a:latin typeface="NikoshBAN" panose="02000000000000000000" pitchFamily="2" charset="0"/>
                <a:cs typeface="NikoshBAN" panose="02000000000000000000" pitchFamily="2" charset="0"/>
              </a:rPr>
              <a:t>খাদ্যদ্রব্য সংরক্ষণে আইসোটোপের ব্যবহার</a:t>
            </a:r>
            <a:endParaRPr lang="en-US" sz="32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0641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982</TotalTime>
  <Words>365</Words>
  <Application>Microsoft Office PowerPoint</Application>
  <PresentationFormat>On-screen Show (4:3)</PresentationFormat>
  <Paragraphs>58</Paragraphs>
  <Slides>17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Cambria Math</vt:lpstr>
      <vt:lpstr>Corbel</vt:lpstr>
      <vt:lpstr>Nikosh</vt:lpstr>
      <vt:lpstr>NikoshBAN</vt:lpstr>
      <vt:lpstr>Vrinda</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ANISUR</dc:creator>
  <cp:lastModifiedBy>Biplab</cp:lastModifiedBy>
  <cp:revision>221</cp:revision>
  <dcterms:created xsi:type="dcterms:W3CDTF">2014-09-20T16:42:22Z</dcterms:created>
  <dcterms:modified xsi:type="dcterms:W3CDTF">2020-10-13T04:29:06Z</dcterms:modified>
</cp:coreProperties>
</file>