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279" r:id="rId3"/>
    <p:sldId id="280" r:id="rId4"/>
    <p:sldId id="298" r:id="rId5"/>
    <p:sldId id="281" r:id="rId6"/>
    <p:sldId id="282" r:id="rId7"/>
    <p:sldId id="283" r:id="rId8"/>
    <p:sldId id="287" r:id="rId9"/>
    <p:sldId id="289" r:id="rId10"/>
    <p:sldId id="291" r:id="rId11"/>
    <p:sldId id="292" r:id="rId12"/>
    <p:sldId id="293" r:id="rId13"/>
    <p:sldId id="294" r:id="rId14"/>
    <p:sldId id="295" r:id="rId15"/>
    <p:sldId id="296" r:id="rId16"/>
    <p:sldId id="299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14CDF8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88C9-E126-41C9-A631-4BA98733A7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119B-CBDB-4317-8C86-C64E50A4E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DE19-9B50-4123-A900-93A9C0FDDAC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audio" Target="../media/audio3.wav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318" y="363071"/>
            <a:ext cx="8538882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3810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সুপ্রিয়,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১২শ শ্রেণির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শিক্ষার্থীবৃন্দ,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mollusca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8534400" cy="4572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438400" y="4038600"/>
            <a:ext cx="4648200" cy="2079812"/>
          </a:xfrm>
          <a:prstGeom prst="ellipse">
            <a:avLst/>
          </a:prstGeom>
          <a:solidFill>
            <a:srgbClr val="00FF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4267200"/>
            <a:ext cx="3831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14600" y="1219200"/>
            <a:ext cx="4648200" cy="2079812"/>
          </a:xfrm>
          <a:prstGeom prst="ellipse">
            <a:avLst/>
          </a:prstGeom>
          <a:solidFill>
            <a:srgbClr val="00FF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42523" y="1577787"/>
            <a:ext cx="38763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</a:t>
            </a:r>
          </a:p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20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050" y="376522"/>
            <a:ext cx="8538882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1092804"/>
            <a:ext cx="1447800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1016604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1169004"/>
            <a:ext cx="67818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 </a:t>
            </a:r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</a:t>
            </a:r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মাংসল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অখণ্ডায়িত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ত্রিস্তরী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সিলোমেট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দ্বি-পার্শ্বীয় প্রতিসম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মাথাবিশিষ্ট</a:t>
            </a:r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330804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5. </a:t>
            </a:r>
            <a:r>
              <a:rPr lang="en-US" sz="4000" b="1" dirty="0" err="1" smtClean="0">
                <a:cs typeface="SutonnyMJ" pitchFamily="2" charset="0"/>
              </a:rPr>
              <a:t>Mollusca</a:t>
            </a:r>
            <a:r>
              <a:rPr lang="bn-BD" sz="4000" b="1" dirty="0" smtClean="0"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6" name="Picture 15" descr="mollusca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97872" y="3465130"/>
            <a:ext cx="4164996" cy="18067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19400" y="3429000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67200" y="3657600"/>
            <a:ext cx="2971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71800" y="4979004"/>
            <a:ext cx="1851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 ন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</a:t>
            </a:r>
            <a:r>
              <a:rPr lang="bn-BD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মাংসল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800600" y="5131404"/>
            <a:ext cx="2514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81000"/>
            <a:ext cx="8538882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1092804"/>
            <a:ext cx="1447800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1016604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1169004"/>
            <a:ext cx="67818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ম্যান্টল নামক পাতলা আবরণে দেহ আবৃত এবং</a:t>
            </a:r>
          </a:p>
          <a:p>
            <a:r>
              <a:rPr lang="bn-BD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ম্যান্টল থেকে ক্ষরিত পদার্থে গঠিত খোলকের মধ্যে প্রাণী অবস্থান করে।</a:t>
            </a:r>
            <a:endParaRPr lang="bn-BD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330804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5. </a:t>
            </a:r>
            <a:r>
              <a:rPr lang="en-US" sz="4000" b="1" dirty="0" err="1" smtClean="0">
                <a:cs typeface="SutonnyMJ" pitchFamily="2" charset="0"/>
              </a:rPr>
              <a:t>Mollusca</a:t>
            </a:r>
            <a:r>
              <a:rPr lang="bn-BD" sz="4000" b="1" dirty="0" smtClean="0"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9400" y="3102114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ম্যান্টল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5181600"/>
            <a:ext cx="196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খোলক/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shell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1" name="Picture 20" descr="mollusca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460" y="2819400"/>
            <a:ext cx="3838989" cy="1962150"/>
          </a:xfrm>
          <a:prstGeom prst="rect">
            <a:avLst/>
          </a:prstGeom>
        </p:spPr>
      </p:pic>
      <p:pic>
        <p:nvPicPr>
          <p:cNvPr id="22" name="Picture 21" descr="mollusca_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876800"/>
            <a:ext cx="2731008" cy="123139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4114800" y="3429000"/>
            <a:ext cx="1676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95800" y="5486400"/>
            <a:ext cx="16002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81000"/>
            <a:ext cx="8538882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1092804"/>
            <a:ext cx="1447800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1016604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৩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1169004"/>
            <a:ext cx="67818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 অঙ্কীয়দেশে মোটা চামড়া প্রশস্ত মাংসল পিণ্ডের মতো পদ –এ রূপান্তরিত।</a:t>
            </a:r>
            <a:endParaRPr lang="bn-BD" sz="36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330804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৫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en-US" sz="4000" b="1" dirty="0" err="1" smtClean="0">
                <a:cs typeface="SutonnyMJ" pitchFamily="2" charset="0"/>
              </a:rPr>
              <a:t>Mollusca</a:t>
            </a:r>
            <a:r>
              <a:rPr lang="bn-BD" sz="4000" b="1" dirty="0" smtClean="0"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5562600"/>
            <a:ext cx="2670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মাংসল পদ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4" name="Picture 13" descr="mollusca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971800"/>
            <a:ext cx="4495800" cy="28194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2590800" y="5257800"/>
            <a:ext cx="32004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81000"/>
            <a:ext cx="8538882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4400" y="1295400"/>
            <a:ext cx="1447800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2192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5334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৫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en-US" sz="4000" b="1" dirty="0" err="1" smtClean="0">
                <a:cs typeface="SutonnyMJ" pitchFamily="2" charset="0"/>
              </a:rPr>
              <a:t>Mollusca</a:t>
            </a:r>
            <a:r>
              <a:rPr lang="bn-BD" sz="4000" b="1" dirty="0" smtClean="0"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95400" y="1219200"/>
            <a:ext cx="1447800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11430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pic>
        <p:nvPicPr>
          <p:cNvPr id="13" name="Picture 12" descr="mollusca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57525"/>
            <a:ext cx="3591505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mollusca_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066049" y="2169730"/>
            <a:ext cx="4418882" cy="206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838200" y="55626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cs typeface="SutonnyMJ" pitchFamily="2" charset="0"/>
              </a:rPr>
              <a:t>Pila</a:t>
            </a:r>
            <a:r>
              <a:rPr lang="en-US" sz="3200" b="1" i="1" dirty="0" smtClean="0">
                <a:cs typeface="SutonnyMJ" pitchFamily="2" charset="0"/>
              </a:rPr>
              <a:t> </a:t>
            </a:r>
            <a:r>
              <a:rPr lang="en-US" sz="3200" b="1" i="1" dirty="0" err="1" smtClean="0">
                <a:cs typeface="SutonnyMJ" pitchFamily="2" charset="0"/>
              </a:rPr>
              <a:t>globosa</a:t>
            </a:r>
            <a:r>
              <a:rPr lang="bn-BD" sz="3200" b="1" i="1" dirty="0" smtClean="0">
                <a:cs typeface="SutonnyMJ" pitchFamily="2" charset="0"/>
              </a:rPr>
              <a:t>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7400" y="54864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cs typeface="SutonnyMJ" pitchFamily="2" charset="0"/>
              </a:rPr>
              <a:t>Loligo</a:t>
            </a:r>
            <a:r>
              <a:rPr lang="en-US" sz="2800" b="1" i="1" dirty="0" smtClean="0">
                <a:cs typeface="SutonnyMJ" pitchFamily="2" charset="0"/>
              </a:rPr>
              <a:t> </a:t>
            </a:r>
            <a:r>
              <a:rPr lang="en-US" sz="2800" b="1" i="1" dirty="0" err="1" smtClean="0">
                <a:cs typeface="SutonnyMJ" pitchFamily="2" charset="0"/>
              </a:rPr>
              <a:t>duvaucelli</a:t>
            </a:r>
            <a:r>
              <a:rPr lang="bn-BD" sz="2800" b="1" i="1" dirty="0" smtClean="0">
                <a:cs typeface="SutonnyMJ" pitchFamily="2" charset="0"/>
              </a:rPr>
              <a:t> 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33400"/>
            <a:ext cx="8538882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28956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cs typeface="SutonnyMJ" pitchFamily="2" charset="0"/>
              </a:rPr>
              <a:t>Mollusca</a:t>
            </a:r>
            <a:r>
              <a:rPr lang="bn-BD" sz="2800" b="1" dirty="0" smtClean="0">
                <a:cs typeface="SutonnyMJ" pitchFamily="2" charset="0"/>
              </a:rPr>
              <a:t> </a:t>
            </a:r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দেহ যে পাতলা আবরণে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 তার নাম কী?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95400" y="1219200"/>
            <a:ext cx="5029200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11430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মূল্যায়ন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38100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en-US" sz="3200" b="1" dirty="0" err="1" smtClean="0">
                <a:cs typeface="SutonnyMJ" pitchFamily="2" charset="0"/>
              </a:rPr>
              <a:t>Mollusca</a:t>
            </a:r>
            <a:r>
              <a:rPr lang="bn-BD" sz="3200" b="1" dirty="0" smtClean="0">
                <a:cs typeface="SutonnyMJ" pitchFamily="2" charset="0"/>
              </a:rPr>
              <a:t> 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পা কোন ধরণের?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44196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৩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en-US" sz="2800" b="1" dirty="0" err="1" smtClean="0">
                <a:cs typeface="SutonnyMJ" pitchFamily="2" charset="0"/>
              </a:rPr>
              <a:t>Mollusca</a:t>
            </a:r>
            <a:r>
              <a:rPr lang="bn-BD" sz="2800" b="1" dirty="0" smtClean="0">
                <a:cs typeface="SutonnyMJ" pitchFamily="2" charset="0"/>
              </a:rPr>
              <a:t> </a:t>
            </a:r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২টি উদাহরণ দাও।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33400"/>
            <a:ext cx="8538882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800" y="685800"/>
            <a:ext cx="5029200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0" y="857071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বাড়ির কাজ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5334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চিত্রের প্রাণিটি যে পর্বের সে পর্বের ৩টি বৈশিষ্ট্য বর্ণনা কর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উদাহরণ দাও।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mollusca_6.pn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2362200" y="2558154"/>
            <a:ext cx="4495800" cy="256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6670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“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কথায়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 ও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কাজে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সততাই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চরিত্রের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মেরুদণ্ড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”</a:t>
            </a:r>
            <a:endParaRPr lang="bn-BD" sz="4000" b="1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27387"/>
            <a:ext cx="7239000" cy="30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99633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এতক্ষণ মনোযোগ সহকারে, </a:t>
            </a: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Mollusca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সনাক্তকারি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 নিয়ে আলোচিত ক্লাসে উপস্থিত থাকার জন্য তোমাদেরকে-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o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28600"/>
            <a:ext cx="437605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10200" y="4800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nd was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590800"/>
            <a:ext cx="2968052" cy="197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ace musk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2438400"/>
            <a:ext cx="2362200" cy="2362200"/>
          </a:xfrm>
          <a:prstGeom prst="rect">
            <a:avLst/>
          </a:prstGeom>
        </p:spPr>
      </p:pic>
      <p:pic>
        <p:nvPicPr>
          <p:cNvPr id="9" name="Picture 8" descr="social distance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2057400"/>
            <a:ext cx="6934200" cy="4322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1501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বাইরে গেলে অবশ্যই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7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SC04321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l="40042"/>
          <a:stretch>
            <a:fillRect/>
          </a:stretch>
        </p:blipFill>
        <p:spPr>
          <a:xfrm>
            <a:off x="4953000" y="166251"/>
            <a:ext cx="3962400" cy="527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604175"/>
            <a:ext cx="3200400" cy="5334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6213775"/>
            <a:ext cx="4114800" cy="3810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8600" y="1447800"/>
            <a:ext cx="4572000" cy="3352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1461" y="3134380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52400" y="2445605"/>
            <a:ext cx="441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48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32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472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36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বেগুনহাটি ফাজিল ডিগ্রি মাদ্রাসা</a:t>
            </a:r>
            <a:endParaRPr lang="en-US" sz="2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383" y="5486400"/>
            <a:ext cx="3222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3" grpId="0"/>
      <p:bldP spid="17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318" y="363071"/>
            <a:ext cx="8538882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ollusca_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3810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১২শ শ্রেণি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638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অধ্যায়ঃ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00600" y="381000"/>
            <a:ext cx="3886200" cy="1600200"/>
          </a:xfrm>
          <a:prstGeom prst="ellipse">
            <a:avLst/>
          </a:prstGeom>
          <a:solidFill>
            <a:srgbClr val="00FF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440829"/>
            <a:ext cx="3581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পত্র 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552289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05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Mollusca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20" grpId="0" animBg="1"/>
      <p:bldP spid="1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791200" y="4724400"/>
            <a:ext cx="3124200" cy="1828800"/>
            <a:chOff x="367352" y="4572000"/>
            <a:chExt cx="8366646" cy="1981200"/>
          </a:xfrm>
        </p:grpSpPr>
        <p:pic>
          <p:nvPicPr>
            <p:cNvPr id="6" name="Picture 6" descr="E:\Animal diversity\platyhelminthes\800px-Prostheceraeus_giesbrechtii_Schmarda,_1859_4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347" y="4572000"/>
              <a:ext cx="2747749" cy="19465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67352" y="4572000"/>
              <a:ext cx="8366646" cy="1981200"/>
              <a:chOff x="367352" y="4572000"/>
              <a:chExt cx="8366646" cy="1981200"/>
            </a:xfrm>
          </p:grpSpPr>
          <p:pic>
            <p:nvPicPr>
              <p:cNvPr id="8" name="Picture 5" descr="E:\Animal diversity\platyhelminthes\dugesia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52" y="4572000"/>
                <a:ext cx="2743200" cy="1981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E:\Animal diversity\platyhelminthes\110781-004-E88A0AA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0798" y="4572000"/>
                <a:ext cx="2743200" cy="194025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2743200" y="23622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304800" y="4648200"/>
            <a:ext cx="2739474" cy="1946897"/>
            <a:chOff x="3276600" y="2407694"/>
            <a:chExt cx="2739474" cy="1946897"/>
          </a:xfrm>
        </p:grpSpPr>
        <p:grpSp>
          <p:nvGrpSpPr>
            <p:cNvPr id="5" name="Group 6"/>
            <p:cNvGrpSpPr/>
            <p:nvPr/>
          </p:nvGrpSpPr>
          <p:grpSpPr>
            <a:xfrm>
              <a:off x="3276600" y="3181182"/>
              <a:ext cx="2739474" cy="1173409"/>
              <a:chOff x="3276600" y="3181182"/>
              <a:chExt cx="2739474" cy="1173409"/>
            </a:xfrm>
          </p:grpSpPr>
          <p:pic>
            <p:nvPicPr>
              <p:cNvPr id="14" name="Picture 12" descr="E:\Animal diversity\Annelida\phylum-annelida-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3181182"/>
                <a:ext cx="1372551" cy="1144611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3" descr="E:\Animal diversity\Annelida\nereis25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474" y="3245884"/>
                <a:ext cx="1371600" cy="1108707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4" descr="E:\Animal diversity\Annelida\Nerr0328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407694"/>
              <a:ext cx="1447801" cy="961765"/>
            </a:xfrm>
            <a:prstGeom prst="ellipse">
              <a:avLst/>
            </a:prstGeom>
            <a:ln w="28575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15"/>
          <p:cNvGrpSpPr/>
          <p:nvPr/>
        </p:nvGrpSpPr>
        <p:grpSpPr>
          <a:xfrm>
            <a:off x="0" y="69553"/>
            <a:ext cx="2895600" cy="2216447"/>
            <a:chOff x="2971800" y="2133601"/>
            <a:chExt cx="2895600" cy="2216447"/>
          </a:xfrm>
        </p:grpSpPr>
        <p:pic>
          <p:nvPicPr>
            <p:cNvPr id="17" name="Picture 3" descr="E:\Animal diversity\spongilla locustri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291"/>
            <a:stretch/>
          </p:blipFill>
          <p:spPr bwMode="auto">
            <a:xfrm>
              <a:off x="4495800" y="3067826"/>
              <a:ext cx="1371600" cy="1282222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"/>
            <p:cNvGrpSpPr/>
            <p:nvPr/>
          </p:nvGrpSpPr>
          <p:grpSpPr>
            <a:xfrm>
              <a:off x="2971800" y="2133601"/>
              <a:ext cx="2192740" cy="2130755"/>
              <a:chOff x="2971800" y="2133601"/>
              <a:chExt cx="2192740" cy="2130755"/>
            </a:xfrm>
          </p:grpSpPr>
          <p:pic>
            <p:nvPicPr>
              <p:cNvPr id="19" name="Picture 2" descr="E:\Animal diversity\Iansponge1_jpg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971799"/>
                <a:ext cx="1524000" cy="1292557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E:\Animal diversity\porifera-orange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5794" y="2133601"/>
                <a:ext cx="1388746" cy="1221580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3"/>
          <p:cNvGrpSpPr/>
          <p:nvPr/>
        </p:nvGrpSpPr>
        <p:grpSpPr>
          <a:xfrm>
            <a:off x="3047999" y="0"/>
            <a:ext cx="2895601" cy="2190072"/>
            <a:chOff x="3200400" y="2246957"/>
            <a:chExt cx="2895601" cy="2190072"/>
          </a:xfrm>
        </p:grpSpPr>
        <p:pic>
          <p:nvPicPr>
            <p:cNvPr id="22" name="Picture 5" descr="E:\Animal diversity\cnidaria\271-5-L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137073"/>
              <a:ext cx="1489794" cy="1188720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E:\Animal diversity\cnidaria\208463image0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3181183"/>
              <a:ext cx="1371600" cy="1255846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E:\Animal diversity\cnidaria\maxresdefault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129" y="2246957"/>
              <a:ext cx="1315276" cy="1133231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28"/>
          <p:cNvGrpSpPr/>
          <p:nvPr/>
        </p:nvGrpSpPr>
        <p:grpSpPr>
          <a:xfrm>
            <a:off x="152400" y="2743200"/>
            <a:ext cx="2541684" cy="1984531"/>
            <a:chOff x="3264756" y="2332697"/>
            <a:chExt cx="2541684" cy="1984531"/>
          </a:xfrm>
        </p:grpSpPr>
        <p:pic>
          <p:nvPicPr>
            <p:cNvPr id="30" name="Picture 11" descr="E:\Animal diversity\nematod\nematoda22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332697"/>
              <a:ext cx="1463040" cy="1137347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loa_loa_ey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64756" y="3085155"/>
              <a:ext cx="1451824" cy="1232073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2" name="Picture 31" descr="mollusca_1.jpg"/>
          <p:cNvPicPr>
            <a:picLocks noChangeAspect="1"/>
          </p:cNvPicPr>
          <p:nvPr/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6019800" y="152400"/>
            <a:ext cx="2362200" cy="157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 descr="arthropoda-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505200" y="5410200"/>
            <a:ext cx="19812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 descr="echinodermata_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581400" y="3581400"/>
            <a:ext cx="1752600" cy="1666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 descr="living things 6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096000" y="25146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2192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080808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cs typeface="SutonnyMJ" pitchFamily="2" charset="0"/>
              </a:rPr>
              <a:t>Mollusca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সনাক্তকারি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নিয়ে আলোচনা করবো, ইনশাআল্লাহ।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819400"/>
            <a:ext cx="586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পর্ব 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৯টি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514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https://www.youtube.com/watch?v=DLS2OsdbSDc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0400" y="381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19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৪। </a:t>
            </a:r>
            <a:r>
              <a:rPr lang="en-US" sz="2400" b="1" dirty="0" err="1" smtClean="0">
                <a:cs typeface="SutonnyMJ" pitchFamily="2" charset="0"/>
              </a:rPr>
              <a:t>Mollusca</a:t>
            </a:r>
            <a:r>
              <a:rPr lang="en-US" sz="24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উদাহরণ বা বৈজ্ঞানিক নাম লিখতে পারবে।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143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প্রত্যাশা করা যায় যে, আজকের পাঠ শেষে শিক্ষার্থীরা---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590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ম্যান্টল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ব্যাখ্যা করতে পারবে;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352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cs typeface="SutonnyMJ" pitchFamily="2" charset="0"/>
              </a:rPr>
              <a:t>Mollusca</a:t>
            </a:r>
            <a:r>
              <a:rPr lang="en-US" sz="24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সনাক্তকারি বৈশিষ্ট্য বর্ণনা করতে পারবে;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905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কোমলদেহী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পর্বের তা ব্যাখ্যা করতে পারবে;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ollusca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5334000"/>
            <a:ext cx="1905000" cy="1280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050" y="376522"/>
            <a:ext cx="8538882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ollusc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57200"/>
            <a:ext cx="8382000" cy="5943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762000"/>
            <a:ext cx="144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4.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1600200"/>
            <a:ext cx="365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1447800"/>
            <a:ext cx="588334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Lat. </a:t>
            </a:r>
            <a:r>
              <a:rPr lang="en-US" sz="24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molluscus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soft body =</a:t>
            </a:r>
            <a:r>
              <a:rPr lang="bn-BD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নরম/কোমল দেহ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050" y="376522"/>
            <a:ext cx="8538882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1371600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cs typeface="SutonnyMJ" pitchFamily="2" charset="0"/>
              </a:rPr>
              <a:t>Mollusca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প্রাণীরা </a:t>
            </a:r>
          </a:p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কোমলদেহী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কম্বোজ প্রাণী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 পরিচিত।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609600"/>
            <a:ext cx="3733800" cy="646331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5. </a:t>
            </a:r>
            <a:r>
              <a:rPr lang="en-US" sz="3600" b="1" dirty="0" err="1" smtClean="0">
                <a:cs typeface="SutonnyMJ" pitchFamily="2" charset="0"/>
              </a:rPr>
              <a:t>Mollusca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" name="Picture 9" descr="mollusca_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08" y="4114800"/>
            <a:ext cx="3947192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mollusca_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800600"/>
            <a:ext cx="3493008" cy="1574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mollusca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407461" y="1220260"/>
            <a:ext cx="3561307" cy="2136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mollusca_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600700" y="1638300"/>
            <a:ext cx="4114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378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184</cp:revision>
  <dcterms:created xsi:type="dcterms:W3CDTF">2020-11-26T01:33:26Z</dcterms:created>
  <dcterms:modified xsi:type="dcterms:W3CDTF">2021-01-16T04:39:11Z</dcterms:modified>
</cp:coreProperties>
</file>