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68" r:id="rId4"/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FF"/>
    <a:srgbClr val="CC0066"/>
    <a:srgbClr val="FF3399"/>
    <a:srgbClr val="FF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2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99" y="-100084"/>
            <a:ext cx="9191765" cy="693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914400"/>
            <a:ext cx="8000999" cy="31159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4191000"/>
            <a:ext cx="8153401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5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Eg</a:t>
            </a:r>
            <a:r>
              <a:rPr lang="en-US" sz="3200" b="1" dirty="0" smtClean="0"/>
              <a:t>-Direct: He said to me, “ I </a:t>
            </a:r>
            <a:r>
              <a:rPr lang="en-US" sz="3200" b="1" dirty="0" smtClean="0">
                <a:solidFill>
                  <a:srgbClr val="00B050"/>
                </a:solidFill>
              </a:rPr>
              <a:t>am writing </a:t>
            </a:r>
            <a:r>
              <a:rPr lang="en-US" sz="3200" b="1" dirty="0" smtClean="0"/>
              <a:t>a letter.”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9117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Indirect: He told me that he </a:t>
            </a:r>
            <a:r>
              <a:rPr lang="en-US" sz="3200" b="1" dirty="0" smtClean="0">
                <a:solidFill>
                  <a:srgbClr val="00B050"/>
                </a:solidFill>
              </a:rPr>
              <a:t>was writing </a:t>
            </a:r>
            <a:r>
              <a:rPr lang="en-US" sz="3200" b="1" dirty="0" smtClean="0"/>
              <a:t>a letter.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429" y="1752600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Direct: The boy said to her, “ </a:t>
            </a:r>
            <a:r>
              <a:rPr lang="en-US" sz="2400" b="1" dirty="0" smtClean="0">
                <a:solidFill>
                  <a:srgbClr val="FF00FF"/>
                </a:solidFill>
              </a:rPr>
              <a:t>Are</a:t>
            </a:r>
            <a:r>
              <a:rPr lang="en-US" sz="2400" b="1" dirty="0" smtClean="0"/>
              <a:t> you </a:t>
            </a:r>
            <a:r>
              <a:rPr lang="en-US" sz="2400" b="1" dirty="0" smtClean="0">
                <a:solidFill>
                  <a:srgbClr val="FF00FF"/>
                </a:solidFill>
              </a:rPr>
              <a:t>reading</a:t>
            </a:r>
            <a:r>
              <a:rPr lang="en-US" sz="2400" b="1" dirty="0" smtClean="0"/>
              <a:t>  the story book?”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5429" y="2362200"/>
            <a:ext cx="825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Indirect: The boy asked her if she </a:t>
            </a:r>
            <a:r>
              <a:rPr lang="en-US" sz="2400" b="1" dirty="0" smtClean="0">
                <a:solidFill>
                  <a:srgbClr val="FF00FF"/>
                </a:solidFill>
              </a:rPr>
              <a:t>was reading </a:t>
            </a:r>
            <a:r>
              <a:rPr lang="en-US" sz="2400" b="1" dirty="0" smtClean="0"/>
              <a:t>the story book.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5057" y="3124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N.B: Tenses don’t change in Imperative Sentence and if R.V is Present/Future Tense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14" y="4118114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Direct: The teacher said , “ </a:t>
            </a:r>
            <a:r>
              <a:rPr lang="en-US" sz="2800" b="1" dirty="0" smtClean="0">
                <a:solidFill>
                  <a:srgbClr val="00B050"/>
                </a:solidFill>
              </a:rPr>
              <a:t>Do the sum.”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615934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Indirect : The teacher ordered to </a:t>
            </a:r>
            <a:r>
              <a:rPr lang="en-US" sz="2800" b="1" dirty="0" smtClean="0">
                <a:solidFill>
                  <a:srgbClr val="00B050"/>
                </a:solidFill>
              </a:rPr>
              <a:t>do the sum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5943" y="5139154"/>
            <a:ext cx="771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Direct: He says to me, “ You </a:t>
            </a:r>
            <a:r>
              <a:rPr lang="en-US" sz="2800" b="1" dirty="0" smtClean="0">
                <a:solidFill>
                  <a:srgbClr val="FF3399"/>
                </a:solidFill>
              </a:rPr>
              <a:t>know the news.”</a:t>
            </a:r>
            <a:endParaRPr lang="en-US" sz="2800" b="1" dirty="0">
              <a:solidFill>
                <a:srgbClr val="FF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000" y="5777039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Indirect: He tells me that I </a:t>
            </a:r>
            <a:r>
              <a:rPr lang="en-US" sz="2800" b="1" dirty="0" smtClean="0">
                <a:solidFill>
                  <a:srgbClr val="FF3399"/>
                </a:solidFill>
              </a:rPr>
              <a:t>know the news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868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Step-4{ Modal Verb Changing}</a:t>
            </a:r>
            <a:endParaRPr lang="en-U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76097"/>
              </p:ext>
            </p:extLst>
          </p:nvPr>
        </p:nvGraphicFramePr>
        <p:xfrm>
          <a:off x="1066800" y="1066800"/>
          <a:ext cx="76962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8100"/>
                <a:gridCol w="3848100"/>
              </a:tblGrid>
              <a:tr h="29527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Direct Narration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Indirect Narration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Shall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Should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Will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Would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Can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Could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May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Might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Must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Had to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Need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Needed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Dare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Dared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419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The girl said , “ I </a:t>
            </a:r>
            <a:r>
              <a:rPr lang="en-US" sz="2800" b="1" dirty="0" smtClean="0">
                <a:solidFill>
                  <a:srgbClr val="FF00FF"/>
                </a:solidFill>
              </a:rPr>
              <a:t>will </a:t>
            </a:r>
            <a:r>
              <a:rPr lang="en-US" sz="2800" b="1" dirty="0" smtClean="0"/>
              <a:t>do the sum.”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94282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Indirect: The girl said that she </a:t>
            </a:r>
            <a:r>
              <a:rPr lang="en-US" sz="2800" b="1" dirty="0" smtClean="0">
                <a:solidFill>
                  <a:srgbClr val="FF00FF"/>
                </a:solidFill>
              </a:rPr>
              <a:t>would </a:t>
            </a:r>
            <a:r>
              <a:rPr lang="en-US" sz="2800" b="1" dirty="0" smtClean="0"/>
              <a:t>do the sum. 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96774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319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Step-5{Some Nearest &amp; Distant Words  Changing }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475619"/>
              </p:ext>
            </p:extLst>
          </p:nvPr>
        </p:nvGraphicFramePr>
        <p:xfrm>
          <a:off x="152400" y="639334"/>
          <a:ext cx="8686800" cy="4738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46445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</a:rPr>
                        <a:t>Direct Narration</a:t>
                      </a:r>
                      <a:endParaRPr lang="en-US" sz="2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</a:rPr>
                        <a:t>Indirect Narration</a:t>
                      </a:r>
                      <a:endParaRPr lang="en-US" sz="2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</a:rPr>
                        <a:t>Direct Narration</a:t>
                      </a:r>
                      <a:endParaRPr lang="en-US" sz="2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F0"/>
                          </a:solidFill>
                        </a:rPr>
                        <a:t>Indirect Narration</a:t>
                      </a:r>
                      <a:endParaRPr lang="en-US" sz="2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46445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Here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There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Thus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445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Now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Then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The next day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445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Ago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Before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Yesterday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The Previous day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445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That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Last night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The Previous night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445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These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Those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To night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That night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4457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Come</a:t>
                      </a:r>
                      <a:endParaRPr lang="en-US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Go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Next week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following week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57867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The boy said to me ,  “I  saw him</a:t>
            </a:r>
            <a:r>
              <a:rPr lang="en-US" sz="2400" b="1" dirty="0" smtClean="0">
                <a:solidFill>
                  <a:srgbClr val="FF00FF"/>
                </a:solidFill>
              </a:rPr>
              <a:t> yesterday</a:t>
            </a:r>
            <a:r>
              <a:rPr lang="en-US" sz="2400" b="1" dirty="0" smtClean="0"/>
              <a:t>.”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48400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Indirect: The boy told me that he had seen him </a:t>
            </a:r>
            <a:r>
              <a:rPr lang="en-US" sz="2400" b="1" dirty="0" smtClean="0">
                <a:solidFill>
                  <a:srgbClr val="FF00FF"/>
                </a:solidFill>
              </a:rPr>
              <a:t>the previous day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457200"/>
            <a:ext cx="98298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8831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FF"/>
                </a:solidFill>
              </a:rPr>
              <a:t>Exercise</a:t>
            </a:r>
            <a:endParaRPr lang="en-US" sz="4400" b="1" dirty="0">
              <a:solidFill>
                <a:srgbClr val="FF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83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1.My father said </a:t>
            </a:r>
            <a:r>
              <a:rPr lang="en-US" sz="2800" b="1" smtClean="0">
                <a:solidFill>
                  <a:srgbClr val="002060"/>
                </a:solidFill>
              </a:rPr>
              <a:t>to him, </a:t>
            </a:r>
            <a:r>
              <a:rPr lang="en-US" sz="2800" b="1" dirty="0" smtClean="0">
                <a:solidFill>
                  <a:srgbClr val="002060"/>
                </a:solidFill>
              </a:rPr>
              <a:t>“We are going there tomorrow.”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2.He said to me, “Do you know my friend?”</a:t>
            </a:r>
          </a:p>
          <a:p>
            <a:pPr marL="342900" indent="-342900">
              <a:buAutoNum type="arabicPeriod"/>
            </a:pP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3.The teacher said to Mina, “ Read this book.”</a:t>
            </a:r>
          </a:p>
          <a:p>
            <a:pPr marL="342900" indent="-342900">
              <a:buAutoNum type="arabicPeriod"/>
            </a:pP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4.My mother said to me, “May Allah bless you.”</a:t>
            </a:r>
          </a:p>
          <a:p>
            <a:pPr marL="342900" indent="-342900">
              <a:buAutoNum type="arabicPeriod"/>
            </a:pP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5.I said to her, “ What a nice girl you are!”</a:t>
            </a: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218" y="1368915"/>
            <a:ext cx="9245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</a:rPr>
              <a:t>My father told me that they were going there the next day.</a:t>
            </a:r>
            <a:endParaRPr lang="en-US" sz="2800" b="1" dirty="0">
              <a:solidFill>
                <a:srgbClr val="FF00FF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-366615" y="1307483"/>
            <a:ext cx="772233" cy="584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737" y="4864200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839" y="3947080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839" y="3014574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197" y="2212646"/>
            <a:ext cx="98881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832" y="2234741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C0066"/>
                </a:solidFill>
              </a:rPr>
              <a:t>He asked me if I knew his friends.</a:t>
            </a:r>
            <a:endParaRPr lang="en-US" sz="2800" b="1" dirty="0">
              <a:solidFill>
                <a:srgbClr val="CC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946" y="3072323"/>
            <a:ext cx="717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</a:rPr>
              <a:t>The teachers ordered Mina to read that book.</a:t>
            </a:r>
            <a:endParaRPr lang="en-US" sz="2800" b="1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36586" y="3810000"/>
            <a:ext cx="799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My mother wished that Allah might bless me.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350" y="4874053"/>
            <a:ext cx="777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 exclaimed with joy that she was a very nice girl.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615" y="-152400"/>
            <a:ext cx="9992167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7060"/>
            <a:ext cx="9372600" cy="7029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05800" cy="3790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1673"/>
            <a:ext cx="8305800" cy="305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758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4219158"/>
            <a:ext cx="3276600" cy="2220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Topic-Narration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Class- viii, ix &amp; 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04800"/>
            <a:ext cx="7162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Prepared By</a:t>
            </a:r>
            <a:endParaRPr lang="en-US" sz="3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5486400" cy="5695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Md.Abu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Noman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endParaRPr lang="en-US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Assist:Teacher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.N.D.Madrasah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Chakaria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Purasava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Mobail</a:t>
            </a:r>
            <a:r>
              <a:rPr lang="en-US" sz="3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01818-541454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masternoman24434@gmail.com</a:t>
            </a:r>
            <a:endParaRPr lang="en-US" sz="24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42052"/>
            <a:ext cx="32766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07" y="2929539"/>
            <a:ext cx="493819" cy="3529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228600"/>
            <a:ext cx="102870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FF"/>
                </a:solidFill>
              </a:rPr>
              <a:t>Learning Outcomes</a:t>
            </a:r>
            <a:endParaRPr lang="en-US" sz="3600" b="1" dirty="0">
              <a:solidFill>
                <a:srgbClr val="FF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771" y="1615888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The learners will be able to…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1.Speak &amp; write about the rules of Narration.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2.Practise the exercise of  Narration.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Apply it  in real  life.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37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Narration/ Speech</a:t>
            </a:r>
            <a:endParaRPr 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1143000" y="2362200"/>
            <a:ext cx="6781800" cy="6197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4185788"/>
            <a:ext cx="2989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Direct Narration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0691" y="4185788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Indirect Narration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7467600" y="2981980"/>
            <a:ext cx="457200" cy="1203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143000" y="2981981"/>
            <a:ext cx="457200" cy="1203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334832" y="1600200"/>
            <a:ext cx="550536" cy="9549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6774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</a:t>
            </a:r>
            <a:r>
              <a:rPr lang="en-US" sz="3600" b="1" dirty="0" smtClean="0"/>
              <a:t>Direct :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39014" y="1524000"/>
            <a:ext cx="703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 said to me, “ </a:t>
            </a:r>
            <a:r>
              <a:rPr lang="en-US" sz="3200" b="1" u="sng" dirty="0" smtClean="0"/>
              <a:t>I am reading a book.</a:t>
            </a:r>
            <a:r>
              <a:rPr lang="en-US" sz="3200" b="1" dirty="0" smtClean="0"/>
              <a:t>’’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04516" y="609600"/>
            <a:ext cx="256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Reporting Verb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429000" y="1058432"/>
            <a:ext cx="580990" cy="448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58207" y="2723932"/>
            <a:ext cx="290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Reported Speech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45633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Indirect: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4458834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 told me that he was reading a book.</a:t>
            </a:r>
            <a:endParaRPr lang="en-US" sz="3200" b="1" dirty="0"/>
          </a:p>
        </p:txBody>
      </p:sp>
      <p:sp>
        <p:nvSpPr>
          <p:cNvPr id="18" name="Down Arrow 17"/>
          <p:cNvSpPr/>
          <p:nvPr/>
        </p:nvSpPr>
        <p:spPr>
          <a:xfrm>
            <a:off x="2895600" y="5102662"/>
            <a:ext cx="533400" cy="536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911271" y="5102662"/>
            <a:ext cx="575129" cy="536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5715000" y="4106003"/>
            <a:ext cx="1066800" cy="4892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13329" y="5486400"/>
            <a:ext cx="302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3399"/>
                </a:solidFill>
              </a:rPr>
              <a:t>Reporting Verb</a:t>
            </a:r>
            <a:endParaRPr lang="en-US" sz="3200" b="1" dirty="0">
              <a:solidFill>
                <a:srgbClr val="FF33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0449" y="5638800"/>
            <a:ext cx="165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Person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3550516"/>
            <a:ext cx="1395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C0099"/>
                </a:solidFill>
              </a:rPr>
              <a:t>Tense</a:t>
            </a:r>
            <a:endParaRPr lang="en-US" sz="3600" b="1" dirty="0">
              <a:solidFill>
                <a:srgbClr val="CC0099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981886" y="2128741"/>
            <a:ext cx="561914" cy="595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7536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2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 animBg="1"/>
      <p:bldP spid="15" grpId="0"/>
      <p:bldP spid="16" grpId="0"/>
      <p:bldP spid="17" grpId="0"/>
      <p:bldP spid="18" grpId="0" animBg="1"/>
      <p:bldP spid="20" grpId="0" animBg="1"/>
      <p:bldP spid="21" grpId="0" animBg="1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Step-1 (Reporting Verb Changing &amp; Linker  Set up}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015626"/>
              </p:ext>
            </p:extLst>
          </p:nvPr>
        </p:nvGraphicFramePr>
        <p:xfrm>
          <a:off x="685800" y="685800"/>
          <a:ext cx="7543799" cy="5114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9697"/>
                <a:gridCol w="3778703"/>
                <a:gridCol w="1295399"/>
              </a:tblGrid>
              <a:tr h="66621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Sentences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Reporting Verb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Linker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621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Assertive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told/said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That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621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Interrogative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asked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If/WHQ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2482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Imperative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Ordered/requested/advised/forbade/proposed/said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To/that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621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Optative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Prayed/wished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That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2482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Exclamatory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Exclaimed with joy/sorrow/wonder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that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91109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Eg</a:t>
            </a:r>
            <a:r>
              <a:rPr lang="en-US" sz="2400" b="1" dirty="0" smtClean="0"/>
              <a:t>- Direct: She said to me , “ Are you reading the book?”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311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Indirect: She </a:t>
            </a:r>
            <a:r>
              <a:rPr lang="en-US" sz="2400" b="1" dirty="0" smtClean="0">
                <a:solidFill>
                  <a:srgbClr val="CC0066"/>
                </a:solidFill>
              </a:rPr>
              <a:t>asked</a:t>
            </a:r>
            <a:r>
              <a:rPr lang="en-US" sz="2400" b="1" dirty="0" smtClean="0"/>
              <a:t> me</a:t>
            </a:r>
            <a:r>
              <a:rPr lang="en-US" sz="2400" b="1" dirty="0" smtClean="0">
                <a:solidFill>
                  <a:srgbClr val="FF00FF"/>
                </a:solidFill>
              </a:rPr>
              <a:t> if </a:t>
            </a:r>
            <a:r>
              <a:rPr lang="en-US" sz="2400" b="1" dirty="0" smtClean="0"/>
              <a:t>I was reading the book.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352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Negative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32721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  <a:r>
              <a:rPr lang="en-US" sz="2400" b="1" dirty="0" smtClean="0"/>
              <a:t>ot to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533400"/>
            <a:ext cx="95250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B050"/>
                </a:solidFill>
              </a:rPr>
              <a:t>Step-2 {Person </a:t>
            </a:r>
            <a:r>
              <a:rPr lang="en-US" sz="2800" b="1" dirty="0" smtClean="0">
                <a:solidFill>
                  <a:srgbClr val="00B050"/>
                </a:solidFill>
              </a:rPr>
              <a:t>Changing}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295124"/>
              </p:ext>
            </p:extLst>
          </p:nvPr>
        </p:nvGraphicFramePr>
        <p:xfrm>
          <a:off x="685800" y="1219200"/>
          <a:ext cx="78486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41529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Person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Nominative Case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Objective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Case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Possessive Case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529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Person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we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Me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us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My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Our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529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Person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your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529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Person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He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She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They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Him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Her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Them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His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Her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Their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its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829" y="5740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dirty="0" smtClean="0">
                <a:solidFill>
                  <a:srgbClr val="00B050"/>
                </a:solidFill>
              </a:rPr>
              <a:t>. R.S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1</a:t>
            </a:r>
            <a:r>
              <a:rPr lang="en-US" sz="2800" b="1" baseline="30000" dirty="0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st</a:t>
            </a:r>
            <a:r>
              <a:rPr lang="en-US" sz="2800" b="1" dirty="0" smtClean="0">
                <a:solidFill>
                  <a:srgbClr val="00B050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  <a:cs typeface="NikoshBAN" panose="02000000000000000000" pitchFamily="2" charset="0"/>
              </a:rPr>
              <a:t>Person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থাকিলে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  <a:cs typeface="NikoshBAN" panose="02000000000000000000" pitchFamily="2" charset="0"/>
              </a:rPr>
              <a:t>R.V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Speaker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Person   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  <a:cs typeface="NikoshBAN" panose="02000000000000000000" pitchFamily="2" charset="0"/>
              </a:rPr>
              <a:t>Change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304800"/>
            <a:ext cx="97536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2" y="784530"/>
            <a:ext cx="891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Eg</a:t>
            </a:r>
            <a:r>
              <a:rPr lang="en-US" sz="3200" b="1" dirty="0" smtClean="0"/>
              <a:t>-Direct: He said to me , “ I am writing a letter.’’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0283" y="1383828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Indirect: He told me that </a:t>
            </a:r>
            <a:r>
              <a:rPr lang="en-US" sz="4000" b="1" dirty="0" smtClean="0">
                <a:solidFill>
                  <a:srgbClr val="FF3399"/>
                </a:solidFill>
              </a:rPr>
              <a:t>he</a:t>
            </a:r>
            <a:r>
              <a:rPr lang="en-US" sz="2800" b="1" dirty="0" smtClean="0"/>
              <a:t> was writing a letter.</a:t>
            </a:r>
            <a:endParaRPr lang="en-US" sz="2800" b="1" dirty="0"/>
          </a:p>
        </p:txBody>
      </p:sp>
      <p:sp>
        <p:nvSpPr>
          <p:cNvPr id="4" name="U-Turn Arrow 3"/>
          <p:cNvSpPr/>
          <p:nvPr/>
        </p:nvSpPr>
        <p:spPr>
          <a:xfrm flipH="1">
            <a:off x="2095499" y="161736"/>
            <a:ext cx="2819397" cy="46898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342" y="2209800"/>
            <a:ext cx="8461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2. R.S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 2</a:t>
            </a:r>
            <a:r>
              <a:rPr lang="en-US" sz="2800" b="1" baseline="30000" dirty="0" smtClean="0">
                <a:solidFill>
                  <a:srgbClr val="00B050"/>
                </a:solidFill>
              </a:rPr>
              <a:t>nd</a:t>
            </a:r>
            <a:r>
              <a:rPr lang="en-US" sz="2800" b="1" dirty="0" smtClean="0">
                <a:solidFill>
                  <a:srgbClr val="00B050"/>
                </a:solidFill>
              </a:rPr>
              <a:t> Person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থাকিলে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solidFill>
                  <a:srgbClr val="00B050"/>
                </a:solidFill>
              </a:rPr>
              <a:t>R.V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 Listener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800" b="1" dirty="0" smtClean="0">
                <a:solidFill>
                  <a:srgbClr val="00B050"/>
                </a:solidFill>
              </a:rPr>
              <a:t> Person Change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553" y="3865004"/>
            <a:ext cx="935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Eg</a:t>
            </a:r>
            <a:r>
              <a:rPr lang="en-US" sz="3200" b="1" dirty="0" smtClean="0"/>
              <a:t>-Direct: I said to her,  “ You have done the work.”</a:t>
            </a:r>
            <a:endParaRPr lang="en-US" sz="3200" b="1" dirty="0"/>
          </a:p>
        </p:txBody>
      </p:sp>
      <p:sp>
        <p:nvSpPr>
          <p:cNvPr id="8" name="U-Turn Arrow 7"/>
          <p:cNvSpPr/>
          <p:nvPr/>
        </p:nvSpPr>
        <p:spPr>
          <a:xfrm flipH="1">
            <a:off x="3505197" y="3153046"/>
            <a:ext cx="1371601" cy="53885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227" y="4394775"/>
            <a:ext cx="8694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Indirect: I told her that  </a:t>
            </a:r>
            <a:r>
              <a:rPr lang="en-US" sz="3200" b="1" dirty="0" smtClean="0">
                <a:solidFill>
                  <a:srgbClr val="FF3399"/>
                </a:solidFill>
              </a:rPr>
              <a:t>she</a:t>
            </a:r>
            <a:r>
              <a:rPr lang="en-US" sz="3200" b="1" dirty="0" smtClean="0"/>
              <a:t> had done the work.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9312" y="5029200"/>
            <a:ext cx="786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3. 3</a:t>
            </a:r>
            <a:r>
              <a:rPr lang="en-US" sz="2800" b="1" baseline="30000" dirty="0" smtClean="0">
                <a:solidFill>
                  <a:srgbClr val="00B050"/>
                </a:solidFill>
              </a:rPr>
              <a:t>rd</a:t>
            </a:r>
            <a:r>
              <a:rPr lang="en-US" sz="2800" b="1" dirty="0" smtClean="0">
                <a:solidFill>
                  <a:srgbClr val="00B050"/>
                </a:solidFill>
              </a:rPr>
              <a:t> Person  Change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312" y="5367102"/>
            <a:ext cx="801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Eg</a:t>
            </a:r>
            <a:r>
              <a:rPr lang="en-US" sz="3200" b="1" dirty="0" smtClean="0"/>
              <a:t>- He said , “They are reading a book.”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2227" y="6044625"/>
            <a:ext cx="857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Indirect: He said that </a:t>
            </a:r>
            <a:r>
              <a:rPr lang="en-US" sz="3200" b="1" dirty="0" smtClean="0">
                <a:solidFill>
                  <a:srgbClr val="FF0000"/>
                </a:solidFill>
              </a:rPr>
              <a:t>they</a:t>
            </a:r>
            <a:r>
              <a:rPr lang="en-US" sz="3200" b="1" dirty="0" smtClean="0"/>
              <a:t> were reading </a:t>
            </a:r>
            <a:r>
              <a:rPr lang="en-US" sz="3200" b="1" dirty="0" smtClean="0">
                <a:solidFill>
                  <a:srgbClr val="FF0000"/>
                </a:solidFill>
              </a:rPr>
              <a:t>a book.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834 0.1348 L -0.27084 0.1348 C -0.16511 0.1348 -0.03334 0.14312 -0.03334 0.15075 L -0.03334 0.16809 " pathEditMode="relative" rAng="0" ptsTypes="FfFF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27 0.14983 L -0.15157 0.14983 C -0.10886 0.14983 -0.05486 0.1526 -0.05486 0.15515 L -0.05486 0.1607 " pathEditMode="relative" rAng="0" ptsTypes="FfFF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5" grpId="0"/>
      <p:bldP spid="6" grpId="0"/>
      <p:bldP spid="8" grpId="0" animBg="1"/>
      <p:bldP spid="8" grpId="1" animBg="1"/>
      <p:bldP spid="9" grpId="0"/>
      <p:bldP spid="10" grpId="0"/>
      <p:bldP spid="1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Step-3 {Tense Changing}</a:t>
            </a:r>
            <a:endParaRPr lang="en-U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38608"/>
              </p:ext>
            </p:extLst>
          </p:nvPr>
        </p:nvGraphicFramePr>
        <p:xfrm>
          <a:off x="152400" y="1041975"/>
          <a:ext cx="8763000" cy="55425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1631"/>
                <a:gridCol w="4501369"/>
              </a:tblGrid>
              <a:tr h="47013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Direct</a:t>
                      </a:r>
                      <a:r>
                        <a:rPr lang="en-US" sz="2800" b="1" baseline="0" dirty="0" smtClean="0">
                          <a:solidFill>
                            <a:srgbClr val="00B050"/>
                          </a:solidFill>
                        </a:rPr>
                        <a:t> Narration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B050"/>
                          </a:solidFill>
                        </a:rPr>
                        <a:t>Indirect Narration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7013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Present Indefinite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Past Indefinite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868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Present Continuous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Past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Continuous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013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Present Perfect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Past Perfect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763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Present Perfect Continuous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Past Perfect Continuous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013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Past Indefinite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Past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Perfect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013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Past  Continuous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Past perfect  Continuous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013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Past Perfect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No Change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912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Past Perfect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Continuous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No Change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0139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304800"/>
            <a:ext cx="96012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711</Words>
  <Application>Microsoft Office PowerPoint</Application>
  <PresentationFormat>On-screen Show (4:3)</PresentationFormat>
  <Paragraphs>181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Agency FB</vt:lpstr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QC</cp:lastModifiedBy>
  <cp:revision>122</cp:revision>
  <dcterms:created xsi:type="dcterms:W3CDTF">2006-08-16T00:00:00Z</dcterms:created>
  <dcterms:modified xsi:type="dcterms:W3CDTF">2016-08-21T01:28:39Z</dcterms:modified>
</cp:coreProperties>
</file>