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84" r:id="rId2"/>
    <p:sldId id="285" r:id="rId3"/>
    <p:sldId id="283" r:id="rId4"/>
    <p:sldId id="286" r:id="rId5"/>
    <p:sldId id="261" r:id="rId6"/>
    <p:sldId id="288" r:id="rId7"/>
    <p:sldId id="280" r:id="rId8"/>
    <p:sldId id="292" r:id="rId9"/>
    <p:sldId id="293" r:id="rId10"/>
    <p:sldId id="301" r:id="rId11"/>
    <p:sldId id="296" r:id="rId12"/>
    <p:sldId id="297" r:id="rId13"/>
    <p:sldId id="298" r:id="rId14"/>
    <p:sldId id="294" r:id="rId15"/>
    <p:sldId id="266" r:id="rId16"/>
    <p:sldId id="289" r:id="rId17"/>
    <p:sldId id="267" r:id="rId18"/>
    <p:sldId id="268" r:id="rId19"/>
    <p:sldId id="29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8B47"/>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93" autoAdjust="0"/>
    <p:restoredTop sz="94660"/>
  </p:normalViewPr>
  <p:slideViewPr>
    <p:cSldViewPr>
      <p:cViewPr varScale="1">
        <p:scale>
          <a:sx n="70" d="100"/>
          <a:sy n="70" d="100"/>
        </p:scale>
        <p:origin x="636" y="4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99264E-A135-4B29-9B34-8087EBBDC927}" type="datetimeFigureOut">
              <a:rPr lang="en-US" smtClean="0"/>
              <a:pPr/>
              <a:t>1/15/2021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475A5-FBE0-4DC3-981E-3CC347A05309}" type="slidenum">
              <a:rPr lang="en-US" smtClean="0"/>
              <a:pPr/>
              <a:t>‹#›</a:t>
            </a:fld>
            <a:endParaRPr lang="en-US"/>
          </a:p>
        </p:txBody>
      </p:sp>
    </p:spTree>
    <p:extLst>
      <p:ext uri="{BB962C8B-B14F-4D97-AF65-F5344CB8AC3E}">
        <p14:creationId xmlns:p14="http://schemas.microsoft.com/office/powerpoint/2010/main" val="680508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B2E595-2F3C-4AA4-A4A8-4F8A4CEDFD1B}" type="slidenum">
              <a:rPr lang="en-US" smtClean="0"/>
              <a:pPr/>
              <a:t>19</a:t>
            </a:fld>
            <a:endParaRPr lang="en-US"/>
          </a:p>
        </p:txBody>
      </p:sp>
    </p:spTree>
    <p:extLst>
      <p:ext uri="{BB962C8B-B14F-4D97-AF65-F5344CB8AC3E}">
        <p14:creationId xmlns:p14="http://schemas.microsoft.com/office/powerpoint/2010/main" val="3646379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D8BD707-D9CF-40AE-B4C6-C98DA3205C0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8117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53381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8202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15187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9775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47320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167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5709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08446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81009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504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D8BD707-D9CF-40AE-B4C6-C98DA3205C09}" type="datetimeFigureOut">
              <a:rPr lang="en-US" smtClean="0"/>
              <a:pPr/>
              <a:t>1/15/2021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F15528-21DE-4FAA-801E-634DDDAF4B2B}" type="slidenum">
              <a:rPr lang="en-US" smtClean="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81244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16.gif"/><Relationship Id="rId4" Type="http://schemas.openxmlformats.org/officeDocument/2006/relationships/image" Target="../media/image15.gif"/></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E:\ca84fdca17a328df32a31a62d6bb54f5--green-rose-ho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Hexagon 2"/>
          <p:cNvSpPr/>
          <p:nvPr/>
        </p:nvSpPr>
        <p:spPr>
          <a:xfrm>
            <a:off x="1143000" y="3200400"/>
            <a:ext cx="9906000" cy="3124199"/>
          </a:xfrm>
          <a:prstGeom prst="hexagon">
            <a:avLst/>
          </a:prstGeom>
        </p:spPr>
        <p:style>
          <a:lnRef idx="2">
            <a:schemeClr val="accent5">
              <a:shade val="50000"/>
            </a:schemeClr>
          </a:lnRef>
          <a:fillRef idx="1">
            <a:schemeClr val="accent5"/>
          </a:fillRef>
          <a:effectRef idx="0">
            <a:schemeClr val="accent5"/>
          </a:effectRef>
          <a:fontRef idx="minor">
            <a:schemeClr val="lt1"/>
          </a:fontRef>
        </p:style>
        <p:txBody>
          <a:bodyPr lIns="87816" tIns="43908" rIns="87816" bIns="43908" spcCol="0" rtlCol="0" anchor="ctr"/>
          <a:lstStyle/>
          <a:p>
            <a:pPr algn="ctr"/>
            <a:r>
              <a:rPr lang="bn-BD" sz="9958" b="1" dirty="0">
                <a:solidFill>
                  <a:srgbClr val="FF0000"/>
                </a:solidFill>
                <a:effectLst>
                  <a:outerShdw blurRad="38100" dist="38100" dir="2700000" algn="tl">
                    <a:srgbClr val="000000">
                      <a:alpha val="43137"/>
                    </a:srgbClr>
                  </a:outerShdw>
                </a:effectLst>
                <a:latin typeface="NikoshBAN" pitchFamily="2" charset="0"/>
                <a:cs typeface="NikoshBAN" pitchFamily="2" charset="0"/>
              </a:rPr>
              <a:t>সবাইকে শুভেচ্ছা</a:t>
            </a:r>
            <a:endParaRPr lang="en-US" sz="9958" b="1"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402383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924973"/>
          </a:xfrm>
          <a:prstGeom prst="rect">
            <a:avLst/>
          </a:prstGeom>
        </p:spPr>
        <p:txBody>
          <a:bodyPr wrap="square">
            <a:spAutoFit/>
          </a:bodyPr>
          <a:lstStyle/>
          <a:p>
            <a:pPr algn="just"/>
            <a:r>
              <a:rPr lang="en-US" sz="2800" b="1" dirty="0" err="1">
                <a:solidFill>
                  <a:srgbClr val="FF0000"/>
                </a:solidFill>
                <a:latin typeface="NikoshBAN" pitchFamily="2" charset="0"/>
                <a:cs typeface="NikoshBAN" pitchFamily="2" charset="0"/>
              </a:rPr>
              <a:t>পাঠের</a:t>
            </a:r>
            <a:r>
              <a:rPr lang="en-US" sz="2800" b="1" dirty="0">
                <a:solidFill>
                  <a:srgbClr val="FF0000"/>
                </a:solidFill>
                <a:latin typeface="NikoshBAN" pitchFamily="2" charset="0"/>
                <a:cs typeface="NikoshBAN" pitchFamily="2" charset="0"/>
              </a:rPr>
              <a:t> </a:t>
            </a:r>
            <a:r>
              <a:rPr lang="en-US" sz="2800" b="1" dirty="0" err="1" smtClean="0">
                <a:solidFill>
                  <a:srgbClr val="FF0000"/>
                </a:solidFill>
                <a:latin typeface="NikoshBAN" pitchFamily="2" charset="0"/>
                <a:cs typeface="NikoshBAN" pitchFamily="2" charset="0"/>
              </a:rPr>
              <a:t>আলোচনা</a:t>
            </a:r>
            <a:r>
              <a:rPr lang="en-US" sz="2800" b="1" dirty="0" smtClean="0">
                <a:solidFill>
                  <a:srgbClr val="FF0000"/>
                </a:solidFill>
                <a:latin typeface="NikoshBAN" pitchFamily="2" charset="0"/>
                <a:cs typeface="NikoshBAN" pitchFamily="2" charset="0"/>
              </a:rPr>
              <a:t>--</a:t>
            </a:r>
            <a:endParaRPr lang="en-US" sz="2800" b="1" dirty="0" smtClean="0">
              <a:solidFill>
                <a:srgbClr val="333333"/>
              </a:solidFill>
              <a:latin typeface="Times New Roman" panose="02020603050405020304" pitchFamily="18" charset="0"/>
            </a:endParaRPr>
          </a:p>
          <a:p>
            <a:pPr algn="just"/>
            <a:r>
              <a:rPr lang="as-IN" sz="3200" b="1" dirty="0" smtClean="0">
                <a:latin typeface="Times New Roman" panose="02020603050405020304" pitchFamily="18" charset="0"/>
              </a:rPr>
              <a:t>চিকিৎসকের </a:t>
            </a:r>
            <a:r>
              <a:rPr lang="as-IN" sz="3200" b="1" dirty="0">
                <a:latin typeface="Times New Roman" panose="02020603050405020304" pitchFamily="18" charset="0"/>
              </a:rPr>
              <a:t>আদেশে দেওঘরে এসেছিলাম বায়ু পরিবর্তনের জন্যে। বায়ু পরিবর্তনে সাধারণত যা </a:t>
            </a:r>
            <a:r>
              <a:rPr lang="as-IN" sz="3200" b="1" dirty="0" smtClean="0">
                <a:latin typeface="Times New Roman" panose="02020603050405020304" pitchFamily="18" charset="0"/>
              </a:rPr>
              <a:t>হয়</a:t>
            </a:r>
            <a:r>
              <a:rPr lang="en-US" sz="3200" b="1" dirty="0" smtClean="0">
                <a:latin typeface="Times New Roman" panose="02020603050405020304" pitchFamily="18" charset="0"/>
              </a:rPr>
              <a:t> </a:t>
            </a:r>
            <a:r>
              <a:rPr lang="as-IN" sz="3200" b="1" dirty="0" smtClean="0">
                <a:latin typeface="Times New Roman" panose="02020603050405020304" pitchFamily="18" charset="0"/>
              </a:rPr>
              <a:t>সেও </a:t>
            </a:r>
            <a:r>
              <a:rPr lang="as-IN" sz="3200" b="1" dirty="0">
                <a:latin typeface="Times New Roman" panose="02020603050405020304" pitchFamily="18" charset="0"/>
              </a:rPr>
              <a:t>লোকে জানে, আবার আসেও। আমিও এসেছি। প্রাচীর ঘেরা বাগানের মধ্যে একটা বড় বাড়িতে থাকি। রাত্রি তিনটে থেকে কাছে কোথাও একজন গলাভাঙা একঘেয়ে সুরে ভজন শুরু করে, ঘুম ভেঙে যায়, দোর খুলে বারান্দায় এসে বসি। ধীরে ধীরে রাত্রি শেষ হয়ে আসে-পাখিদের আনাগোনা  শুরু হয়। দেখতাম ওদের মধ্যে সবচেয়ে ভোরে ওঠে দোয়েল। অন্ধকার শেষ না হতেই তাদের গান আরম্ভ হয়, তারপরে একটি দুটি করে আসতে থাকে বুলবুলি, শ্যামা, শালিক, টুনটুনি-পাশের বাড়ির আমগাছে, এ বাড়ির বকুল-কুঞ্জে, পথের ধারের অশ্বত্থ গাছের মাথায়-সকলকে চোখে দেখতে পেতাম না, কিন্তু প্রতিদিন ডাক শোনার অভ্যাসে মনে হতো যেন ওদের প্রত্যেককেই চিনি।</a:t>
            </a:r>
          </a:p>
        </p:txBody>
      </p:sp>
    </p:spTree>
    <p:extLst>
      <p:ext uri="{BB962C8B-B14F-4D97-AF65-F5344CB8AC3E}">
        <p14:creationId xmlns:p14="http://schemas.microsoft.com/office/powerpoint/2010/main" val="3071469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49" y="29570"/>
            <a:ext cx="12192000" cy="6740307"/>
          </a:xfrm>
          <a:prstGeom prst="rect">
            <a:avLst/>
          </a:prstGeom>
        </p:spPr>
        <p:txBody>
          <a:bodyPr wrap="square">
            <a:spAutoFit/>
          </a:bodyPr>
          <a:lstStyle/>
          <a:p>
            <a:pPr algn="just"/>
            <a:r>
              <a:rPr lang="as-IN" sz="3600" b="1" dirty="0">
                <a:latin typeface="Times New Roman" panose="02020603050405020304" pitchFamily="18" charset="0"/>
              </a:rPr>
              <a:t>হলদে রঙের একজোড়া, বেনে-বৌ পাখি একটু দেরি করে আসত। প্রাচীরের ধারের ইউক্যালিপটাস গাছের সবচেয়ে উঁচু ডালটায় বসে তারা প্রত্যহ হাজিরা হেঁকে যেত। হঠাৎ কি জানি কেন দিন-দুই এলো না দেখে ব্যস্ত হয়ে উঠলাম, কেউ ধরলে না তো? </a:t>
            </a:r>
            <a:r>
              <a:rPr lang="as-IN" sz="3600" b="1" dirty="0">
                <a:latin typeface="Times New Roman" panose="02020603050405020304" pitchFamily="18" charset="0"/>
              </a:rPr>
              <a:t>এদেশে ব্যাধের অভাব নেই, পাখি চালান দেওয়াই তাদের ব্যবসা-কিন্তু তিন দিনের দিন আবার দুটিকে ফিরে আসতে দেখে মনে হলো যেন সত্যিকার একটা ভাবনা ঘুচে গেল</a:t>
            </a:r>
            <a:r>
              <a:rPr lang="as-IN" sz="3600" b="1" dirty="0" smtClean="0">
                <a:latin typeface="Times New Roman" panose="02020603050405020304" pitchFamily="18" charset="0"/>
              </a:rPr>
              <a:t>।</a:t>
            </a:r>
            <a:r>
              <a:rPr lang="as-IN" sz="3600" dirty="0">
                <a:latin typeface="Times New Roman" panose="02020603050405020304" pitchFamily="18" charset="0"/>
              </a:rPr>
              <a:t> </a:t>
            </a:r>
            <a:r>
              <a:rPr lang="as-IN" sz="3600" b="1" dirty="0">
                <a:latin typeface="Times New Roman" panose="02020603050405020304" pitchFamily="18" charset="0"/>
              </a:rPr>
              <a:t>সেদিন সন্ধ্যার তখনও দেরি আছে, দেখি জনকয়েক বৃদ্ধ ব্যক্তি ক্ষুধা হরণের কর্তব্যটা সমাধা করে যথা দ্রুতপদেই বাসায় ফিরছেন। সম্ভবত এরা বাতব্যাধিগ্রস্থ, সন্ধ্যার পূর্বেই এদের ঘরে প্রবেশ করা প্রয়োজন। </a:t>
            </a:r>
          </a:p>
        </p:txBody>
      </p:sp>
    </p:spTree>
    <p:extLst>
      <p:ext uri="{BB962C8B-B14F-4D97-AF65-F5344CB8AC3E}">
        <p14:creationId xmlns:p14="http://schemas.microsoft.com/office/powerpoint/2010/main" val="282255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37" y="17060"/>
            <a:ext cx="12190863" cy="6986528"/>
          </a:xfrm>
          <a:prstGeom prst="rect">
            <a:avLst/>
          </a:prstGeom>
        </p:spPr>
        <p:txBody>
          <a:bodyPr wrap="square">
            <a:spAutoFit/>
          </a:bodyPr>
          <a:lstStyle/>
          <a:p>
            <a:pPr algn="just"/>
            <a:r>
              <a:rPr lang="as-IN" sz="3200" b="1" dirty="0" smtClean="0">
                <a:solidFill>
                  <a:srgbClr val="333333"/>
                </a:solidFill>
                <a:latin typeface="Times New Roman" panose="02020603050405020304" pitchFamily="18" charset="0"/>
              </a:rPr>
              <a:t>তাঁদের </a:t>
            </a:r>
            <a:r>
              <a:rPr lang="as-IN" sz="3200" b="1" dirty="0">
                <a:solidFill>
                  <a:srgbClr val="333333"/>
                </a:solidFill>
                <a:latin typeface="Times New Roman" panose="02020603050405020304" pitchFamily="18" charset="0"/>
              </a:rPr>
              <a:t>চলন দেখে ভরসা হলো, ভাবলাম যাই, আমিও একটু ঘুরে আসিগে। সেদিন পথে পথে অনেক বেড়ালাম। অন্ধকার হয়ে এল, ভেবেছিলাম আমি একাকী, হঠাৎ পেছনে চেয়ে দেখি একটি কুকুর আমার পেছনে চলেছে। বললাম, কী রে, যাবি আমার সঙ্গে? অন্ধকার পথটায় বাড়ি পর্যন্ত পৌঁছে দিতে পারবি। সে দূরে দাঁড়িয়ে ল্যাজ নাড়তে লাগল। বুঝলাম সে রাজি আছে। বললাম, তবে আয় আমার সঙ্গে। পথের ধারের একটা আলোতে দেখতে পেলাম কুকুরটার বয়স হয়েছে; কিন্তু যৌবনে একদিন শক্তিসামর্থ্য ছিল। তাকে অনেক কিছু প্রশ্ন করতে করতে বাড়ির সম্মুখে এসে পৌঁছলাম। গেট খুলে দিয়ে ডাকলাম, ভেতরে আয়। আজ তুই আমার অতিথি। সে বাইরে দাঁড়িয়ে ল্যাজ নাড়তে লাগল, কিছুতে ভিতরে ঢোকার ভরসা পেল না। আলো নিয়ে চাকর এসে উপস্থিত হলো, গেট বন্ধ করে দিতে চাইলে, বললাম, না, খোলাই থাক। যদি আসে, ওকে খেতে দিস</a:t>
            </a:r>
            <a:r>
              <a:rPr lang="as-IN" sz="3200" b="1" dirty="0" smtClean="0">
                <a:solidFill>
                  <a:srgbClr val="333333"/>
                </a:solidFill>
                <a:latin typeface="Times New Roman" panose="02020603050405020304" pitchFamily="18" charset="0"/>
              </a:rPr>
              <a:t>।</a:t>
            </a:r>
            <a:endParaRPr lang="as-IN" sz="3200" b="1" dirty="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914371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84"/>
            <a:ext cx="12192000" cy="6986528"/>
          </a:xfrm>
          <a:prstGeom prst="rect">
            <a:avLst/>
          </a:prstGeom>
        </p:spPr>
        <p:txBody>
          <a:bodyPr wrap="square">
            <a:spAutoFit/>
          </a:bodyPr>
          <a:lstStyle/>
          <a:p>
            <a:pPr algn="just"/>
            <a:r>
              <a:rPr lang="as-IN" sz="2800" b="1" dirty="0">
                <a:latin typeface="Times New Roman" panose="02020603050405020304" pitchFamily="18" charset="0"/>
              </a:rPr>
              <a:t>ঘণ্টাখানেক পরে খোঁজ নিয়ে জানলাম সে আসে নি-কোথায় চলে </a:t>
            </a:r>
            <a:r>
              <a:rPr lang="as-IN" sz="2800" b="1" dirty="0" smtClean="0">
                <a:latin typeface="Times New Roman" panose="02020603050405020304" pitchFamily="18" charset="0"/>
              </a:rPr>
              <a:t>গেছে।</a:t>
            </a:r>
            <a:endParaRPr lang="as-IN" sz="2800" b="1" dirty="0">
              <a:latin typeface="Times New Roman" panose="02020603050405020304" pitchFamily="18" charset="0"/>
            </a:endParaRPr>
          </a:p>
          <a:p>
            <a:pPr algn="just"/>
            <a:r>
              <a:rPr lang="as-IN" sz="2800" b="1" dirty="0" smtClean="0">
                <a:latin typeface="Times New Roman" panose="02020603050405020304" pitchFamily="18" charset="0"/>
              </a:rPr>
              <a:t>এমনি </a:t>
            </a:r>
            <a:r>
              <a:rPr lang="as-IN" sz="2800" b="1" dirty="0">
                <a:latin typeface="Times New Roman" panose="02020603050405020304" pitchFamily="18" charset="0"/>
              </a:rPr>
              <a:t>করে সকাল কাটে। বিকালে গেটের বাইরে পথের ধারে এসে বসি। নিজের সামর্থ নেই বেড়াবার, যাদের আছে তাদের প্রতি চেয়ে চেয়ে দেখি। দেখতাম মধ্যবিত্ত গৃহস্থের ঘরে পীড়িতদের মধ্যে মেয়েদের সংখ্যাই ঢের বেশি। প্রথমেই যেত পা ফুলো ফুলো অল্পবয়সী একদল মেয়ে। বুঝতাম এরা বেরিবেরির আসামি। ফোলা পায়ের লজ্জা ঢাকতে বেচারাদের কত না যত্ন। মোজা পরার দিন নয়, গরম পড়েছে, তবু দেখি কারও পায়ে আঁট করে মোজা পরা। কেউ বা দেখলাম মাটি পর্যন্ত লুটিয়ে কাপড় পরেছে-সেটা পথ চলার বিঘ্ন, তবু, কৌতূহলী লোকচক্ষু থেকে তারা বিকৃতিটা আড়াল রাখতে চায়। আর সবচেয়ে দুঃখ হতো আমার একটি দরিদ্র ঘরের মেয়েকে দেখে। সে একলা যেত। সঙ্গে আত্মীয়-স্বজন নেই, শুধু তিনটি ছোট ছোট ছেলেমেয়ে। বয়স বোধ করি চব্বিশ-পঁচিশ, কিন্তু দেহ যেমন শীর্ণ মুখ তেমনি পান্ডুর-কোথাও যেন এতটুকু রক্ত নেই। শক্তি নেই নিজের দেহটাকে টানবার, তবু সবচেয়ে ছোট ছেলেটি তার কোলে। সে তো আর হাটতে পারে না-অথচ, আসবারও ঠাঁই নেই। কি ক্লান্তই না মেয়েটির চোখের চাহনি।</a:t>
            </a:r>
            <a:endParaRPr lang="as-IN" sz="3600" b="1" dirty="0">
              <a:latin typeface="Times New Roman" panose="02020603050405020304" pitchFamily="18" charset="0"/>
            </a:endParaRPr>
          </a:p>
        </p:txBody>
      </p:sp>
    </p:spTree>
    <p:extLst>
      <p:ext uri="{BB962C8B-B14F-4D97-AF65-F5344CB8AC3E}">
        <p14:creationId xmlns:p14="http://schemas.microsoft.com/office/powerpoint/2010/main" val="1366105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68601" cy="1524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marL="0" algn="l" defTabSz="1459965" rtl="0" eaLnBrk="1" latinLnBrk="0" hangingPunct="1">
              <a:defRPr sz="2700" kern="1200">
                <a:solidFill>
                  <a:schemeClr val="dk1"/>
                </a:solidFill>
                <a:latin typeface="+mn-lt"/>
                <a:ea typeface="+mn-ea"/>
                <a:cs typeface="+mn-cs"/>
              </a:defRPr>
            </a:lvl1pPr>
            <a:lvl2pPr marL="729982" algn="l" defTabSz="1459965" rtl="0" eaLnBrk="1" latinLnBrk="0" hangingPunct="1">
              <a:defRPr sz="2700" kern="1200">
                <a:solidFill>
                  <a:schemeClr val="dk1"/>
                </a:solidFill>
                <a:latin typeface="+mn-lt"/>
                <a:ea typeface="+mn-ea"/>
                <a:cs typeface="+mn-cs"/>
              </a:defRPr>
            </a:lvl2pPr>
            <a:lvl3pPr marL="1459965" algn="l" defTabSz="1459965" rtl="0" eaLnBrk="1" latinLnBrk="0" hangingPunct="1">
              <a:defRPr sz="2700" kern="1200">
                <a:solidFill>
                  <a:schemeClr val="dk1"/>
                </a:solidFill>
                <a:latin typeface="+mn-lt"/>
                <a:ea typeface="+mn-ea"/>
                <a:cs typeface="+mn-cs"/>
              </a:defRPr>
            </a:lvl3pPr>
            <a:lvl4pPr marL="2189947" algn="l" defTabSz="1459965" rtl="0" eaLnBrk="1" latinLnBrk="0" hangingPunct="1">
              <a:defRPr sz="2700" kern="1200">
                <a:solidFill>
                  <a:schemeClr val="dk1"/>
                </a:solidFill>
                <a:latin typeface="+mn-lt"/>
                <a:ea typeface="+mn-ea"/>
                <a:cs typeface="+mn-cs"/>
              </a:defRPr>
            </a:lvl4pPr>
            <a:lvl5pPr marL="2919931" algn="l" defTabSz="1459965" rtl="0" eaLnBrk="1" latinLnBrk="0" hangingPunct="1">
              <a:defRPr sz="2700" kern="1200">
                <a:solidFill>
                  <a:schemeClr val="dk1"/>
                </a:solidFill>
                <a:latin typeface="+mn-lt"/>
                <a:ea typeface="+mn-ea"/>
                <a:cs typeface="+mn-cs"/>
              </a:defRPr>
            </a:lvl5pPr>
            <a:lvl6pPr marL="3649914" algn="l" defTabSz="1459965" rtl="0" eaLnBrk="1" latinLnBrk="0" hangingPunct="1">
              <a:defRPr sz="2700" kern="1200">
                <a:solidFill>
                  <a:schemeClr val="dk1"/>
                </a:solidFill>
                <a:latin typeface="+mn-lt"/>
                <a:ea typeface="+mn-ea"/>
                <a:cs typeface="+mn-cs"/>
              </a:defRPr>
            </a:lvl6pPr>
            <a:lvl7pPr marL="4379896" algn="l" defTabSz="1459965" rtl="0" eaLnBrk="1" latinLnBrk="0" hangingPunct="1">
              <a:defRPr sz="2700" kern="1200">
                <a:solidFill>
                  <a:schemeClr val="dk1"/>
                </a:solidFill>
                <a:latin typeface="+mn-lt"/>
                <a:ea typeface="+mn-ea"/>
                <a:cs typeface="+mn-cs"/>
              </a:defRPr>
            </a:lvl7pPr>
            <a:lvl8pPr marL="5109877" algn="l" defTabSz="1459965" rtl="0" eaLnBrk="1" latinLnBrk="0" hangingPunct="1">
              <a:defRPr sz="2700" kern="1200">
                <a:solidFill>
                  <a:schemeClr val="dk1"/>
                </a:solidFill>
                <a:latin typeface="+mn-lt"/>
                <a:ea typeface="+mn-ea"/>
                <a:cs typeface="+mn-cs"/>
              </a:defRPr>
            </a:lvl8pPr>
            <a:lvl9pPr marL="5839862" algn="l" defTabSz="1459965" rtl="0" eaLnBrk="1" latinLnBrk="0" hangingPunct="1">
              <a:defRPr sz="2700" kern="1200">
                <a:solidFill>
                  <a:schemeClr val="dk1"/>
                </a:solidFill>
                <a:latin typeface="+mn-lt"/>
                <a:ea typeface="+mn-ea"/>
                <a:cs typeface="+mn-cs"/>
              </a:defRPr>
            </a:lvl9pPr>
          </a:lstStyle>
          <a:p>
            <a:pPr algn="ctr"/>
            <a:r>
              <a:rPr lang="bn-BD" sz="4000" b="1" dirty="0">
                <a:solidFill>
                  <a:srgbClr val="FF0000"/>
                </a:solidFill>
                <a:latin typeface="NikoshBAN" pitchFamily="2" charset="0"/>
                <a:cs typeface="NikoshBAN" pitchFamily="2" charset="0"/>
              </a:rPr>
              <a:t>অথিতি,বেরিবেরি,  ভজন, </a:t>
            </a:r>
            <a:r>
              <a:rPr lang="bn-BD" sz="4000" b="1" dirty="0">
                <a:solidFill>
                  <a:srgbClr val="FF0000"/>
                </a:solidFill>
                <a:latin typeface="NikoshBAN" pitchFamily="2" charset="0"/>
                <a:cs typeface="NikoshBAN" pitchFamily="2" charset="0"/>
              </a:rPr>
              <a:t>প্রাচীর </a:t>
            </a:r>
            <a:r>
              <a:rPr lang="bn-BD" sz="4000" b="1" dirty="0">
                <a:solidFill>
                  <a:srgbClr val="FF0000"/>
                </a:solidFill>
                <a:latin typeface="NikoshBAN" pitchFamily="2" charset="0"/>
                <a:cs typeface="NikoshBAN" pitchFamily="2" charset="0"/>
              </a:rPr>
              <a:t>ঘেরা</a:t>
            </a:r>
            <a:r>
              <a:rPr lang="en-US" sz="4000" b="1" dirty="0">
                <a:solidFill>
                  <a:srgbClr val="FF0000"/>
                </a:solidFill>
                <a:latin typeface="NikoshBAN" pitchFamily="2" charset="0"/>
                <a:cs typeface="NikoshBAN" pitchFamily="2" charset="0"/>
              </a:rPr>
              <a:t> </a:t>
            </a:r>
            <a:r>
              <a:rPr lang="bn-BD" sz="4000" b="1" dirty="0">
                <a:solidFill>
                  <a:srgbClr val="FF0000"/>
                </a:solidFill>
                <a:latin typeface="NikoshBAN" pitchFamily="2" charset="0"/>
                <a:cs typeface="NikoshBAN" pitchFamily="2" charset="0"/>
              </a:rPr>
              <a:t>শব্দগুলো দিয়ে বাক্য তৈরি কর।</a:t>
            </a:r>
            <a:endParaRPr lang="en-US" sz="4000" b="1" dirty="0">
              <a:solidFill>
                <a:srgbClr val="FF0000"/>
              </a:solidFill>
              <a:latin typeface="NikoshBAN" pitchFamily="2" charset="0"/>
              <a:cs typeface="NikoshBAN" pitchFamily="2" charset="0"/>
            </a:endParaRPr>
          </a:p>
        </p:txBody>
      </p:sp>
      <p:sp>
        <p:nvSpPr>
          <p:cNvPr id="6" name="TextBox 5"/>
          <p:cNvSpPr txBox="1"/>
          <p:nvPr/>
        </p:nvSpPr>
        <p:spPr>
          <a:xfrm>
            <a:off x="29570" y="1524000"/>
            <a:ext cx="12192000" cy="4832092"/>
          </a:xfrm>
          <a:prstGeom prst="rect">
            <a:avLst/>
          </a:prstGeom>
          <a:noFill/>
        </p:spPr>
        <p:txBody>
          <a:bodyPr wrap="square" rtlCol="0">
            <a:spAutoFit/>
          </a:bodyPr>
          <a:lstStyle/>
          <a:p>
            <a:r>
              <a:rPr lang="en-US" sz="4400" b="1" dirty="0" err="1" smtClean="0">
                <a:solidFill>
                  <a:srgbClr val="FF0000"/>
                </a:solidFill>
              </a:rPr>
              <a:t>অথিতি</a:t>
            </a:r>
            <a:r>
              <a:rPr lang="en-US" sz="4400" b="1" dirty="0" smtClean="0">
                <a:solidFill>
                  <a:srgbClr val="FF0000"/>
                </a:solidFill>
              </a:rPr>
              <a:t> </a:t>
            </a:r>
            <a:r>
              <a:rPr lang="en-US" sz="4400" b="1" dirty="0" smtClean="0"/>
              <a:t>= </a:t>
            </a:r>
            <a:r>
              <a:rPr lang="en-US" sz="4400" b="1" dirty="0" err="1" smtClean="0"/>
              <a:t>আজ</a:t>
            </a:r>
            <a:r>
              <a:rPr lang="en-US" sz="4400" b="1" dirty="0" smtClean="0"/>
              <a:t> </a:t>
            </a:r>
            <a:r>
              <a:rPr lang="en-US" sz="4400" b="1" dirty="0" err="1"/>
              <a:t>আমার</a:t>
            </a:r>
            <a:r>
              <a:rPr lang="en-US" sz="4400" b="1" dirty="0"/>
              <a:t> </a:t>
            </a:r>
            <a:r>
              <a:rPr lang="en-US" sz="4400" b="1" dirty="0" err="1"/>
              <a:t>বাসায়</a:t>
            </a:r>
            <a:r>
              <a:rPr lang="en-US" sz="4400" b="1" dirty="0"/>
              <a:t> </a:t>
            </a:r>
            <a:r>
              <a:rPr lang="en-US" sz="4400" b="1" dirty="0" err="1"/>
              <a:t>অথিতি</a:t>
            </a:r>
            <a:r>
              <a:rPr lang="en-US" sz="4400" b="1" dirty="0"/>
              <a:t> </a:t>
            </a:r>
            <a:r>
              <a:rPr lang="en-US" sz="4400" b="1" dirty="0" err="1"/>
              <a:t>আসবে</a:t>
            </a:r>
            <a:r>
              <a:rPr lang="en-US" sz="4400" b="1" dirty="0"/>
              <a:t>।</a:t>
            </a:r>
          </a:p>
          <a:p>
            <a:r>
              <a:rPr lang="en-US" sz="4400" b="1" dirty="0" err="1" smtClean="0">
                <a:solidFill>
                  <a:srgbClr val="FF0000"/>
                </a:solidFill>
              </a:rPr>
              <a:t>বেরিবেরি</a:t>
            </a:r>
            <a:r>
              <a:rPr lang="en-US" sz="4400" b="1" dirty="0" smtClean="0">
                <a:solidFill>
                  <a:srgbClr val="FF0000"/>
                </a:solidFill>
              </a:rPr>
              <a:t> </a:t>
            </a:r>
            <a:r>
              <a:rPr lang="en-US" sz="4400" b="1" dirty="0" smtClean="0"/>
              <a:t>= </a:t>
            </a:r>
            <a:r>
              <a:rPr lang="en-US" sz="4400" b="1" dirty="0" err="1" smtClean="0"/>
              <a:t>আমার</a:t>
            </a:r>
            <a:r>
              <a:rPr lang="en-US" sz="4400" b="1" dirty="0" smtClean="0"/>
              <a:t> </a:t>
            </a:r>
            <a:r>
              <a:rPr lang="en-US" sz="4400" b="1" dirty="0" err="1"/>
              <a:t>এক</a:t>
            </a:r>
            <a:r>
              <a:rPr lang="en-US" sz="4400" b="1" dirty="0"/>
              <a:t> </a:t>
            </a:r>
            <a:r>
              <a:rPr lang="en-US" sz="4400" b="1" dirty="0" err="1"/>
              <a:t>প্রতিবেশী</a:t>
            </a:r>
            <a:r>
              <a:rPr lang="en-US" sz="4400" b="1" dirty="0"/>
              <a:t> </a:t>
            </a:r>
            <a:r>
              <a:rPr lang="en-US" sz="4400" b="1" dirty="0" err="1"/>
              <a:t>বেরিবেরি</a:t>
            </a:r>
            <a:r>
              <a:rPr lang="en-US" sz="4400" b="1" dirty="0"/>
              <a:t> </a:t>
            </a:r>
            <a:endParaRPr lang="en-US" sz="4400" b="1" dirty="0" smtClean="0"/>
          </a:p>
          <a:p>
            <a:r>
              <a:rPr lang="en-US" sz="4400" b="1" dirty="0" err="1" smtClean="0"/>
              <a:t>রোগে</a:t>
            </a:r>
            <a:r>
              <a:rPr lang="en-US" sz="4400" b="1" dirty="0" smtClean="0"/>
              <a:t> </a:t>
            </a:r>
            <a:r>
              <a:rPr lang="en-US" sz="4400" b="1" dirty="0" err="1"/>
              <a:t>আক্রান্ত</a:t>
            </a:r>
            <a:r>
              <a:rPr lang="en-US" sz="4400" b="1" dirty="0" smtClean="0"/>
              <a:t>।</a:t>
            </a:r>
          </a:p>
          <a:p>
            <a:r>
              <a:rPr lang="en-US" sz="4400" b="1" dirty="0" err="1" smtClean="0">
                <a:solidFill>
                  <a:srgbClr val="FF0000"/>
                </a:solidFill>
              </a:rPr>
              <a:t>ভজন</a:t>
            </a:r>
            <a:r>
              <a:rPr lang="en-US" sz="4400" b="1" dirty="0"/>
              <a:t>= </a:t>
            </a:r>
            <a:r>
              <a:rPr lang="en-US" sz="4400" b="1" dirty="0" err="1"/>
              <a:t>অথিতির</a:t>
            </a:r>
            <a:r>
              <a:rPr lang="en-US" sz="4400" b="1" dirty="0"/>
              <a:t> </a:t>
            </a:r>
            <a:r>
              <a:rPr lang="en-US" sz="4400" b="1" dirty="0" err="1">
                <a:latin typeface="NikoshBAN" pitchFamily="2" charset="0"/>
                <a:cs typeface="NikoshBAN" pitchFamily="2" charset="0"/>
              </a:rPr>
              <a:t>স্মৃতি</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গল্পের</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লেখকের</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ঘুম</a:t>
            </a:r>
            <a:r>
              <a:rPr lang="en-US" sz="4400" b="1" dirty="0">
                <a:latin typeface="NikoshBAN" pitchFamily="2" charset="0"/>
                <a:cs typeface="NikoshBAN" pitchFamily="2" charset="0"/>
              </a:rPr>
              <a:t> </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ভেঙে</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যেত</a:t>
            </a:r>
            <a:r>
              <a:rPr lang="en-US" sz="4400" b="1" dirty="0" smtClean="0">
                <a:latin typeface="NikoshBAN" pitchFamily="2" charset="0"/>
                <a:cs typeface="NikoshBAN" pitchFamily="2" charset="0"/>
              </a:rPr>
              <a:t> </a:t>
            </a:r>
            <a:r>
              <a:rPr lang="en-US" sz="4400" b="1" dirty="0" err="1">
                <a:latin typeface="NikoshBAN" pitchFamily="2" charset="0"/>
                <a:cs typeface="NikoshBAN" pitchFamily="2" charset="0"/>
              </a:rPr>
              <a:t>ভজনের</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শব্দে</a:t>
            </a:r>
            <a:r>
              <a:rPr lang="en-US" sz="4400" b="1" dirty="0">
                <a:latin typeface="NikoshBAN" pitchFamily="2" charset="0"/>
                <a:cs typeface="NikoshBAN" pitchFamily="2" charset="0"/>
              </a:rPr>
              <a:t>।</a:t>
            </a:r>
          </a:p>
          <a:p>
            <a:r>
              <a:rPr lang="bn-BD" sz="4400" b="1" dirty="0" smtClean="0">
                <a:solidFill>
                  <a:srgbClr val="FF0000"/>
                </a:solidFill>
                <a:latin typeface="NikoshBAN" pitchFamily="2" charset="0"/>
                <a:cs typeface="NikoshBAN" pitchFamily="2" charset="0"/>
              </a:rPr>
              <a:t>প্রাচীর </a:t>
            </a:r>
            <a:r>
              <a:rPr lang="bn-BD" sz="4400" b="1" dirty="0">
                <a:solidFill>
                  <a:srgbClr val="FF0000"/>
                </a:solidFill>
                <a:latin typeface="NikoshBAN" pitchFamily="2" charset="0"/>
                <a:cs typeface="NikoshBAN" pitchFamily="2" charset="0"/>
              </a:rPr>
              <a:t>ঘেরা</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লেখকের</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দেওঘরটি</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প্রাচীর</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ঘেরা</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ছিল</a:t>
            </a:r>
            <a:r>
              <a:rPr lang="en-US" sz="4400" b="1" dirty="0">
                <a:latin typeface="NikoshBAN" pitchFamily="2" charset="0"/>
                <a:cs typeface="NikoshBAN" pitchFamily="2" charset="0"/>
              </a:rPr>
              <a:t>। </a:t>
            </a:r>
            <a:endParaRPr lang="en-US" sz="4400" b="1" dirty="0"/>
          </a:p>
        </p:txBody>
      </p:sp>
    </p:spTree>
    <p:extLst>
      <p:ext uri="{BB962C8B-B14F-4D97-AF65-F5344CB8AC3E}">
        <p14:creationId xmlns:p14="http://schemas.microsoft.com/office/powerpoint/2010/main" val="688652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0" y="1524001"/>
            <a:ext cx="12192000" cy="3477875"/>
          </a:xfrm>
          <a:prstGeom prst="rect">
            <a:avLst/>
          </a:prstGeom>
          <a:noFill/>
        </p:spPr>
        <p:txBody>
          <a:bodyPr wrap="square" rtlCol="0">
            <a:spAutoFit/>
          </a:bodyPr>
          <a:lstStyle/>
          <a:p>
            <a:pPr>
              <a:buFontTx/>
              <a:buNone/>
            </a:pPr>
            <a:r>
              <a:rPr lang="en-US" sz="5400" b="1" dirty="0">
                <a:latin typeface="NikoshBAN" pitchFamily="2" charset="0"/>
                <a:cs typeface="NikoshBAN" pitchFamily="2" charset="0"/>
              </a:rPr>
              <a:t>১।</a:t>
            </a:r>
            <a:r>
              <a:rPr lang="bn-BD" sz="5400" b="1" dirty="0">
                <a:latin typeface="NikoshBAN" pitchFamily="2" charset="0"/>
                <a:cs typeface="NikoshBAN" pitchFamily="2" charset="0"/>
              </a:rPr>
              <a:t> </a:t>
            </a:r>
            <a:r>
              <a:rPr lang="en-US" sz="5400" b="1" dirty="0" err="1">
                <a:latin typeface="NikoshBAN" pitchFamily="2" charset="0"/>
                <a:cs typeface="NikoshBAN" pitchFamily="2" charset="0"/>
              </a:rPr>
              <a:t>বেরিবেরি</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কী</a:t>
            </a:r>
            <a:r>
              <a:rPr lang="en-US" sz="5400" b="1" dirty="0">
                <a:latin typeface="NikoshBAN" pitchFamily="2" charset="0"/>
                <a:cs typeface="NikoshBAN" pitchFamily="2" charset="0"/>
              </a:rPr>
              <a:t> ? </a:t>
            </a:r>
          </a:p>
          <a:p>
            <a:pPr>
              <a:buFontTx/>
              <a:buNone/>
            </a:pPr>
            <a:r>
              <a:rPr lang="en-US" sz="5400" b="1" dirty="0">
                <a:latin typeface="NikoshBAN" pitchFamily="2" charset="0"/>
                <a:cs typeface="NikoshBAN" pitchFamily="2" charset="0"/>
              </a:rPr>
              <a:t>২। </a:t>
            </a:r>
            <a:r>
              <a:rPr lang="en-US" sz="5400" b="1" dirty="0" err="1">
                <a:latin typeface="NikoshBAN" pitchFamily="2" charset="0"/>
                <a:cs typeface="NikoshBAN" pitchFamily="2" charset="0"/>
              </a:rPr>
              <a:t>লেখক</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দেওঘরে</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কেন</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এসেছিলেন</a:t>
            </a:r>
            <a:r>
              <a:rPr lang="en-US" sz="5400" b="1" dirty="0">
                <a:latin typeface="NikoshBAN" pitchFamily="2" charset="0"/>
                <a:cs typeface="NikoshBAN" pitchFamily="2" charset="0"/>
              </a:rPr>
              <a:t> ?</a:t>
            </a:r>
          </a:p>
          <a:p>
            <a:pPr>
              <a:buFontTx/>
              <a:buNone/>
            </a:pPr>
            <a:r>
              <a:rPr lang="en-US" sz="5400" b="1" dirty="0">
                <a:latin typeface="NikoshBAN" pitchFamily="2" charset="0"/>
                <a:cs typeface="NikoshBAN" pitchFamily="2" charset="0"/>
              </a:rPr>
              <a:t>৩। ‘</a:t>
            </a:r>
            <a:r>
              <a:rPr lang="en-US" sz="5400" b="1" dirty="0" err="1">
                <a:latin typeface="NikoshBAN" pitchFamily="2" charset="0"/>
                <a:cs typeface="NikoshBAN" pitchFamily="2" charset="0"/>
              </a:rPr>
              <a:t>অতিথি</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স্মৃতি</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গল্পের</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অতিথি</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কে</a:t>
            </a:r>
            <a:r>
              <a:rPr lang="en-US" sz="5400" b="1" dirty="0">
                <a:latin typeface="NikoshBAN" pitchFamily="2" charset="0"/>
                <a:cs typeface="NikoshBAN" pitchFamily="2" charset="0"/>
              </a:rPr>
              <a:t> ?</a:t>
            </a:r>
          </a:p>
          <a:p>
            <a:pPr>
              <a:buFontTx/>
              <a:buNone/>
            </a:pPr>
            <a:endParaRPr lang="en-US" sz="4000" dirty="0">
              <a:solidFill>
                <a:srgbClr val="00B050"/>
              </a:solidFill>
              <a:latin typeface="NikoshBAN" pitchFamily="2" charset="0"/>
              <a:cs typeface="NikoshBAN" pitchFamily="2" charset="0"/>
            </a:endParaRPr>
          </a:p>
          <a:p>
            <a:endParaRPr lang="en-US" dirty="0">
              <a:latin typeface="NikoshBAN" pitchFamily="2" charset="0"/>
              <a:cs typeface="NikoshBAN" pitchFamily="2" charset="0"/>
            </a:endParaRPr>
          </a:p>
        </p:txBody>
      </p:sp>
      <p:sp>
        <p:nvSpPr>
          <p:cNvPr id="3" name="Rectangle 2"/>
          <p:cNvSpPr/>
          <p:nvPr/>
        </p:nvSpPr>
        <p:spPr>
          <a:xfrm>
            <a:off x="3962400" y="11374"/>
            <a:ext cx="3886200" cy="1200329"/>
          </a:xfrm>
          <a:prstGeom prst="rect">
            <a:avLst/>
          </a:prstGeom>
          <a:noFill/>
        </p:spPr>
        <p:txBody>
          <a:bodyPr wrap="square" lIns="91440" tIns="45720" rIns="91440" bIns="45720">
            <a:spAutoFit/>
          </a:bodyPr>
          <a:lstStyle/>
          <a:p>
            <a:pPr algn="ctr"/>
            <a:r>
              <a:rPr lang="en-US" sz="7200" b="1" u="sng" spc="50" dirty="0" err="1">
                <a:ln w="0"/>
                <a:effectLst>
                  <a:innerShdw blurRad="63500" dist="50800" dir="13500000">
                    <a:srgbClr val="000000">
                      <a:alpha val="50000"/>
                    </a:srgbClr>
                  </a:innerShdw>
                </a:effectLst>
              </a:rPr>
              <a:t>প্রশ্ন</a:t>
            </a:r>
            <a:endParaRPr lang="en-US" sz="7200" b="1" u="sng" spc="50" dirty="0">
              <a:ln w="0"/>
              <a:effectLst>
                <a:innerShdw blurRad="63500" dist="50800" dir="13500000">
                  <a:srgbClr val="000000">
                    <a:alpha val="50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986094"/>
            <a:ext cx="12192000" cy="5632311"/>
          </a:xfrm>
          <a:prstGeom prst="rect">
            <a:avLst/>
          </a:prstGeom>
        </p:spPr>
        <p:txBody>
          <a:bodyPr wrap="square">
            <a:spAutoFit/>
          </a:bodyPr>
          <a:lstStyle/>
          <a:p>
            <a:r>
              <a:rPr lang="bn-BD" sz="4400" b="1" dirty="0" smtClean="0">
                <a:latin typeface="NikoshBAN" panose="02000000000000000000" pitchFamily="2" charset="0"/>
                <a:cs typeface="NikoshBAN" panose="02000000000000000000" pitchFamily="2" charset="0"/>
              </a:rPr>
              <a:t>#</a:t>
            </a:r>
            <a:r>
              <a:rPr lang="en-US" sz="4400" b="1" dirty="0" smtClean="0">
                <a:latin typeface="NikoshBAN" panose="02000000000000000000" pitchFamily="2" charset="0"/>
                <a:cs typeface="NikoshBAN" panose="02000000000000000000" pitchFamily="2" charset="0"/>
              </a:rPr>
              <a:t> </a:t>
            </a:r>
            <a:r>
              <a:rPr lang="bn-BD" sz="4400" b="1" dirty="0" smtClean="0">
                <a:latin typeface="NikoshBAN" panose="02000000000000000000" pitchFamily="2" charset="0"/>
                <a:cs typeface="NikoshBAN" panose="02000000000000000000" pitchFamily="2" charset="0"/>
              </a:rPr>
              <a:t>কুকুরের </a:t>
            </a:r>
            <a:r>
              <a:rPr lang="bn-BD" sz="4400" b="1" dirty="0">
                <a:latin typeface="NikoshBAN" panose="02000000000000000000" pitchFamily="2" charset="0"/>
                <a:cs typeface="NikoshBAN" panose="02000000000000000000" pitchFamily="2" charset="0"/>
              </a:rPr>
              <a:t>সাথে আমদের কীধরনের  আচরণ করা উচিৎ তা লিখ । </a:t>
            </a:r>
            <a:endParaRPr lang="en-US" sz="4400" b="1" dirty="0">
              <a:latin typeface="NikoshBAN" panose="02000000000000000000" pitchFamily="2" charset="0"/>
              <a:cs typeface="NikoshBAN" panose="02000000000000000000" pitchFamily="2" charset="0"/>
            </a:endParaRPr>
          </a:p>
          <a:p>
            <a:endParaRPr lang="bn-BD" sz="4400" b="1" dirty="0">
              <a:latin typeface="NikoshBAN" panose="02000000000000000000" pitchFamily="2" charset="0"/>
              <a:cs typeface="NikoshBAN" panose="02000000000000000000" pitchFamily="2" charset="0"/>
            </a:endParaRPr>
          </a:p>
          <a:p>
            <a:pPr lvl="0"/>
            <a:r>
              <a:rPr lang="bn-BD" sz="4800" b="1" dirty="0" smtClean="0">
                <a:latin typeface="NikoshBAN" panose="02000000000000000000" pitchFamily="2" charset="0"/>
                <a:cs typeface="NikoshBAN" panose="02000000000000000000" pitchFamily="2" charset="0"/>
              </a:rPr>
              <a:t>#</a:t>
            </a:r>
            <a:r>
              <a:rPr lang="en-US" sz="4800" b="1" dirty="0" smtClean="0">
                <a:latin typeface="NikoshBAN" panose="02000000000000000000" pitchFamily="2" charset="0"/>
                <a:cs typeface="NikoshBAN" panose="02000000000000000000" pitchFamily="2" charset="0"/>
              </a:rPr>
              <a:t> </a:t>
            </a:r>
            <a:r>
              <a:rPr lang="bn-BD" sz="4800" b="1" dirty="0" smtClean="0">
                <a:latin typeface="NikoshBAN" panose="02000000000000000000" pitchFamily="2" charset="0"/>
                <a:cs typeface="NikoshBAN" panose="02000000000000000000" pitchFamily="2" charset="0"/>
              </a:rPr>
              <a:t>কুকুর </a:t>
            </a:r>
            <a:r>
              <a:rPr lang="bn-BD" sz="4800" b="1" dirty="0">
                <a:latin typeface="NikoshBAN" panose="02000000000000000000" pitchFamily="2" charset="0"/>
                <a:cs typeface="NikoshBAN" panose="02000000000000000000" pitchFamily="2" charset="0"/>
              </a:rPr>
              <a:t>মানুষের কী কী উপকার করে তা লিখ। </a:t>
            </a:r>
            <a:r>
              <a:rPr lang="en-US" sz="4800" b="1" dirty="0" smtClean="0">
                <a:latin typeface="NikoshBAN" panose="02000000000000000000" pitchFamily="2" charset="0"/>
                <a:cs typeface="NikoshBAN" panose="02000000000000000000" pitchFamily="2" charset="0"/>
              </a:rPr>
              <a:t> </a:t>
            </a:r>
          </a:p>
          <a:p>
            <a:pPr lvl="0"/>
            <a:endParaRPr lang="en-US" sz="4400" b="1" dirty="0">
              <a:latin typeface="NikoshBAN" panose="02000000000000000000" pitchFamily="2" charset="0"/>
              <a:cs typeface="NikoshBAN" panose="02000000000000000000" pitchFamily="2" charset="0"/>
            </a:endParaRPr>
          </a:p>
          <a:p>
            <a:pPr lvl="0"/>
            <a:r>
              <a:rPr lang="bn-BD" sz="4000" b="1" dirty="0" smtClean="0">
                <a:latin typeface="NikoshBAN" panose="02000000000000000000" pitchFamily="2" charset="0"/>
                <a:cs typeface="NikoshBAN" panose="02000000000000000000" pitchFamily="2" charset="0"/>
              </a:rPr>
              <a:t>#</a:t>
            </a:r>
            <a:r>
              <a:rPr lang="en-US" sz="4000" b="1" dirty="0" smtClean="0">
                <a:latin typeface="NikoshBAN" panose="02000000000000000000" pitchFamily="2" charset="0"/>
                <a:cs typeface="NikoshBAN" panose="02000000000000000000" pitchFamily="2" charset="0"/>
              </a:rPr>
              <a:t> </a:t>
            </a:r>
            <a:r>
              <a:rPr lang="bn-BD" sz="4400" b="1" dirty="0">
                <a:ln w="11430">
                  <a:solidFill>
                    <a:srgbClr val="180000"/>
                  </a:solidFill>
                </a:ln>
                <a:solidFill>
                  <a:srgbClr val="0C0000"/>
                </a:solidFill>
                <a:latin typeface="NikoshBAN" pitchFamily="2" charset="0"/>
                <a:cs typeface="NikoshBAN" pitchFamily="2" charset="0"/>
              </a:rPr>
              <a:t>শরৎচন্দ্র চট্টোপাধ্যায় এর জীবনী সর্ম্পকে নিজের ভাষায় ৫টি বাক্য লিখ।</a:t>
            </a:r>
            <a:endParaRPr lang="en-US" sz="4000" b="1" dirty="0"/>
          </a:p>
        </p:txBody>
      </p:sp>
      <p:sp>
        <p:nvSpPr>
          <p:cNvPr id="2" name="Rectangle 1"/>
          <p:cNvSpPr/>
          <p:nvPr/>
        </p:nvSpPr>
        <p:spPr>
          <a:xfrm>
            <a:off x="3602413" y="1"/>
            <a:ext cx="4310795" cy="1015663"/>
          </a:xfrm>
          <a:prstGeom prst="rect">
            <a:avLst/>
          </a:prstGeom>
          <a:noFill/>
        </p:spPr>
        <p:txBody>
          <a:bodyPr wrap="none" lIns="91440" tIns="45720" rIns="91440" bIns="45720">
            <a:spAutoFit/>
          </a:bodyPr>
          <a:lstStyle/>
          <a:p>
            <a:pPr algn="ctr"/>
            <a:r>
              <a:rPr lang="en-US" sz="6000" b="1" dirty="0" err="1">
                <a:ln/>
                <a:effectLst>
                  <a:outerShdw blurRad="38100" dist="19050" dir="2700000" algn="tl" rotWithShape="0">
                    <a:schemeClr val="dk1">
                      <a:lumMod val="50000"/>
                      <a:alpha val="40000"/>
                    </a:schemeClr>
                  </a:outerShdw>
                </a:effectLst>
              </a:rPr>
              <a:t>একক</a:t>
            </a:r>
            <a:r>
              <a:rPr lang="en-US" sz="6000" b="1" dirty="0">
                <a:ln/>
                <a:effectLst>
                  <a:outerShdw blurRad="38100" dist="19050" dir="2700000" algn="tl" rotWithShape="0">
                    <a:schemeClr val="dk1">
                      <a:lumMod val="50000"/>
                      <a:alpha val="40000"/>
                    </a:schemeClr>
                  </a:outerShdw>
                </a:effectLst>
              </a:rPr>
              <a:t> </a:t>
            </a:r>
            <a:r>
              <a:rPr lang="en-US" sz="6000" b="1" dirty="0" err="1">
                <a:ln/>
                <a:effectLst>
                  <a:outerShdw blurRad="38100" dist="19050" dir="2700000" algn="tl" rotWithShape="0">
                    <a:schemeClr val="dk1">
                      <a:lumMod val="50000"/>
                      <a:alpha val="40000"/>
                    </a:schemeClr>
                  </a:outerShdw>
                </a:effectLst>
              </a:rPr>
              <a:t>কাজ</a:t>
            </a:r>
            <a:endParaRPr lang="en-US" sz="6000" b="1" dirty="0">
              <a:ln/>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val="378122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 calcmode="lin" valueType="num">
                                      <p:cBhvr>
                                        <p:cTn id="12"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8">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 calcmode="lin" valueType="num">
                                      <p:cBhvr>
                                        <p:cTn id="1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Down Arrow Callout 1"/>
          <p:cNvSpPr/>
          <p:nvPr/>
        </p:nvSpPr>
        <p:spPr>
          <a:xfrm>
            <a:off x="3581400" y="228600"/>
            <a:ext cx="4495800" cy="1371600"/>
          </a:xfrm>
          <a:prstGeom prst="downArrowCallou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b="1" dirty="0">
                <a:solidFill>
                  <a:schemeClr val="tx1"/>
                </a:solidFill>
                <a:latin typeface="NikoshBAN" pitchFamily="2" charset="0"/>
                <a:cs typeface="NikoshBAN" pitchFamily="2" charset="0"/>
              </a:rPr>
              <a:t>মূল্যায়ন</a:t>
            </a:r>
            <a:endParaRPr lang="en-US" sz="6000" b="1" dirty="0">
              <a:solidFill>
                <a:schemeClr val="tx1"/>
              </a:solidFill>
              <a:latin typeface="NikoshBAN" pitchFamily="2" charset="0"/>
              <a:cs typeface="NikoshBAN" pitchFamily="2" charset="0"/>
            </a:endParaRPr>
          </a:p>
        </p:txBody>
      </p:sp>
      <p:sp>
        <p:nvSpPr>
          <p:cNvPr id="3" name="TextBox 2"/>
          <p:cNvSpPr txBox="1"/>
          <p:nvPr/>
        </p:nvSpPr>
        <p:spPr>
          <a:xfrm>
            <a:off x="0" y="1676400"/>
            <a:ext cx="12192000" cy="4062651"/>
          </a:xfrm>
          <a:prstGeom prst="rect">
            <a:avLst/>
          </a:prstGeom>
          <a:noFill/>
        </p:spPr>
        <p:txBody>
          <a:bodyPr wrap="square" rtlCol="0">
            <a:spAutoFit/>
          </a:bodyPr>
          <a:lstStyle/>
          <a:p>
            <a:pPr>
              <a:buFontTx/>
              <a:buNone/>
              <a:defRPr/>
            </a:pPr>
            <a:r>
              <a:rPr lang="en-US" sz="4800" b="1" dirty="0">
                <a:latin typeface="NikoshBAN" pitchFamily="2" charset="0"/>
                <a:cs typeface="NikoshBAN" pitchFamily="2" charset="0"/>
              </a:rPr>
              <a:t>১। </a:t>
            </a:r>
            <a:r>
              <a:rPr lang="en-US" sz="4800" b="1" dirty="0" err="1">
                <a:latin typeface="NikoshBAN" pitchFamily="2" charset="0"/>
                <a:cs typeface="NikoshBAN" pitchFamily="2" charset="0"/>
              </a:rPr>
              <a:t>শরৎচন্দ্র</a:t>
            </a:r>
            <a:r>
              <a:rPr lang="en-US" sz="4800" b="1" dirty="0">
                <a:latin typeface="NikoshBAN" pitchFamily="2" charset="0"/>
                <a:cs typeface="NikoshBAN" pitchFamily="2" charset="0"/>
              </a:rPr>
              <a:t> </a:t>
            </a:r>
            <a:r>
              <a:rPr lang="en-US" sz="4800" b="1" dirty="0" err="1">
                <a:latin typeface="NikoshBAN" pitchFamily="2" charset="0"/>
                <a:cs typeface="NikoshBAN" pitchFamily="2" charset="0"/>
              </a:rPr>
              <a:t>চট্টোপাধ্যায়</a:t>
            </a:r>
            <a:r>
              <a:rPr lang="en-US" sz="4800" b="1" dirty="0">
                <a:latin typeface="NikoshBAN" pitchFamily="2" charset="0"/>
                <a:cs typeface="NikoshBAN" pitchFamily="2" charset="0"/>
              </a:rPr>
              <a:t> </a:t>
            </a:r>
            <a:r>
              <a:rPr lang="en-US" sz="4800" b="1" dirty="0" err="1">
                <a:latin typeface="NikoshBAN" pitchFamily="2" charset="0"/>
                <a:cs typeface="NikoshBAN" pitchFamily="2" charset="0"/>
              </a:rPr>
              <a:t>কত</a:t>
            </a:r>
            <a:r>
              <a:rPr lang="en-US" sz="4800" b="1" dirty="0">
                <a:latin typeface="NikoshBAN" pitchFamily="2" charset="0"/>
                <a:cs typeface="NikoshBAN" pitchFamily="2" charset="0"/>
              </a:rPr>
              <a:t> </a:t>
            </a:r>
            <a:r>
              <a:rPr lang="en-US" sz="4800" b="1" dirty="0" err="1" smtClean="0">
                <a:latin typeface="NikoshBAN" pitchFamily="2" charset="0"/>
                <a:cs typeface="NikoshBAN" pitchFamily="2" charset="0"/>
              </a:rPr>
              <a:t>খিস্টাব্দে</a:t>
            </a:r>
            <a:r>
              <a:rPr lang="en-US" sz="4800" b="1" dirty="0" smtClean="0">
                <a:latin typeface="NikoshBAN" pitchFamily="2" charset="0"/>
                <a:cs typeface="NikoshBAN" pitchFamily="2" charset="0"/>
              </a:rPr>
              <a:t> </a:t>
            </a:r>
            <a:r>
              <a:rPr lang="en-US" sz="4800" b="1" dirty="0" err="1">
                <a:latin typeface="NikoshBAN" pitchFamily="2" charset="0"/>
                <a:cs typeface="NikoshBAN" pitchFamily="2" charset="0"/>
              </a:rPr>
              <a:t>জন্মগ্রহণ</a:t>
            </a:r>
            <a:r>
              <a:rPr lang="en-US" sz="4800" b="1" dirty="0">
                <a:latin typeface="NikoshBAN" pitchFamily="2" charset="0"/>
                <a:cs typeface="NikoshBAN" pitchFamily="2" charset="0"/>
              </a:rPr>
              <a:t> </a:t>
            </a:r>
            <a:r>
              <a:rPr lang="en-US" sz="4800" b="1" dirty="0" err="1">
                <a:latin typeface="NikoshBAN" pitchFamily="2" charset="0"/>
                <a:cs typeface="NikoshBAN" pitchFamily="2" charset="0"/>
              </a:rPr>
              <a:t>করেন</a:t>
            </a:r>
            <a:r>
              <a:rPr lang="en-US" sz="4800" b="1" dirty="0">
                <a:latin typeface="NikoshBAN" pitchFamily="2" charset="0"/>
                <a:cs typeface="NikoshBAN" pitchFamily="2" charset="0"/>
              </a:rPr>
              <a:t> ?</a:t>
            </a:r>
          </a:p>
          <a:p>
            <a:pPr>
              <a:buFontTx/>
              <a:buNone/>
              <a:defRPr/>
            </a:pPr>
            <a:r>
              <a:rPr lang="en-US" sz="4800" b="1" dirty="0">
                <a:latin typeface="NikoshBAN" pitchFamily="2" charset="0"/>
                <a:cs typeface="NikoshBAN" pitchFamily="2" charset="0"/>
              </a:rPr>
              <a:t>২।</a:t>
            </a:r>
            <a:r>
              <a:rPr lang="bn-BD" sz="4800" b="1" dirty="0">
                <a:latin typeface="NikoshBAN" pitchFamily="2" charset="0"/>
                <a:cs typeface="NikoshBAN" pitchFamily="2" charset="0"/>
              </a:rPr>
              <a:t> লেখকের ছদ্মনাম কী</a:t>
            </a:r>
            <a:r>
              <a:rPr lang="en-US" sz="4800" b="1" dirty="0">
                <a:latin typeface="NikoshBAN" pitchFamily="2" charset="0"/>
                <a:cs typeface="NikoshBAN" pitchFamily="2" charset="0"/>
              </a:rPr>
              <a:t>?</a:t>
            </a:r>
          </a:p>
          <a:p>
            <a:pPr>
              <a:buFontTx/>
              <a:buNone/>
              <a:defRPr/>
            </a:pPr>
            <a:r>
              <a:rPr lang="en-US" sz="4800" b="1" dirty="0">
                <a:latin typeface="NikoshBAN" pitchFamily="2" charset="0"/>
                <a:cs typeface="NikoshBAN" pitchFamily="2" charset="0"/>
              </a:rPr>
              <a:t>৩।‘পাণ্ডুর’ </a:t>
            </a:r>
            <a:r>
              <a:rPr lang="en-US" sz="4800" b="1" dirty="0" err="1">
                <a:latin typeface="NikoshBAN" pitchFamily="2" charset="0"/>
                <a:cs typeface="NikoshBAN" pitchFamily="2" charset="0"/>
              </a:rPr>
              <a:t>শব্দের</a:t>
            </a:r>
            <a:r>
              <a:rPr lang="en-US" sz="4800" b="1" dirty="0">
                <a:latin typeface="NikoshBAN" pitchFamily="2" charset="0"/>
                <a:cs typeface="NikoshBAN" pitchFamily="2" charset="0"/>
              </a:rPr>
              <a:t> </a:t>
            </a:r>
            <a:r>
              <a:rPr lang="en-US" sz="4800" b="1" dirty="0" err="1">
                <a:latin typeface="NikoshBAN" pitchFamily="2" charset="0"/>
                <a:cs typeface="NikoshBAN" pitchFamily="2" charset="0"/>
              </a:rPr>
              <a:t>অর্থ</a:t>
            </a:r>
            <a:r>
              <a:rPr lang="en-US" sz="4800" b="1" dirty="0">
                <a:latin typeface="NikoshBAN" pitchFamily="2" charset="0"/>
                <a:cs typeface="NikoshBAN" pitchFamily="2" charset="0"/>
              </a:rPr>
              <a:t> </a:t>
            </a:r>
            <a:r>
              <a:rPr lang="en-US" sz="4800" b="1" dirty="0" err="1">
                <a:latin typeface="NikoshBAN" pitchFamily="2" charset="0"/>
                <a:cs typeface="NikoshBAN" pitchFamily="2" charset="0"/>
              </a:rPr>
              <a:t>কী</a:t>
            </a:r>
            <a:r>
              <a:rPr lang="en-US" sz="4800" b="1" dirty="0">
                <a:latin typeface="NikoshBAN" pitchFamily="2" charset="0"/>
                <a:cs typeface="NikoshBAN" pitchFamily="2" charset="0"/>
              </a:rPr>
              <a:t> ?</a:t>
            </a:r>
          </a:p>
          <a:p>
            <a:pPr>
              <a:defRPr/>
            </a:pPr>
            <a:r>
              <a:rPr lang="en-US" sz="4800" b="1" dirty="0">
                <a:latin typeface="NikoshBAN" pitchFamily="2" charset="0"/>
                <a:cs typeface="NikoshBAN" pitchFamily="2" charset="0"/>
              </a:rPr>
              <a:t>৪।</a:t>
            </a:r>
            <a:r>
              <a:rPr lang="bn-BD" sz="4800" b="1" dirty="0">
                <a:latin typeface="NikoshBAN" pitchFamily="2" charset="0"/>
                <a:cs typeface="NikoshBAN" pitchFamily="2" charset="0"/>
              </a:rPr>
              <a:t> </a:t>
            </a:r>
            <a:r>
              <a:rPr lang="en-US" sz="4800" b="1" dirty="0" err="1">
                <a:latin typeface="NikoshBAN" pitchFamily="2" charset="0"/>
                <a:cs typeface="NikoshBAN" pitchFamily="2" charset="0"/>
              </a:rPr>
              <a:t>অতিথি</a:t>
            </a:r>
            <a:r>
              <a:rPr lang="en-US" sz="4800" b="1" dirty="0">
                <a:latin typeface="NikoshBAN" pitchFamily="2" charset="0"/>
                <a:cs typeface="NikoshBAN" pitchFamily="2" charset="0"/>
              </a:rPr>
              <a:t> </a:t>
            </a:r>
            <a:r>
              <a:rPr lang="en-US" sz="4800" b="1" dirty="0" err="1">
                <a:latin typeface="NikoshBAN" pitchFamily="2" charset="0"/>
                <a:cs typeface="NikoshBAN" pitchFamily="2" charset="0"/>
              </a:rPr>
              <a:t>কোথায়</a:t>
            </a:r>
            <a:r>
              <a:rPr lang="en-US" sz="4800" b="1" dirty="0">
                <a:latin typeface="NikoshBAN" pitchFamily="2" charset="0"/>
                <a:cs typeface="NikoshBAN" pitchFamily="2" charset="0"/>
              </a:rPr>
              <a:t> </a:t>
            </a:r>
            <a:r>
              <a:rPr lang="en-US" sz="4800" b="1" dirty="0" err="1">
                <a:latin typeface="NikoshBAN" pitchFamily="2" charset="0"/>
                <a:cs typeface="NikoshBAN" pitchFamily="2" charset="0"/>
              </a:rPr>
              <a:t>দাঁড়িয়ে</a:t>
            </a:r>
            <a:r>
              <a:rPr lang="en-US" sz="4800" b="1" dirty="0">
                <a:latin typeface="NikoshBAN" pitchFamily="2" charset="0"/>
                <a:cs typeface="NikoshBAN" pitchFamily="2" charset="0"/>
              </a:rPr>
              <a:t> </a:t>
            </a:r>
            <a:r>
              <a:rPr lang="en-US" sz="4800" b="1" dirty="0" err="1" smtClean="0">
                <a:latin typeface="NikoshBAN" pitchFamily="2" charset="0"/>
                <a:cs typeface="NikoshBAN" pitchFamily="2" charset="0"/>
              </a:rPr>
              <a:t>ছিল</a:t>
            </a:r>
            <a:r>
              <a:rPr lang="en-US" sz="4800" b="1" dirty="0" smtClean="0">
                <a:latin typeface="NikoshBAN" pitchFamily="2" charset="0"/>
                <a:cs typeface="NikoshBAN" pitchFamily="2" charset="0"/>
              </a:rPr>
              <a:t> </a:t>
            </a:r>
            <a:r>
              <a:rPr lang="en-US" sz="4800" b="1" dirty="0">
                <a:latin typeface="NikoshBAN" pitchFamily="2" charset="0"/>
                <a:cs typeface="NikoshBAN" pitchFamily="2" charset="0"/>
              </a:rPr>
              <a:t>?</a:t>
            </a:r>
            <a:endParaRPr lang="bn-IN" dirty="0">
              <a:latin typeface="NikoshBAN" pitchFamily="2" charset="0"/>
              <a:cs typeface="NikoshBAN" pitchFamily="2" charset="0"/>
            </a:endParaRPr>
          </a:p>
          <a:p>
            <a:pPr marL="400050" indent="-400050"/>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par>
                                <p:cTn id="13" presetID="2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edge">
                                      <p:cBhvr>
                                        <p:cTn id="15" dur="2000"/>
                                        <p:tgtEl>
                                          <p:spTgt spid="3">
                                            <p:txEl>
                                              <p:pRg st="1" end="1"/>
                                            </p:txEl>
                                          </p:spTgt>
                                        </p:tgtEl>
                                      </p:cBhvr>
                                    </p:animEffect>
                                  </p:childTnLst>
                                </p:cTn>
                              </p:par>
                              <p:par>
                                <p:cTn id="16" presetID="2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edge">
                                      <p:cBhvr>
                                        <p:cTn id="18" dur="2000"/>
                                        <p:tgtEl>
                                          <p:spTgt spid="3">
                                            <p:txEl>
                                              <p:pRg st="2" end="2"/>
                                            </p:txEl>
                                          </p:spTgt>
                                        </p:tgtEl>
                                      </p:cBhvr>
                                    </p:animEffect>
                                  </p:childTnLst>
                                </p:cTn>
                              </p:par>
                              <p:par>
                                <p:cTn id="19" presetID="2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edge">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3" name="TextBox 2"/>
          <p:cNvSpPr txBox="1"/>
          <p:nvPr/>
        </p:nvSpPr>
        <p:spPr>
          <a:xfrm>
            <a:off x="0" y="1348800"/>
            <a:ext cx="12191999" cy="3477875"/>
          </a:xfrm>
          <a:prstGeom prst="rect">
            <a:avLst/>
          </a:prstGeom>
          <a:noFill/>
        </p:spPr>
        <p:txBody>
          <a:bodyPr wrap="square" rtlCol="0">
            <a:spAutoFit/>
          </a:bodyPr>
          <a:lstStyle/>
          <a:p>
            <a:r>
              <a:rPr lang="bn-BD" sz="6600" b="1" dirty="0">
                <a:latin typeface="NikoshBAN" pitchFamily="2" charset="0"/>
                <a:cs typeface="NikoshBAN" pitchFamily="2" charset="0"/>
              </a:rPr>
              <a:t>#</a:t>
            </a:r>
            <a:r>
              <a:rPr lang="en-US" sz="8800" b="1" dirty="0">
                <a:latin typeface="NikoshBAN" pitchFamily="2" charset="0"/>
                <a:cs typeface="NikoshBAN" pitchFamily="2" charset="0"/>
              </a:rPr>
              <a:t> </a:t>
            </a:r>
            <a:r>
              <a:rPr lang="bn-BD" sz="6600" b="1" dirty="0">
                <a:latin typeface="NikoshBAN" pitchFamily="2" charset="0"/>
                <a:cs typeface="NikoshBAN" pitchFamily="2" charset="0"/>
              </a:rPr>
              <a:t>অবলা প্রাণীর প্রতি আমাদের করণীয় দিক </a:t>
            </a:r>
            <a:r>
              <a:rPr lang="en-US" sz="6600" b="1" dirty="0" err="1">
                <a:latin typeface="NikoshBAN" pitchFamily="2" charset="0"/>
                <a:cs typeface="NikoshBAN" pitchFamily="2" charset="0"/>
              </a:rPr>
              <a:t>অতিথির</a:t>
            </a:r>
            <a:r>
              <a:rPr lang="en-US" sz="6600" b="1" dirty="0">
                <a:latin typeface="NikoshBAN" pitchFamily="2" charset="0"/>
                <a:cs typeface="NikoshBAN" pitchFamily="2" charset="0"/>
              </a:rPr>
              <a:t> </a:t>
            </a:r>
            <a:r>
              <a:rPr lang="en-US" sz="6600" b="1" dirty="0" err="1">
                <a:latin typeface="NikoshBAN" pitchFamily="2" charset="0"/>
                <a:cs typeface="NikoshBAN" pitchFamily="2" charset="0"/>
              </a:rPr>
              <a:t>স্মৃতি</a:t>
            </a:r>
            <a:r>
              <a:rPr lang="en-US" sz="6600" b="1" dirty="0">
                <a:latin typeface="NikoshBAN" pitchFamily="2" charset="0"/>
                <a:cs typeface="NikoshBAN" pitchFamily="2" charset="0"/>
              </a:rPr>
              <a:t> </a:t>
            </a:r>
            <a:r>
              <a:rPr lang="en-US" sz="6600" b="1" dirty="0" err="1">
                <a:latin typeface="NikoshBAN" pitchFamily="2" charset="0"/>
                <a:cs typeface="NikoshBAN" pitchFamily="2" charset="0"/>
              </a:rPr>
              <a:t>গল্পের</a:t>
            </a:r>
            <a:r>
              <a:rPr lang="en-US" sz="6600" b="1" dirty="0">
                <a:latin typeface="NikoshBAN" pitchFamily="2" charset="0"/>
                <a:cs typeface="NikoshBAN" pitchFamily="2" charset="0"/>
              </a:rPr>
              <a:t> </a:t>
            </a:r>
            <a:r>
              <a:rPr lang="bn-BD" sz="6600" b="1" dirty="0">
                <a:latin typeface="NikoshBAN" pitchFamily="2" charset="0"/>
                <a:cs typeface="NikoshBAN" pitchFamily="2" charset="0"/>
              </a:rPr>
              <a:t>আলোকে লিখে আনবে</a:t>
            </a:r>
            <a:r>
              <a:rPr lang="bn-BD" sz="6000" b="1" dirty="0">
                <a:latin typeface="NikoshBAN" pitchFamily="2" charset="0"/>
                <a:cs typeface="NikoshBAN" pitchFamily="2" charset="0"/>
              </a:rPr>
              <a:t>।</a:t>
            </a:r>
            <a:endParaRPr lang="en-US" sz="6000" b="1" dirty="0">
              <a:latin typeface="NikoshBAN" pitchFamily="2" charset="0"/>
              <a:cs typeface="NikoshBAN" pitchFamily="2" charset="0"/>
            </a:endParaRPr>
          </a:p>
        </p:txBody>
      </p:sp>
      <p:sp>
        <p:nvSpPr>
          <p:cNvPr id="4" name="Rectangle 3"/>
          <p:cNvSpPr/>
          <p:nvPr/>
        </p:nvSpPr>
        <p:spPr>
          <a:xfrm>
            <a:off x="3505201" y="211235"/>
            <a:ext cx="5234125" cy="1200329"/>
          </a:xfrm>
          <a:prstGeom prst="rect">
            <a:avLst/>
          </a:prstGeom>
        </p:spPr>
        <p:txBody>
          <a:bodyPr wrap="none">
            <a:spAutoFit/>
          </a:bodyPr>
          <a:lstStyle/>
          <a:p>
            <a:r>
              <a:rPr lang="bn-IN" sz="7200" b="1" u="sng" dirty="0">
                <a:latin typeface="NikoshBAN" pitchFamily="2" charset="0"/>
                <a:cs typeface="NikoshBAN" pitchFamily="2" charset="0"/>
              </a:rPr>
              <a:t>বাড়ির কাজ</a:t>
            </a:r>
            <a:endParaRPr lang="en-US" sz="7200" b="1" u="sng"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76840" y="457841"/>
            <a:ext cx="5414759" cy="878234"/>
          </a:xfrm>
          <a:prstGeom prst="rect">
            <a:avLst/>
          </a:prstGeom>
          <a:ln w="38100">
            <a:solidFill>
              <a:srgbClr val="00B0F0"/>
            </a:solidFill>
          </a:ln>
        </p:spPr>
        <p:style>
          <a:lnRef idx="2">
            <a:schemeClr val="accent2"/>
          </a:lnRef>
          <a:fillRef idx="1">
            <a:schemeClr val="lt1"/>
          </a:fillRef>
          <a:effectRef idx="0">
            <a:schemeClr val="accent2"/>
          </a:effectRef>
          <a:fontRef idx="minor">
            <a:schemeClr val="dk1"/>
          </a:fontRef>
        </p:style>
        <p:txBody>
          <a:bodyPr wrap="square" lIns="46779" tIns="23390" rIns="46779" bIns="23390">
            <a:spAutoFit/>
          </a:bodyPr>
          <a:lstStyle/>
          <a:p>
            <a:pPr algn="ctr"/>
            <a:r>
              <a:rPr kumimoji="1" lang="bn-BD" sz="5400" b="1" dirty="0">
                <a:solidFill>
                  <a:schemeClr val="tx1"/>
                </a:solidFill>
                <a:latin typeface="NikoshBAN" pitchFamily="2" charset="0"/>
                <a:ea typeface="新細明體" pitchFamily="18" charset="-120"/>
                <a:cs typeface="NikoshBAN" pitchFamily="2" charset="0"/>
              </a:rPr>
              <a:t>সকলকে ধন্যবাদ</a:t>
            </a:r>
            <a:endParaRPr kumimoji="1" lang="en-US" sz="5400" b="1" dirty="0">
              <a:solidFill>
                <a:schemeClr val="tx1"/>
              </a:solidFill>
              <a:latin typeface="NikoshBAN" pitchFamily="2" charset="0"/>
              <a:ea typeface="新細明體" pitchFamily="18" charset="-120"/>
              <a:cs typeface="NikoshBAN" pitchFamily="2" charset="0"/>
            </a:endParaRPr>
          </a:p>
        </p:txBody>
      </p:sp>
      <p:pic>
        <p:nvPicPr>
          <p:cNvPr id="2051" name="Picture 3" descr="F:\School's educational\Presentation All\TTC All PPT presentetion\বাংলা ব্যকরণ\graphics-goodbye-600893.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006494"/>
            <a:ext cx="11811000" cy="2884720"/>
          </a:xfrm>
          <a:prstGeom prst="rect">
            <a:avLst/>
          </a:prstGeom>
          <a:noFill/>
          <a:extLst>
            <a:ext uri="{909E8E84-426E-40DD-AFC4-6F175D3DCCD1}">
              <a14:hiddenFill xmlns:a14="http://schemas.microsoft.com/office/drawing/2010/main">
                <a:solidFill>
                  <a:srgbClr val="FFFFFF"/>
                </a:solidFill>
              </a14:hiddenFill>
            </a:ext>
          </a:extLst>
        </p:spPr>
      </p:pic>
      <p:sp>
        <p:nvSpPr>
          <p:cNvPr id="12" name="Rounded Rectangle 11"/>
          <p:cNvSpPr/>
          <p:nvPr/>
        </p:nvSpPr>
        <p:spPr>
          <a:xfrm>
            <a:off x="2387428" y="5117140"/>
            <a:ext cx="6604171" cy="1359860"/>
          </a:xfrm>
          <a:prstGeom prst="round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err="1">
                <a:ln w="11430"/>
                <a:solidFill>
                  <a:srgbClr val="FF0000"/>
                </a:solidFill>
                <a:effectLst>
                  <a:outerShdw blurRad="50800" dist="39000" dir="5460000" algn="tl">
                    <a:srgbClr val="000000">
                      <a:alpha val="38000"/>
                    </a:srgbClr>
                  </a:outerShdw>
                </a:effectLst>
              </a:rPr>
              <a:t>আবার</a:t>
            </a:r>
            <a:r>
              <a:rPr lang="en-US" sz="5400" b="1" dirty="0">
                <a:ln w="11430"/>
                <a:solidFill>
                  <a:srgbClr val="FF0000"/>
                </a:solidFill>
                <a:effectLst>
                  <a:outerShdw blurRad="50800" dist="39000" dir="5460000" algn="tl">
                    <a:srgbClr val="000000">
                      <a:alpha val="38000"/>
                    </a:srgbClr>
                  </a:outerShdw>
                </a:effectLst>
              </a:rPr>
              <a:t> </a:t>
            </a:r>
            <a:r>
              <a:rPr lang="en-US" sz="5400" b="1" dirty="0" err="1">
                <a:ln w="11430"/>
                <a:solidFill>
                  <a:srgbClr val="FF0000"/>
                </a:solidFill>
                <a:effectLst>
                  <a:outerShdw blurRad="50800" dist="39000" dir="5460000" algn="tl">
                    <a:srgbClr val="000000">
                      <a:alpha val="38000"/>
                    </a:srgbClr>
                  </a:outerShdw>
                </a:effectLst>
              </a:rPr>
              <a:t>দেখা</a:t>
            </a:r>
            <a:r>
              <a:rPr lang="en-US" sz="5400" b="1" dirty="0">
                <a:ln w="11430"/>
                <a:solidFill>
                  <a:srgbClr val="FF0000"/>
                </a:solidFill>
                <a:effectLst>
                  <a:outerShdw blurRad="50800" dist="39000" dir="5460000" algn="tl">
                    <a:srgbClr val="000000">
                      <a:alpha val="38000"/>
                    </a:srgbClr>
                  </a:outerShdw>
                </a:effectLst>
              </a:rPr>
              <a:t> </a:t>
            </a:r>
            <a:r>
              <a:rPr lang="en-US" sz="5400" b="1" dirty="0" err="1">
                <a:ln w="11430"/>
                <a:solidFill>
                  <a:srgbClr val="FF0000"/>
                </a:solidFill>
                <a:effectLst>
                  <a:outerShdw blurRad="50800" dist="39000" dir="5460000" algn="tl">
                    <a:srgbClr val="000000">
                      <a:alpha val="38000"/>
                    </a:srgbClr>
                  </a:outerShdw>
                </a:effectLst>
              </a:rPr>
              <a:t>হবে</a:t>
            </a:r>
            <a:endParaRPr lang="en-US" sz="5400" b="1" dirty="0">
              <a:ln w="11430"/>
              <a:solidFill>
                <a:srgbClr val="FF0000"/>
              </a:solidFill>
              <a:effectLst>
                <a:outerShdw blurRad="50800" dist="39000" dir="5460000" algn="tl">
                  <a:srgbClr val="000000">
                    <a:alpha val="38000"/>
                  </a:srgbClr>
                </a:outerShdw>
              </a:effectLst>
            </a:endParaRPr>
          </a:p>
        </p:txBody>
      </p:sp>
      <p:pic>
        <p:nvPicPr>
          <p:cNvPr id="6" name="Picture 2" descr="D:\Desktop\salina\giftred-rose.gif"/>
          <p:cNvPicPr>
            <a:picLocks noChangeAspect="1" noChangeArrowheads="1" noCrop="1"/>
          </p:cNvPicPr>
          <p:nvPr/>
        </p:nvPicPr>
        <p:blipFill>
          <a:blip r:embed="rId4"/>
          <a:srcRect/>
          <a:stretch>
            <a:fillRect/>
          </a:stretch>
        </p:blipFill>
        <p:spPr bwMode="auto">
          <a:xfrm>
            <a:off x="1536358" y="971551"/>
            <a:ext cx="1702143" cy="1243013"/>
          </a:xfrm>
          <a:prstGeom prst="rect">
            <a:avLst/>
          </a:prstGeom>
          <a:noFill/>
        </p:spPr>
      </p:pic>
      <p:pic>
        <p:nvPicPr>
          <p:cNvPr id="8" name="Picture 6" descr="F:\School's educational\animated-flower-image-0015.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9067800" y="4686300"/>
            <a:ext cx="1600200" cy="1314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786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7296" y="0"/>
            <a:ext cx="8185316" cy="3352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4000" b="1" i="1" dirty="0" err="1">
                <a:ln/>
              </a:rPr>
              <a:t>রুনা</a:t>
            </a:r>
            <a:r>
              <a:rPr lang="en-US" sz="4000" b="1" i="1" dirty="0">
                <a:ln/>
              </a:rPr>
              <a:t> </a:t>
            </a:r>
            <a:r>
              <a:rPr lang="en-US" sz="4000" b="1" i="1" dirty="0" err="1" smtClean="0">
                <a:ln/>
              </a:rPr>
              <a:t>বেগম</a:t>
            </a:r>
            <a:endParaRPr lang="en-US" sz="4000" b="1" dirty="0" smtClean="0">
              <a:ln/>
            </a:endParaRPr>
          </a:p>
          <a:p>
            <a:r>
              <a:rPr lang="en-US" sz="3200" b="1" i="1" dirty="0" err="1" smtClean="0">
                <a:ln w="1905"/>
                <a:effectLst>
                  <a:innerShdw blurRad="69850" dist="43180" dir="5400000">
                    <a:srgbClr val="000000">
                      <a:alpha val="65000"/>
                    </a:srgbClr>
                  </a:innerShdw>
                </a:effectLst>
                <a:latin typeface="NikoshBAN"/>
                <a:cs typeface="NikoshBAN" pitchFamily="2" charset="0"/>
              </a:rPr>
              <a:t>সহকারী</a:t>
            </a:r>
            <a:r>
              <a:rPr lang="en-US" sz="3200" b="1" i="1" dirty="0" smtClean="0">
                <a:ln w="1905"/>
                <a:effectLst>
                  <a:innerShdw blurRad="69850" dist="43180" dir="5400000">
                    <a:srgbClr val="000000">
                      <a:alpha val="65000"/>
                    </a:srgbClr>
                  </a:innerShdw>
                </a:effectLst>
                <a:latin typeface="NikoshBAN"/>
                <a:cs typeface="NikoshBAN" pitchFamily="2" charset="0"/>
              </a:rPr>
              <a:t> </a:t>
            </a:r>
            <a:r>
              <a:rPr lang="bn-BD" sz="3200" b="1" i="1" dirty="0">
                <a:ln w="1905"/>
                <a:effectLst>
                  <a:innerShdw blurRad="69850" dist="43180" dir="5400000">
                    <a:srgbClr val="000000">
                      <a:alpha val="65000"/>
                    </a:srgbClr>
                  </a:innerShdw>
                </a:effectLst>
                <a:latin typeface="NikoshBAN"/>
                <a:cs typeface="NikoshBAN" pitchFamily="2" charset="0"/>
              </a:rPr>
              <a:t>শিক্ষক</a:t>
            </a:r>
            <a:endParaRPr lang="en-US" sz="3200" b="1" i="1" dirty="0">
              <a:ln w="1905"/>
              <a:effectLst>
                <a:innerShdw blurRad="69850" dist="43180" dir="5400000">
                  <a:srgbClr val="000000">
                    <a:alpha val="65000"/>
                  </a:srgbClr>
                </a:innerShdw>
              </a:effectLst>
              <a:latin typeface="NikoshBAN"/>
              <a:cs typeface="NikoshBAN" pitchFamily="2" charset="0"/>
            </a:endParaRPr>
          </a:p>
          <a:p>
            <a:pPr>
              <a:lnSpc>
                <a:spcPct val="150000"/>
              </a:lnSpc>
              <a:defRPr/>
            </a:pPr>
            <a:r>
              <a:rPr lang="en-US" sz="3600" b="1" i="1" dirty="0" err="1">
                <a:ln w="1905"/>
                <a:effectLst>
                  <a:innerShdw blurRad="69850" dist="43180" dir="5400000">
                    <a:srgbClr val="000000">
                      <a:alpha val="65000"/>
                    </a:srgbClr>
                  </a:innerShdw>
                </a:effectLst>
                <a:latin typeface="NikoshBAN"/>
                <a:cs typeface="NikoshBAN" pitchFamily="2" charset="0"/>
              </a:rPr>
              <a:t>নান্দিয়া</a:t>
            </a:r>
            <a:r>
              <a:rPr lang="en-US" sz="3600" b="1" i="1" dirty="0">
                <a:ln w="1905"/>
                <a:effectLst>
                  <a:innerShdw blurRad="69850" dist="43180" dir="5400000">
                    <a:srgbClr val="000000">
                      <a:alpha val="65000"/>
                    </a:srgbClr>
                  </a:innerShdw>
                </a:effectLst>
                <a:latin typeface="NikoshBAN"/>
                <a:cs typeface="NikoshBAN" pitchFamily="2" charset="0"/>
              </a:rPr>
              <a:t> </a:t>
            </a:r>
            <a:r>
              <a:rPr lang="en-US" sz="3600" b="1" i="1" dirty="0" err="1">
                <a:ln w="1905"/>
                <a:effectLst>
                  <a:innerShdw blurRad="69850" dist="43180" dir="5400000">
                    <a:srgbClr val="000000">
                      <a:alpha val="65000"/>
                    </a:srgbClr>
                  </a:innerShdw>
                </a:effectLst>
                <a:latin typeface="NikoshBAN"/>
                <a:cs typeface="NikoshBAN" pitchFamily="2" charset="0"/>
              </a:rPr>
              <a:t>সাঙ্গুন</a:t>
            </a:r>
            <a:r>
              <a:rPr lang="en-US" sz="3600" b="1" i="1" dirty="0">
                <a:ln w="1905"/>
                <a:effectLst>
                  <a:innerShdw blurRad="69850" dist="43180" dir="5400000">
                    <a:srgbClr val="000000">
                      <a:alpha val="65000"/>
                    </a:srgbClr>
                  </a:innerShdw>
                </a:effectLst>
                <a:latin typeface="NikoshBAN"/>
                <a:cs typeface="NikoshBAN" pitchFamily="2" charset="0"/>
              </a:rPr>
              <a:t> </a:t>
            </a:r>
            <a:r>
              <a:rPr lang="bn-BD" sz="3600" b="1" i="1" dirty="0">
                <a:ln w="1905"/>
                <a:effectLst>
                  <a:innerShdw blurRad="69850" dist="43180" dir="5400000">
                    <a:srgbClr val="000000">
                      <a:alpha val="65000"/>
                    </a:srgbClr>
                  </a:innerShdw>
                </a:effectLst>
                <a:latin typeface="NikoshBAN"/>
                <a:cs typeface="NikoshBAN" pitchFamily="2" charset="0"/>
              </a:rPr>
              <a:t>আদর্শ </a:t>
            </a:r>
            <a:r>
              <a:rPr lang="en-US" sz="3600" b="1" i="1" dirty="0" err="1">
                <a:ln w="1905"/>
                <a:effectLst>
                  <a:innerShdw blurRad="69850" dist="43180" dir="5400000">
                    <a:srgbClr val="000000">
                      <a:alpha val="65000"/>
                    </a:srgbClr>
                  </a:innerShdw>
                </a:effectLst>
                <a:latin typeface="NikoshBAN"/>
                <a:cs typeface="NikoshBAN" pitchFamily="2" charset="0"/>
              </a:rPr>
              <a:t>দাখিল</a:t>
            </a:r>
            <a:r>
              <a:rPr lang="en-US" sz="3600" b="1" i="1" dirty="0">
                <a:ln w="1905"/>
                <a:effectLst>
                  <a:innerShdw blurRad="69850" dist="43180" dir="5400000">
                    <a:srgbClr val="000000">
                      <a:alpha val="65000"/>
                    </a:srgbClr>
                  </a:innerShdw>
                </a:effectLst>
                <a:latin typeface="NikoshBAN"/>
                <a:cs typeface="NikoshBAN" pitchFamily="2" charset="0"/>
              </a:rPr>
              <a:t> </a:t>
            </a:r>
            <a:r>
              <a:rPr lang="bn-BD" sz="3600" b="1" i="1" dirty="0">
                <a:ln w="1905"/>
                <a:effectLst>
                  <a:innerShdw blurRad="69850" dist="43180" dir="5400000">
                    <a:srgbClr val="000000">
                      <a:alpha val="65000"/>
                    </a:srgbClr>
                  </a:innerShdw>
                </a:effectLst>
                <a:latin typeface="NikoshBAN"/>
                <a:cs typeface="NikoshBAN" pitchFamily="2" charset="0"/>
              </a:rPr>
              <a:t>মাদ্রাসা</a:t>
            </a:r>
          </a:p>
          <a:p>
            <a:pPr>
              <a:lnSpc>
                <a:spcPct val="150000"/>
              </a:lnSpc>
              <a:defRPr/>
            </a:pPr>
            <a:r>
              <a:rPr lang="en-US" sz="3600" b="1" i="1" dirty="0" err="1">
                <a:ln w="1905"/>
                <a:effectLst>
                  <a:innerShdw blurRad="69850" dist="43180" dir="5400000">
                    <a:srgbClr val="000000">
                      <a:alpha val="65000"/>
                    </a:srgbClr>
                  </a:innerShdw>
                </a:effectLst>
                <a:latin typeface="NikoshBAN"/>
                <a:cs typeface="NikoshBAN" pitchFamily="2" charset="0"/>
              </a:rPr>
              <a:t>শ্রীপুর</a:t>
            </a:r>
            <a:r>
              <a:rPr lang="en-US" sz="3600" b="1" i="1" dirty="0">
                <a:ln w="1905"/>
                <a:effectLst>
                  <a:innerShdw blurRad="69850" dist="43180" dir="5400000">
                    <a:srgbClr val="000000">
                      <a:alpha val="65000"/>
                    </a:srgbClr>
                  </a:innerShdw>
                </a:effectLst>
                <a:latin typeface="NikoshBAN"/>
                <a:cs typeface="NikoshBAN" pitchFamily="2" charset="0"/>
              </a:rPr>
              <a:t>,</a:t>
            </a:r>
            <a:r>
              <a:rPr lang="bn-BD" sz="3600" b="1" i="1" dirty="0">
                <a:ln w="1905"/>
                <a:effectLst>
                  <a:innerShdw blurRad="69850" dist="43180" dir="5400000">
                    <a:srgbClr val="000000">
                      <a:alpha val="65000"/>
                    </a:srgbClr>
                  </a:innerShdw>
                </a:effectLst>
                <a:latin typeface="NikoshBAN"/>
                <a:cs typeface="NikoshBAN" pitchFamily="2" charset="0"/>
              </a:rPr>
              <a:t> </a:t>
            </a:r>
            <a:r>
              <a:rPr lang="en-US" sz="3600" b="1" i="1" dirty="0" err="1">
                <a:ln w="1905"/>
                <a:effectLst>
                  <a:innerShdw blurRad="69850" dist="43180" dir="5400000">
                    <a:srgbClr val="000000">
                      <a:alpha val="65000"/>
                    </a:srgbClr>
                  </a:innerShdw>
                </a:effectLst>
                <a:latin typeface="NikoshBAN"/>
                <a:cs typeface="NikoshBAN" pitchFamily="2" charset="0"/>
              </a:rPr>
              <a:t>গাজীপুর</a:t>
            </a:r>
            <a:r>
              <a:rPr lang="en-US" sz="3600" b="1" i="1" dirty="0">
                <a:ln w="1905"/>
                <a:effectLst>
                  <a:innerShdw blurRad="69850" dist="43180" dir="5400000">
                    <a:srgbClr val="000000">
                      <a:alpha val="65000"/>
                    </a:srgbClr>
                  </a:innerShdw>
                </a:effectLst>
                <a:latin typeface="NikoshBAN"/>
                <a:cs typeface="NikoshBAN" pitchFamily="2" charset="0"/>
              </a:rPr>
              <a:t> ৷</a:t>
            </a:r>
          </a:p>
        </p:txBody>
      </p:sp>
      <p:sp>
        <p:nvSpPr>
          <p:cNvPr id="6" name="Rounded Rectangle 5"/>
          <p:cNvSpPr/>
          <p:nvPr/>
        </p:nvSpPr>
        <p:spPr>
          <a:xfrm>
            <a:off x="1" y="3352800"/>
            <a:ext cx="10586236" cy="3505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2"/>
            <a:endParaRPr lang="en-US" sz="4400" b="1">
              <a:solidFill>
                <a:srgbClr val="002060"/>
              </a:solidFill>
            </a:endParaRPr>
          </a:p>
          <a:p>
            <a:pPr lvl="2"/>
            <a:endParaRPr lang="en-US" sz="2700" b="1">
              <a:solidFill>
                <a:srgbClr val="002060"/>
              </a:solidFill>
            </a:endParaRPr>
          </a:p>
          <a:p>
            <a:endParaRPr lang="en-US" sz="1350" dirty="0"/>
          </a:p>
        </p:txBody>
      </p:sp>
      <p:sp>
        <p:nvSpPr>
          <p:cNvPr id="7" name="Rectangle 6"/>
          <p:cNvSpPr/>
          <p:nvPr/>
        </p:nvSpPr>
        <p:spPr>
          <a:xfrm>
            <a:off x="0" y="0"/>
            <a:ext cx="6866042" cy="646331"/>
          </a:xfrm>
          <a:prstGeom prst="rect">
            <a:avLst/>
          </a:prstGeom>
        </p:spPr>
        <p:txBody>
          <a:bodyPr wrap="square">
            <a:spAutoFit/>
          </a:bodyPr>
          <a:lstStyle/>
          <a:p>
            <a:r>
              <a:rPr lang="en-US" sz="3600" b="1" i="1" dirty="0" smtClean="0">
                <a:ln/>
              </a:rPr>
              <a:t>  </a:t>
            </a:r>
            <a:endParaRPr lang="en-US" sz="3600" b="1" dirty="0">
              <a:ln/>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0275" y="361743"/>
            <a:ext cx="2633450" cy="2629313"/>
          </a:xfrm>
          <a:prstGeom prst="rect">
            <a:avLst/>
          </a:prstGeom>
          <a:ln w="228600" cap="sq" cmpd="thickThin">
            <a:solidFill>
              <a:srgbClr val="000000"/>
            </a:solidFill>
            <a:prstDash val="solid"/>
            <a:miter lim="800000"/>
          </a:ln>
          <a:effectLst>
            <a:innerShdw blurRad="76200">
              <a:srgbClr val="000000"/>
            </a:innerShdw>
          </a:effectLst>
        </p:spPr>
      </p:pic>
      <p:sp>
        <p:nvSpPr>
          <p:cNvPr id="11" name="Rectangle 10"/>
          <p:cNvSpPr/>
          <p:nvPr/>
        </p:nvSpPr>
        <p:spPr>
          <a:xfrm>
            <a:off x="0" y="3657600"/>
            <a:ext cx="10287000" cy="2400657"/>
          </a:xfrm>
          <a:prstGeom prst="rect">
            <a:avLst/>
          </a:prstGeom>
        </p:spPr>
        <p:txBody>
          <a:bodyPr wrap="square">
            <a:spAutoFit/>
          </a:bodyPr>
          <a:lstStyle/>
          <a:p>
            <a:pPr algn="ctr"/>
            <a:r>
              <a:rPr lang="bn-BD" dirty="0">
                <a:solidFill>
                  <a:schemeClr val="bg1"/>
                </a:solidFill>
                <a:latin typeface="NikoshBAN" pitchFamily="2" charset="0"/>
                <a:cs typeface="NikoshBAN" pitchFamily="2" charset="0"/>
              </a:rPr>
              <a:t>পাঠ পরিচিতি</a:t>
            </a:r>
          </a:p>
          <a:p>
            <a:pPr algn="ctr"/>
            <a:r>
              <a:rPr lang="bn-BD" sz="4400" b="1" dirty="0">
                <a:latin typeface="NikoshBAN" pitchFamily="2" charset="0"/>
                <a:cs typeface="NikoshBAN" pitchFamily="2" charset="0"/>
              </a:rPr>
              <a:t>শ্রেণি-৮ম</a:t>
            </a:r>
          </a:p>
          <a:p>
            <a:pPr algn="ctr"/>
            <a:r>
              <a:rPr lang="en-US" sz="4400" b="1" dirty="0">
                <a:latin typeface="NikoshBAN" pitchFamily="2" charset="0"/>
                <a:cs typeface="NikoshBAN" pitchFamily="2" charset="0"/>
              </a:rPr>
              <a:t> </a:t>
            </a:r>
            <a:r>
              <a:rPr lang="bn-BD" sz="4400" b="1" dirty="0" smtClean="0">
                <a:latin typeface="NikoshBAN" pitchFamily="2" charset="0"/>
                <a:cs typeface="NikoshBAN" pitchFamily="2" charset="0"/>
              </a:rPr>
              <a:t>বিষয়ঃ</a:t>
            </a:r>
            <a:r>
              <a:rPr lang="en-US" sz="4400" b="1" dirty="0" smtClean="0">
                <a:latin typeface="NikoshBAN" pitchFamily="2" charset="0"/>
                <a:cs typeface="NikoshBAN" pitchFamily="2" charset="0"/>
              </a:rPr>
              <a:t> </a:t>
            </a:r>
            <a:r>
              <a:rPr lang="bn-BD" sz="4400" b="1" dirty="0" smtClean="0">
                <a:latin typeface="NikoshBAN" pitchFamily="2" charset="0"/>
                <a:cs typeface="NikoshBAN" pitchFamily="2" charset="0"/>
              </a:rPr>
              <a:t>বাংলা ১ম</a:t>
            </a:r>
            <a:r>
              <a:rPr lang="en-US" sz="4400" b="1" dirty="0" smtClean="0">
                <a:latin typeface="NikoshBAN" pitchFamily="2" charset="0"/>
                <a:cs typeface="NikoshBAN" pitchFamily="2" charset="0"/>
              </a:rPr>
              <a:t>  </a:t>
            </a:r>
            <a:r>
              <a:rPr lang="bn-BD" sz="4400" b="1" dirty="0" smtClean="0">
                <a:latin typeface="NikoshBAN" pitchFamily="2" charset="0"/>
                <a:cs typeface="NikoshBAN" pitchFamily="2" charset="0"/>
              </a:rPr>
              <a:t>(</a:t>
            </a:r>
            <a:r>
              <a:rPr lang="bn-BD" sz="4400" b="1" dirty="0">
                <a:latin typeface="NikoshBAN" pitchFamily="2" charset="0"/>
                <a:cs typeface="NikoshBAN" pitchFamily="2" charset="0"/>
              </a:rPr>
              <a:t>সাহিত্য </a:t>
            </a:r>
            <a:r>
              <a:rPr lang="bn-BD" sz="4400" b="1" dirty="0">
                <a:latin typeface="NikoshBAN" pitchFamily="2" charset="0"/>
                <a:cs typeface="NikoshBAN" pitchFamily="2" charset="0"/>
              </a:rPr>
              <a:t>কণিকা)</a:t>
            </a:r>
            <a:endParaRPr lang="bn-BD" sz="4400" b="1" dirty="0">
              <a:latin typeface="NikoshBAN" pitchFamily="2" charset="0"/>
              <a:cs typeface="NikoshBAN" pitchFamily="2" charset="0"/>
            </a:endParaRPr>
          </a:p>
          <a:p>
            <a:pPr algn="ctr"/>
            <a:r>
              <a:rPr lang="bn-BD" sz="4400" b="1" dirty="0">
                <a:latin typeface="NikoshBAN" pitchFamily="2" charset="0"/>
                <a:cs typeface="NikoshBAN" pitchFamily="2" charset="0"/>
              </a:rPr>
              <a:t>গদ্য-অথিতির স্মৃতি</a:t>
            </a:r>
            <a:endParaRPr lang="en-US" sz="4400" b="1" dirty="0">
              <a:latin typeface="NikoshBAN" pitchFamily="2" charset="0"/>
              <a:cs typeface="NikoshBAN" pitchFamily="2" charset="0"/>
            </a:endParaRPr>
          </a:p>
        </p:txBody>
      </p:sp>
    </p:spTree>
    <p:extLst>
      <p:ext uri="{BB962C8B-B14F-4D97-AF65-F5344CB8AC3E}">
        <p14:creationId xmlns:p14="http://schemas.microsoft.com/office/powerpoint/2010/main" val="25561483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6000">
        <p15:prstTrans prst="wind"/>
        <p:sndAc>
          <p:stSnd>
            <p:snd r:embed="rId2" name="breeze.wav"/>
          </p:stSnd>
        </p:sndAc>
      </p:transition>
    </mc:Choice>
    <mc:Fallback xmlns="">
      <p:transition spd="slow" advClick="0" advTm="6000">
        <p:fade/>
        <p:sndAc>
          <p:stSnd>
            <p:snd r:embed="rId4" name="breeze.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81200" y="274638"/>
            <a:ext cx="8229600" cy="1143000"/>
          </a:xfrm>
          <a:prstGeom prst="rect">
            <a:avLst/>
          </a:prstGeom>
        </p:spPr>
        <p:txBody>
          <a:bodyPr/>
          <a:lstStyle/>
          <a:p>
            <a:pPr>
              <a:spcBef>
                <a:spcPct val="0"/>
              </a:spcBef>
              <a:defRPr/>
            </a:pPr>
            <a:r>
              <a:rPr lang="en-US" sz="3000" cap="small">
                <a:solidFill>
                  <a:schemeClr val="bg1"/>
                </a:solidFill>
                <a:latin typeface="+mj-lt"/>
                <a:ea typeface="+mj-ea"/>
                <a:cs typeface="+mj-cs"/>
              </a:rPr>
              <a:t>অতিথির স্মৃতি</a:t>
            </a:r>
            <a:endParaRPr lang="en-US" sz="3000" cap="small" dirty="0">
              <a:solidFill>
                <a:schemeClr val="bg1"/>
              </a:solidFill>
              <a:latin typeface="+mj-lt"/>
              <a:ea typeface="+mj-ea"/>
              <a:cs typeface="+mj-cs"/>
            </a:endParaRPr>
          </a:p>
        </p:txBody>
      </p:sp>
      <p:sp>
        <p:nvSpPr>
          <p:cNvPr id="4" name="Rectangle 3"/>
          <p:cNvSpPr/>
          <p:nvPr/>
        </p:nvSpPr>
        <p:spPr>
          <a:xfrm>
            <a:off x="3810000" y="3075057"/>
            <a:ext cx="4572000" cy="707886"/>
          </a:xfrm>
          <a:prstGeom prst="rect">
            <a:avLst/>
          </a:prstGeom>
        </p:spPr>
        <p:txBody>
          <a:bodyPr>
            <a:spAutoFit/>
          </a:bodyPr>
          <a:lstStyle/>
          <a:p>
            <a:pPr algn="ctr">
              <a:lnSpc>
                <a:spcPts val="1800"/>
              </a:lnSpc>
              <a:spcBef>
                <a:spcPts val="600"/>
              </a:spcBef>
              <a:spcAft>
                <a:spcPts val="600"/>
              </a:spcAft>
            </a:pPr>
            <a:endParaRPr lang="en-US" dirty="0">
              <a:solidFill>
                <a:schemeClr val="bg1"/>
              </a:solidFill>
            </a:endParaRPr>
          </a:p>
          <a:p>
            <a:pPr algn="ctr">
              <a:lnSpc>
                <a:spcPts val="1800"/>
              </a:lnSpc>
              <a:spcBef>
                <a:spcPts val="600"/>
              </a:spcBef>
              <a:spcAft>
                <a:spcPts val="600"/>
              </a:spcAft>
            </a:pPr>
            <a:r>
              <a:rPr lang="en-US" dirty="0" err="1">
                <a:solidFill>
                  <a:schemeClr val="bg1"/>
                </a:solidFill>
              </a:rPr>
              <a:t>শরৎচন্দ্র</a:t>
            </a:r>
            <a:r>
              <a:rPr lang="en-US" dirty="0">
                <a:solidFill>
                  <a:schemeClr val="bg1"/>
                </a:solidFill>
              </a:rPr>
              <a:t> </a:t>
            </a:r>
            <a:r>
              <a:rPr lang="en-US" dirty="0" err="1">
                <a:solidFill>
                  <a:schemeClr val="bg1"/>
                </a:solidFill>
              </a:rPr>
              <a:t>চট্টোপাধ্যায</a:t>
            </a:r>
            <a:r>
              <a:rPr lang="en-US" dirty="0">
                <a:solidFill>
                  <a:schemeClr val="bg1"/>
                </a:solidFill>
              </a:rPr>
              <a:t>়</a:t>
            </a:r>
            <a:endParaRPr lang="en-US" dirty="0">
              <a:solidFill>
                <a:schemeClr val="bg1"/>
              </a:solidFill>
              <a:latin typeface="Calibri"/>
              <a:ea typeface="Calibri"/>
              <a:cs typeface="Times New Roman"/>
            </a:endParaRPr>
          </a:p>
        </p:txBody>
      </p:sp>
      <p:pic>
        <p:nvPicPr>
          <p:cNvPr id="5" name="Picture 4" descr="download.jpg"/>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91163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36" y="2819400"/>
            <a:ext cx="12192000" cy="3924151"/>
          </a:xfrm>
          <a:prstGeom prst="rect">
            <a:avLst/>
          </a:prstGeom>
        </p:spPr>
        <p:txBody>
          <a:bodyPr wrap="square">
            <a:spAutoFit/>
          </a:bodyPr>
          <a:lstStyle/>
          <a:p>
            <a:pPr algn="ctr"/>
            <a:r>
              <a:rPr lang="en-US" sz="11500" b="1" dirty="0" err="1">
                <a:latin typeface="NikoshBAN" pitchFamily="2" charset="0"/>
                <a:cs typeface="NikoshBAN" pitchFamily="2" charset="0"/>
              </a:rPr>
              <a:t>অতিথির</a:t>
            </a:r>
            <a:r>
              <a:rPr lang="en-US" sz="11500" b="1" dirty="0">
                <a:latin typeface="NikoshBAN" pitchFamily="2" charset="0"/>
                <a:cs typeface="NikoshBAN" pitchFamily="2" charset="0"/>
              </a:rPr>
              <a:t> </a:t>
            </a:r>
            <a:r>
              <a:rPr lang="en-US" sz="11500" b="1" dirty="0" err="1">
                <a:latin typeface="NikoshBAN" pitchFamily="2" charset="0"/>
                <a:cs typeface="NikoshBAN" pitchFamily="2" charset="0"/>
              </a:rPr>
              <a:t>স্মৃতি</a:t>
            </a:r>
            <a:endParaRPr lang="bn-BD" sz="11500" b="1" dirty="0">
              <a:latin typeface="NikoshBAN" pitchFamily="2" charset="0"/>
              <a:cs typeface="NikoshBAN" pitchFamily="2" charset="0"/>
            </a:endParaRPr>
          </a:p>
          <a:p>
            <a:pPr algn="ctr"/>
            <a:r>
              <a:rPr lang="bn-BD" sz="4800" b="1" dirty="0">
                <a:latin typeface="NikoshBAN" pitchFamily="2" charset="0"/>
                <a:cs typeface="NikoshBAN" pitchFamily="2" charset="0"/>
              </a:rPr>
              <a:t>     </a:t>
            </a:r>
            <a:r>
              <a:rPr lang="en-US" sz="4800" b="1" dirty="0">
                <a:latin typeface="NikoshBAN" pitchFamily="2" charset="0"/>
                <a:cs typeface="NikoshBAN" pitchFamily="2" charset="0"/>
              </a:rPr>
              <a:t>   </a:t>
            </a:r>
            <a:r>
              <a:rPr lang="bn-BD" sz="5400" b="1" dirty="0">
                <a:latin typeface="NikoshBAN" pitchFamily="2" charset="0"/>
                <a:cs typeface="NikoshBAN" pitchFamily="2" charset="0"/>
              </a:rPr>
              <a:t>-</a:t>
            </a:r>
            <a:r>
              <a:rPr lang="en-US" sz="5400" b="1" dirty="0" err="1">
                <a:latin typeface="NikoshBAN" pitchFamily="2" charset="0"/>
                <a:cs typeface="NikoshBAN" pitchFamily="2" charset="0"/>
              </a:rPr>
              <a:t>শরৎচন্দ্র</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চট্টোপাধ্যায়</a:t>
            </a:r>
            <a:endParaRPr lang="en-US" sz="5400" b="1" dirty="0">
              <a:latin typeface="NikoshBAN" pitchFamily="2" charset="0"/>
              <a:ea typeface="Calibri"/>
              <a:cs typeface="NikoshBAN" pitchFamily="2" charset="0"/>
            </a:endParaRPr>
          </a:p>
          <a:p>
            <a:pPr algn="ctr"/>
            <a:endParaRPr lang="bn-BD" sz="4000" dirty="0">
              <a:solidFill>
                <a:srgbClr val="92D050"/>
              </a:solidFill>
            </a:endParaRPr>
          </a:p>
          <a:p>
            <a:pPr algn="ctr"/>
            <a:endParaRPr lang="en-US" sz="4000" dirty="0">
              <a:solidFill>
                <a:srgbClr val="92D050"/>
              </a:solidFill>
            </a:endParaRPr>
          </a:p>
        </p:txBody>
      </p:sp>
      <p:sp>
        <p:nvSpPr>
          <p:cNvPr id="3" name="Rectangle 2"/>
          <p:cNvSpPr/>
          <p:nvPr/>
        </p:nvSpPr>
        <p:spPr>
          <a:xfrm>
            <a:off x="1752600" y="914400"/>
            <a:ext cx="7239000" cy="1200329"/>
          </a:xfrm>
          <a:prstGeom prst="rect">
            <a:avLst/>
          </a:prstGeom>
        </p:spPr>
        <p:txBody>
          <a:bodyPr wrap="square">
            <a:spAutoFit/>
          </a:bodyPr>
          <a:lstStyle/>
          <a:p>
            <a:pPr algn="ctr"/>
            <a:r>
              <a:rPr lang="en-US" sz="7200" b="1" dirty="0" err="1">
                <a:solidFill>
                  <a:srgbClr val="00B050"/>
                </a:solidFill>
                <a:latin typeface="NikoshBAN" pitchFamily="2" charset="0"/>
                <a:cs typeface="NikoshBAN" pitchFamily="2" charset="0"/>
              </a:rPr>
              <a:t>পাঠ</a:t>
            </a:r>
            <a:r>
              <a:rPr lang="en-US" sz="7200" b="1" dirty="0">
                <a:solidFill>
                  <a:srgbClr val="00B050"/>
                </a:solidFill>
                <a:latin typeface="NikoshBAN" pitchFamily="2" charset="0"/>
                <a:cs typeface="NikoshBAN" pitchFamily="2" charset="0"/>
              </a:rPr>
              <a:t> </a:t>
            </a:r>
            <a:r>
              <a:rPr lang="en-US" sz="7200" b="1" dirty="0" err="1">
                <a:solidFill>
                  <a:srgbClr val="00B050"/>
                </a:solidFill>
                <a:latin typeface="NikoshBAN" pitchFamily="2" charset="0"/>
                <a:cs typeface="NikoshBAN" pitchFamily="2" charset="0"/>
              </a:rPr>
              <a:t>শিরোনাম</a:t>
            </a:r>
            <a:r>
              <a:rPr lang="en-US" sz="7200" b="1" dirty="0">
                <a:solidFill>
                  <a:srgbClr val="00B050"/>
                </a:solidFill>
                <a:latin typeface="NikoshBAN" pitchFamily="2" charset="0"/>
                <a:cs typeface="NikoshBAN" pitchFamily="2" charset="0"/>
              </a:rPr>
              <a:t>- </a:t>
            </a:r>
            <a:endParaRPr lang="en-US" sz="7200" b="1"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1191766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3" name="TextBox 2"/>
          <p:cNvSpPr txBox="1"/>
          <p:nvPr/>
        </p:nvSpPr>
        <p:spPr>
          <a:xfrm>
            <a:off x="4076700" y="152400"/>
            <a:ext cx="4038600" cy="1015663"/>
          </a:xfrm>
          <a:prstGeom prst="rect">
            <a:avLst/>
          </a:prstGeom>
          <a:noFill/>
        </p:spPr>
        <p:txBody>
          <a:bodyPr wrap="square" rtlCol="0">
            <a:spAutoFit/>
          </a:bodyPr>
          <a:lstStyle/>
          <a:p>
            <a:r>
              <a:rPr lang="bn-IN" sz="6000" u="sng" dirty="0">
                <a:latin typeface="NikoshBAN" pitchFamily="2" charset="0"/>
                <a:cs typeface="NikoshBAN" pitchFamily="2" charset="0"/>
              </a:rPr>
              <a:t>শিখনফল</a:t>
            </a:r>
            <a:r>
              <a:rPr lang="bn-BD" sz="6000" u="sng" dirty="0">
                <a:latin typeface="NikoshBAN" pitchFamily="2" charset="0"/>
                <a:cs typeface="NikoshBAN" pitchFamily="2" charset="0"/>
              </a:rPr>
              <a:t>ঃ</a:t>
            </a:r>
            <a:endParaRPr lang="en-US" sz="6000" u="sng" dirty="0">
              <a:latin typeface="NikoshBAN" pitchFamily="2" charset="0"/>
              <a:cs typeface="NikoshBAN" pitchFamily="2" charset="0"/>
            </a:endParaRPr>
          </a:p>
        </p:txBody>
      </p:sp>
      <p:sp>
        <p:nvSpPr>
          <p:cNvPr id="5" name="Rectangle 4"/>
          <p:cNvSpPr/>
          <p:nvPr/>
        </p:nvSpPr>
        <p:spPr>
          <a:xfrm>
            <a:off x="0" y="1524000"/>
            <a:ext cx="12192000" cy="5201424"/>
          </a:xfrm>
          <a:prstGeom prst="rect">
            <a:avLst/>
          </a:prstGeom>
        </p:spPr>
        <p:txBody>
          <a:bodyPr wrap="square">
            <a:spAutoFit/>
          </a:bodyPr>
          <a:lstStyle/>
          <a:p>
            <a:r>
              <a:rPr lang="bn-IN" sz="4800" b="1" dirty="0">
                <a:latin typeface="NikoshBAN" pitchFamily="2" charset="0"/>
                <a:cs typeface="NikoshBAN" pitchFamily="2" charset="0"/>
              </a:rPr>
              <a:t>এই  গল্প পাঠের মাধ্যমে শিক্ষার্থীরা</a:t>
            </a:r>
            <a:r>
              <a:rPr lang="en-US" sz="4800" b="1" dirty="0">
                <a:latin typeface="NikoshBAN" pitchFamily="2" charset="0"/>
                <a:cs typeface="NikoshBAN" pitchFamily="2" charset="0"/>
              </a:rPr>
              <a:t>-</a:t>
            </a:r>
          </a:p>
          <a:p>
            <a:r>
              <a:rPr lang="bn-IN" sz="4800" b="1" dirty="0" smtClean="0">
                <a:latin typeface="NikoshBAN" pitchFamily="2" charset="0"/>
                <a:cs typeface="NikoshBAN" pitchFamily="2" charset="0"/>
              </a:rPr>
              <a:t>১। </a:t>
            </a:r>
            <a:r>
              <a:rPr lang="bn-IN" sz="4800" b="1" dirty="0">
                <a:latin typeface="NikoshBAN" pitchFamily="2" charset="0"/>
                <a:cs typeface="NikoshBAN" pitchFamily="2" charset="0"/>
              </a:rPr>
              <a:t>লেখক পরিচিতি বলতে পারবে ।</a:t>
            </a:r>
            <a:r>
              <a:rPr lang="en-US" sz="4800" b="1" dirty="0">
                <a:latin typeface="NikoshBAN" pitchFamily="2" charset="0"/>
                <a:cs typeface="NikoshBAN" pitchFamily="2" charset="0"/>
              </a:rPr>
              <a:t> </a:t>
            </a:r>
          </a:p>
          <a:p>
            <a:r>
              <a:rPr lang="bn-IN" sz="4800" b="1" dirty="0" smtClean="0">
                <a:latin typeface="NikoshBAN" pitchFamily="2" charset="0"/>
                <a:cs typeface="NikoshBAN" pitchFamily="2" charset="0"/>
              </a:rPr>
              <a:t>২।</a:t>
            </a:r>
            <a:r>
              <a:rPr lang="bn-BD" sz="4800" b="1" dirty="0" smtClean="0">
                <a:latin typeface="NikoshBAN" panose="02000000000000000000" pitchFamily="2" charset="0"/>
                <a:cs typeface="NikoshBAN" panose="02000000000000000000" pitchFamily="2" charset="0"/>
              </a:rPr>
              <a:t>পশু</a:t>
            </a:r>
            <a:r>
              <a:rPr lang="en-US" sz="4800" b="1" dirty="0" err="1">
                <a:latin typeface="NikoshBAN" panose="02000000000000000000" pitchFamily="2" charset="0"/>
                <a:cs typeface="NikoshBAN" panose="02000000000000000000" pitchFamily="2" charset="0"/>
              </a:rPr>
              <a:t>রা</a:t>
            </a:r>
            <a:r>
              <a:rPr lang="bn-BD" sz="4800" b="1" dirty="0">
                <a:latin typeface="NikoshBAN" panose="02000000000000000000" pitchFamily="2" charset="0"/>
                <a:cs typeface="NikoshBAN" panose="02000000000000000000" pitchFamily="2" charset="0"/>
              </a:rPr>
              <a:t> যে প্র</a:t>
            </a:r>
            <a:r>
              <a:rPr lang="en-US" sz="4800" b="1" dirty="0" err="1">
                <a:latin typeface="NikoshBAN" panose="02000000000000000000" pitchFamily="2" charset="0"/>
                <a:cs typeface="NikoshBAN" panose="02000000000000000000" pitchFamily="2" charset="0"/>
              </a:rPr>
              <a:t>ভু</a:t>
            </a:r>
            <a:r>
              <a:rPr lang="bn-BD" sz="4800" b="1" dirty="0">
                <a:latin typeface="NikoshBAN" panose="02000000000000000000" pitchFamily="2" charset="0"/>
                <a:cs typeface="NikoshBAN" panose="02000000000000000000" pitchFamily="2" charset="0"/>
              </a:rPr>
              <a:t>ভক্ত</a:t>
            </a:r>
            <a:r>
              <a:rPr lang="en-US" sz="4800" b="1" dirty="0">
                <a:latin typeface="NikoshBAN" panose="02000000000000000000" pitchFamily="2" charset="0"/>
                <a:cs typeface="NikoshBAN" panose="02000000000000000000" pitchFamily="2" charset="0"/>
              </a:rPr>
              <a:t>, </a:t>
            </a:r>
            <a:r>
              <a:rPr lang="bn-BD" sz="4800" b="1" dirty="0">
                <a:latin typeface="NikoshBAN" panose="02000000000000000000" pitchFamily="2" charset="0"/>
                <a:cs typeface="NikoshBAN" panose="02000000000000000000" pitchFamily="2" charset="0"/>
              </a:rPr>
              <a:t>তা </a:t>
            </a:r>
            <a:r>
              <a:rPr lang="en-US" sz="4800" b="1" dirty="0" err="1">
                <a:latin typeface="NikoshBAN" panose="02000000000000000000" pitchFamily="2" charset="0"/>
                <a:cs typeface="NikoshBAN" panose="02000000000000000000" pitchFamily="2" charset="0"/>
              </a:rPr>
              <a:t>ব্যাখ্যা</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করতে</a:t>
            </a:r>
            <a:r>
              <a:rPr lang="en-US" sz="4800" b="1" dirty="0">
                <a:latin typeface="NikoshBAN" panose="02000000000000000000" pitchFamily="2" charset="0"/>
                <a:cs typeface="NikoshBAN" panose="02000000000000000000" pitchFamily="2" charset="0"/>
              </a:rPr>
              <a:t> </a:t>
            </a:r>
            <a:r>
              <a:rPr lang="bn-BD" sz="4800" b="1" dirty="0">
                <a:latin typeface="NikoshBAN" panose="02000000000000000000" pitchFamily="2" charset="0"/>
                <a:cs typeface="NikoshBAN" panose="02000000000000000000" pitchFamily="2" charset="0"/>
              </a:rPr>
              <a:t>পারবে </a:t>
            </a:r>
            <a:r>
              <a:rPr lang="bn-IN" sz="4800" b="1" dirty="0">
                <a:latin typeface="NikoshBAN" pitchFamily="2" charset="0"/>
                <a:cs typeface="NikoshBAN" pitchFamily="2" charset="0"/>
              </a:rPr>
              <a:t>।</a:t>
            </a:r>
            <a:endParaRPr lang="en-US" sz="4800" b="1" dirty="0">
              <a:latin typeface="NikoshBAN" pitchFamily="2" charset="0"/>
              <a:cs typeface="NikoshBAN" pitchFamily="2" charset="0"/>
            </a:endParaRPr>
          </a:p>
          <a:p>
            <a:r>
              <a:rPr lang="bn-IN" sz="4800" b="1" dirty="0">
                <a:latin typeface="NikoshBAN" pitchFamily="2" charset="0"/>
                <a:cs typeface="NikoshBAN" pitchFamily="2" charset="0"/>
              </a:rPr>
              <a:t>৩।</a:t>
            </a:r>
            <a:r>
              <a:rPr lang="bn-BD" sz="4800" b="1" dirty="0">
                <a:latin typeface="NikoshBAN" pitchFamily="2" charset="0"/>
                <a:cs typeface="NikoshBAN" pitchFamily="2" charset="0"/>
              </a:rPr>
              <a:t> অবলা প্রাণীর প্রতি করণীয় দিক লিখতে পারবে।</a:t>
            </a:r>
          </a:p>
          <a:p>
            <a:endParaRPr lang="en-US" sz="4400" dirty="0">
              <a:latin typeface="NikoshBAN" pitchFamily="2" charset="0"/>
              <a:cs typeface="NikoshBAN" pitchFamily="2"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iterate type="lt">
                                    <p:tmPct val="10000"/>
                                  </p:iterate>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2000"/>
                                        <p:tgtEl>
                                          <p:spTgt spid="5">
                                            <p:txEl>
                                              <p:pRg st="0" end="0"/>
                                            </p:txEl>
                                          </p:spTgt>
                                        </p:tgtEl>
                                      </p:cBhvr>
                                    </p:animEffect>
                                    <p:anim calcmode="lin" valueType="num">
                                      <p:cBhvr>
                                        <p:cTn id="14"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15" dur="2000" fill="hold"/>
                                        <p:tgtEl>
                                          <p:spTgt spid="5">
                                            <p:txEl>
                                              <p:pRg st="0" end="0"/>
                                            </p:txEl>
                                          </p:spTgt>
                                        </p:tgtEl>
                                        <p:attrNameLst>
                                          <p:attrName>ppt_h</p:attrName>
                                        </p:attrNameLst>
                                      </p:cBhvr>
                                      <p:tavLst>
                                        <p:tav tm="0">
                                          <p:val>
                                            <p:strVal val="#ppt_h"/>
                                          </p:val>
                                        </p:tav>
                                        <p:tav tm="100000">
                                          <p:val>
                                            <p:strVal val="#ppt_h"/>
                                          </p:val>
                                        </p:tav>
                                      </p:tavLst>
                                    </p:anim>
                                  </p:childTnLst>
                                </p:cTn>
                              </p:par>
                              <p:par>
                                <p:cTn id="16" presetID="45" presetClass="entr" presetSubtype="0" fill="hold" nodeType="withEffect">
                                  <p:stCondLst>
                                    <p:cond delay="0"/>
                                  </p:stCondLst>
                                  <p:iterate type="lt">
                                    <p:tmPct val="10000"/>
                                  </p:iterate>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2000"/>
                                        <p:tgtEl>
                                          <p:spTgt spid="5">
                                            <p:txEl>
                                              <p:pRg st="1" end="1"/>
                                            </p:txEl>
                                          </p:spTgt>
                                        </p:tgtEl>
                                      </p:cBhvr>
                                    </p:animEffect>
                                    <p:anim calcmode="lin" valueType="num">
                                      <p:cBhvr>
                                        <p:cTn id="19" dur="2000" fill="hold"/>
                                        <p:tgtEl>
                                          <p:spTgt spid="5">
                                            <p:txEl>
                                              <p:pRg st="1" end="1"/>
                                            </p:txEl>
                                          </p:spTgt>
                                        </p:tgtEl>
                                        <p:attrNameLst>
                                          <p:attrName>ppt_w</p:attrName>
                                        </p:attrNameLst>
                                      </p:cBhvr>
                                      <p:tavLst>
                                        <p:tav tm="0" fmla="#ppt_w*sin(2.5*pi*$)">
                                          <p:val>
                                            <p:fltVal val="0"/>
                                          </p:val>
                                        </p:tav>
                                        <p:tav tm="100000">
                                          <p:val>
                                            <p:fltVal val="1"/>
                                          </p:val>
                                        </p:tav>
                                      </p:tavLst>
                                    </p:anim>
                                    <p:anim calcmode="lin" valueType="num">
                                      <p:cBhvr>
                                        <p:cTn id="20" dur="2000" fill="hold"/>
                                        <p:tgtEl>
                                          <p:spTgt spid="5">
                                            <p:txEl>
                                              <p:pRg st="1" end="1"/>
                                            </p:txEl>
                                          </p:spTgt>
                                        </p:tgtEl>
                                        <p:attrNameLst>
                                          <p:attrName>ppt_h</p:attrName>
                                        </p:attrNameLst>
                                      </p:cBhvr>
                                      <p:tavLst>
                                        <p:tav tm="0">
                                          <p:val>
                                            <p:strVal val="#ppt_h"/>
                                          </p:val>
                                        </p:tav>
                                        <p:tav tm="100000">
                                          <p:val>
                                            <p:strVal val="#ppt_h"/>
                                          </p:val>
                                        </p:tav>
                                      </p:tavLst>
                                    </p:anim>
                                  </p:childTnLst>
                                </p:cTn>
                              </p:par>
                              <p:par>
                                <p:cTn id="21" presetID="45" presetClass="entr" presetSubtype="0" fill="hold" nodeType="withEffect">
                                  <p:stCondLst>
                                    <p:cond delay="0"/>
                                  </p:stCondLst>
                                  <p:iterate type="lt">
                                    <p:tmPct val="10000"/>
                                  </p:iterate>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2000"/>
                                        <p:tgtEl>
                                          <p:spTgt spid="5">
                                            <p:txEl>
                                              <p:pRg st="2" end="2"/>
                                            </p:txEl>
                                          </p:spTgt>
                                        </p:tgtEl>
                                      </p:cBhvr>
                                    </p:animEffect>
                                    <p:anim calcmode="lin" valueType="num">
                                      <p:cBhvr>
                                        <p:cTn id="24" dur="2000" fill="hold"/>
                                        <p:tgtEl>
                                          <p:spTgt spid="5">
                                            <p:txEl>
                                              <p:pRg st="2" end="2"/>
                                            </p:txEl>
                                          </p:spTgt>
                                        </p:tgtEl>
                                        <p:attrNameLst>
                                          <p:attrName>ppt_w</p:attrName>
                                        </p:attrNameLst>
                                      </p:cBhvr>
                                      <p:tavLst>
                                        <p:tav tm="0" fmla="#ppt_w*sin(2.5*pi*$)">
                                          <p:val>
                                            <p:fltVal val="0"/>
                                          </p:val>
                                        </p:tav>
                                        <p:tav tm="100000">
                                          <p:val>
                                            <p:fltVal val="1"/>
                                          </p:val>
                                        </p:tav>
                                      </p:tavLst>
                                    </p:anim>
                                    <p:anim calcmode="lin" valueType="num">
                                      <p:cBhvr>
                                        <p:cTn id="25" dur="2000" fill="hold"/>
                                        <p:tgtEl>
                                          <p:spTgt spid="5">
                                            <p:txEl>
                                              <p:pRg st="2" end="2"/>
                                            </p:txEl>
                                          </p:spTgt>
                                        </p:tgtEl>
                                        <p:attrNameLst>
                                          <p:attrName>ppt_h</p:attrName>
                                        </p:attrNameLst>
                                      </p:cBhvr>
                                      <p:tavLst>
                                        <p:tav tm="0">
                                          <p:val>
                                            <p:strVal val="#ppt_h"/>
                                          </p:val>
                                        </p:tav>
                                        <p:tav tm="100000">
                                          <p:val>
                                            <p:strVal val="#ppt_h"/>
                                          </p:val>
                                        </p:tav>
                                      </p:tavLst>
                                    </p:anim>
                                  </p:childTnLst>
                                </p:cTn>
                              </p:par>
                              <p:par>
                                <p:cTn id="26" presetID="45" presetClass="entr" presetSubtype="0" fill="hold" nodeType="withEffect">
                                  <p:stCondLst>
                                    <p:cond delay="0"/>
                                  </p:stCondLst>
                                  <p:iterate type="lt">
                                    <p:tmPct val="10000"/>
                                  </p:iterate>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2000"/>
                                        <p:tgtEl>
                                          <p:spTgt spid="5">
                                            <p:txEl>
                                              <p:pRg st="3" end="3"/>
                                            </p:txEl>
                                          </p:spTgt>
                                        </p:tgtEl>
                                      </p:cBhvr>
                                    </p:animEffect>
                                    <p:anim calcmode="lin" valueType="num">
                                      <p:cBhvr>
                                        <p:cTn id="29" dur="2000" fill="hold"/>
                                        <p:tgtEl>
                                          <p:spTgt spid="5">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5">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2371" y="2057400"/>
            <a:ext cx="2497482" cy="1459486"/>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228690" y="266033"/>
            <a:ext cx="3730519" cy="2661688"/>
          </a:xfrm>
          <a:prstGeom prst="ellipse">
            <a:avLst/>
          </a:prstGeom>
          <a:solidFill>
            <a:schemeClr val="accent4">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lIns="44567" tIns="22283" rIns="44567" bIns="22283" spcCol="0" rtlCol="0" anchor="ctr"/>
          <a:lstStyle/>
          <a:p>
            <a:pPr algn="ctr"/>
            <a:r>
              <a:rPr lang="bn-BD" sz="3200" b="1" dirty="0">
                <a:solidFill>
                  <a:schemeClr val="tx1"/>
                </a:solidFill>
                <a:latin typeface="NikoshBAN" pitchFamily="2" charset="0"/>
                <a:cs typeface="NikoshBAN" pitchFamily="2" charset="0"/>
              </a:rPr>
              <a:t>সাহিত্য সাধনা-</a:t>
            </a:r>
          </a:p>
          <a:p>
            <a:pPr algn="ctr"/>
            <a:r>
              <a:rPr lang="bn-BD" sz="3200" b="1" dirty="0">
                <a:solidFill>
                  <a:schemeClr val="tx1"/>
                </a:solidFill>
                <a:latin typeface="NikoshBAN" pitchFamily="2" charset="0"/>
                <a:cs typeface="NikoshBAN" pitchFamily="2" charset="0"/>
              </a:rPr>
              <a:t>জীবীকার সন্ধানে রেঙুন গমনকালে</a:t>
            </a:r>
            <a:endParaRPr lang="en-US" sz="3200" b="1" dirty="0">
              <a:solidFill>
                <a:schemeClr val="tx1"/>
              </a:solidFill>
              <a:latin typeface="NikoshBAN" pitchFamily="2" charset="0"/>
              <a:cs typeface="NikoshBAN" pitchFamily="2" charset="0"/>
            </a:endParaRPr>
          </a:p>
        </p:txBody>
      </p:sp>
      <p:sp>
        <p:nvSpPr>
          <p:cNvPr id="4" name="Oval 3"/>
          <p:cNvSpPr/>
          <p:nvPr/>
        </p:nvSpPr>
        <p:spPr>
          <a:xfrm>
            <a:off x="4268053" y="4253232"/>
            <a:ext cx="3429000" cy="2619601"/>
          </a:xfrm>
          <a:prstGeom prst="ellipse">
            <a:avLst/>
          </a:prstGeom>
          <a:solidFill>
            <a:schemeClr val="bg2">
              <a:lumMod val="75000"/>
            </a:schemeClr>
          </a:solidFill>
        </p:spPr>
        <p:style>
          <a:lnRef idx="0">
            <a:schemeClr val="accent5"/>
          </a:lnRef>
          <a:fillRef idx="3">
            <a:schemeClr val="accent5"/>
          </a:fillRef>
          <a:effectRef idx="3">
            <a:schemeClr val="accent5"/>
          </a:effectRef>
          <a:fontRef idx="minor">
            <a:schemeClr val="lt1"/>
          </a:fontRef>
        </p:style>
        <p:txBody>
          <a:bodyPr lIns="44567" tIns="22283" rIns="44567" bIns="22283" spcCol="0" rtlCol="0" anchor="ctr"/>
          <a:lstStyle/>
          <a:p>
            <a:pPr algn="ctr"/>
            <a:r>
              <a:rPr lang="bn-BD" sz="2800" b="1" dirty="0">
                <a:solidFill>
                  <a:schemeClr val="tx1"/>
                </a:solidFill>
              </a:rPr>
              <a:t>মৃত্যু-১৯৩৮ সালের ১৬ই জানুয়ারী</a:t>
            </a:r>
            <a:endParaRPr lang="bn-BD" sz="2800" b="1" dirty="0">
              <a:ln>
                <a:solidFill>
                  <a:schemeClr val="tx1"/>
                </a:solidFill>
              </a:ln>
              <a:solidFill>
                <a:schemeClr val="tx1"/>
              </a:solidFill>
              <a:latin typeface="NikoshBAN" pitchFamily="2" charset="0"/>
              <a:cs typeface="NikoshBAN" pitchFamily="2" charset="0"/>
            </a:endParaRPr>
          </a:p>
          <a:p>
            <a:pPr algn="ctr"/>
            <a:r>
              <a:rPr lang="bn-BD" sz="2800" b="1" dirty="0">
                <a:solidFill>
                  <a:schemeClr val="tx1"/>
                </a:solidFill>
              </a:rPr>
              <a:t>স্থান-কলকাতা</a:t>
            </a:r>
            <a:endParaRPr lang="en-US" sz="2800" b="1" dirty="0">
              <a:solidFill>
                <a:schemeClr val="tx1"/>
              </a:solidFill>
            </a:endParaRPr>
          </a:p>
        </p:txBody>
      </p:sp>
      <p:sp>
        <p:nvSpPr>
          <p:cNvPr id="5" name="Oval 4"/>
          <p:cNvSpPr/>
          <p:nvPr/>
        </p:nvSpPr>
        <p:spPr>
          <a:xfrm>
            <a:off x="8393181" y="739610"/>
            <a:ext cx="3327587" cy="2188111"/>
          </a:xfrm>
          <a:prstGeom prst="ellipse">
            <a:avLst/>
          </a:prstGeom>
          <a:solidFill>
            <a:schemeClr val="accent3">
              <a:lumMod val="40000"/>
              <a:lumOff val="60000"/>
            </a:schemeClr>
          </a:solidFill>
        </p:spPr>
        <p:style>
          <a:lnRef idx="1">
            <a:schemeClr val="accent5"/>
          </a:lnRef>
          <a:fillRef idx="3">
            <a:schemeClr val="accent5"/>
          </a:fillRef>
          <a:effectRef idx="2">
            <a:schemeClr val="accent5"/>
          </a:effectRef>
          <a:fontRef idx="minor">
            <a:schemeClr val="lt1"/>
          </a:fontRef>
        </p:style>
        <p:txBody>
          <a:bodyPr lIns="44567" tIns="22283" rIns="44567" bIns="22283" spcCol="0" rtlCol="0" anchor="ctr"/>
          <a:lstStyle/>
          <a:p>
            <a:pPr algn="ctr"/>
            <a:r>
              <a:rPr lang="bn-BD" sz="2400" b="1" dirty="0">
                <a:solidFill>
                  <a:schemeClr val="tx1"/>
                </a:solidFill>
              </a:rPr>
              <a:t>শিক্ষা – দ্রারিদ্রের কারণে কলেজ শিক্ষা  অসমাপ্ত থাকে।</a:t>
            </a:r>
            <a:endParaRPr lang="en-US" sz="2400" b="1" dirty="0">
              <a:solidFill>
                <a:schemeClr val="tx1"/>
              </a:solidFill>
            </a:endParaRPr>
          </a:p>
        </p:txBody>
      </p:sp>
      <p:sp>
        <p:nvSpPr>
          <p:cNvPr id="8" name="Oval 7"/>
          <p:cNvSpPr/>
          <p:nvPr/>
        </p:nvSpPr>
        <p:spPr>
          <a:xfrm>
            <a:off x="158084" y="3516886"/>
            <a:ext cx="3582163" cy="3241469"/>
          </a:xfrm>
          <a:prstGeom prst="ellipse">
            <a:avLst/>
          </a:prstGeom>
          <a:solidFill>
            <a:schemeClr val="bg1">
              <a:lumMod val="85000"/>
            </a:schemeClr>
          </a:solidFill>
          <a:ln>
            <a:solidFill>
              <a:schemeClr val="bg1">
                <a:lumMod val="85000"/>
              </a:schemeClr>
            </a:solidFill>
          </a:ln>
        </p:spPr>
        <p:style>
          <a:lnRef idx="3">
            <a:schemeClr val="lt1"/>
          </a:lnRef>
          <a:fillRef idx="1">
            <a:schemeClr val="accent4"/>
          </a:fillRef>
          <a:effectRef idx="1">
            <a:schemeClr val="accent4"/>
          </a:effectRef>
          <a:fontRef idx="minor">
            <a:schemeClr val="lt1"/>
          </a:fontRef>
        </p:style>
        <p:txBody>
          <a:bodyPr lIns="44567" tIns="22283" rIns="44567" bIns="22283" spcCol="0" rtlCol="0" anchor="ctr"/>
          <a:lstStyle/>
          <a:p>
            <a:pPr algn="ctr"/>
            <a:r>
              <a:rPr lang="bn-BD" sz="2800" b="1" dirty="0">
                <a:solidFill>
                  <a:schemeClr val="tx1"/>
                </a:solidFill>
                <a:latin typeface="NikoshBAN" pitchFamily="2" charset="0"/>
                <a:cs typeface="NikoshBAN" pitchFamily="2" charset="0"/>
              </a:rPr>
              <a:t>উপন্যাস-</a:t>
            </a:r>
          </a:p>
          <a:p>
            <a:pPr algn="ctr"/>
            <a:r>
              <a:rPr lang="bn-BD" sz="2800" b="1" dirty="0" smtClean="0">
                <a:solidFill>
                  <a:schemeClr val="tx1"/>
                </a:solidFill>
                <a:latin typeface="NikoshBAN" pitchFamily="2" charset="0"/>
                <a:cs typeface="NikoshBAN" pitchFamily="2" charset="0"/>
              </a:rPr>
              <a:t>বড়দিদি,পল্লিসমাজ,শ্রিকান্তদেবদাস</a:t>
            </a:r>
            <a:r>
              <a:rPr lang="bn-BD" sz="2800" b="1" dirty="0">
                <a:solidFill>
                  <a:schemeClr val="tx1"/>
                </a:solidFill>
                <a:latin typeface="NikoshBAN" pitchFamily="2" charset="0"/>
                <a:cs typeface="NikoshBAN" pitchFamily="2" charset="0"/>
              </a:rPr>
              <a:t>,</a:t>
            </a:r>
          </a:p>
          <a:p>
            <a:pPr algn="ctr"/>
            <a:r>
              <a:rPr lang="bn-BD" sz="2800" b="1" dirty="0">
                <a:solidFill>
                  <a:schemeClr val="tx1"/>
                </a:solidFill>
                <a:latin typeface="NikoshBAN" pitchFamily="2" charset="0"/>
                <a:cs typeface="NikoshBAN" pitchFamily="2" charset="0"/>
              </a:rPr>
              <a:t>শেষ প্রশ্ন ইত্যাদি ।</a:t>
            </a:r>
          </a:p>
        </p:txBody>
      </p:sp>
      <p:sp>
        <p:nvSpPr>
          <p:cNvPr id="24" name="Oval 23"/>
          <p:cNvSpPr/>
          <p:nvPr/>
        </p:nvSpPr>
        <p:spPr>
          <a:xfrm>
            <a:off x="4479892" y="-23674"/>
            <a:ext cx="3392606" cy="2023861"/>
          </a:xfrm>
          <a:prstGeom prst="ellipse">
            <a:avLst/>
          </a:prstGeom>
          <a:solidFill>
            <a:schemeClr val="accent6">
              <a:lumMod val="40000"/>
              <a:lumOff val="60000"/>
            </a:schemeClr>
          </a:solidFill>
        </p:spPr>
        <p:style>
          <a:lnRef idx="1">
            <a:schemeClr val="accent5"/>
          </a:lnRef>
          <a:fillRef idx="2">
            <a:schemeClr val="accent5"/>
          </a:fillRef>
          <a:effectRef idx="1">
            <a:schemeClr val="accent5"/>
          </a:effectRef>
          <a:fontRef idx="minor">
            <a:schemeClr val="dk1"/>
          </a:fontRef>
        </p:style>
        <p:txBody>
          <a:bodyPr lIns="44567" tIns="22283" rIns="44567" bIns="22283" spcCol="0" rtlCol="0" anchor="ctr"/>
          <a:lstStyle/>
          <a:p>
            <a:pPr algn="ctr"/>
            <a:r>
              <a:rPr lang="bn-BD" sz="2800" b="1" dirty="0">
                <a:solidFill>
                  <a:schemeClr val="tx1"/>
                </a:solidFill>
                <a:latin typeface="NikoshBAN" pitchFamily="2" charset="0"/>
                <a:cs typeface="NikoshBAN" pitchFamily="2" charset="0"/>
              </a:rPr>
              <a:t>জন্ম-১৮৭৬</a:t>
            </a:r>
          </a:p>
          <a:p>
            <a:pPr algn="ctr"/>
            <a:r>
              <a:rPr lang="bn-BD" sz="2800" b="1" dirty="0">
                <a:solidFill>
                  <a:schemeClr val="tx1"/>
                </a:solidFill>
                <a:latin typeface="NikoshBAN" pitchFamily="2" charset="0"/>
                <a:cs typeface="NikoshBAN" pitchFamily="2" charset="0"/>
              </a:rPr>
              <a:t>স্থান-পশ্চিম্ববঙ্গের হুগলী জেলায়</a:t>
            </a:r>
            <a:endParaRPr lang="en-US" sz="2800" b="1" dirty="0">
              <a:solidFill>
                <a:schemeClr val="tx1"/>
              </a:solidFill>
              <a:latin typeface="NikoshBAN" pitchFamily="2" charset="0"/>
              <a:cs typeface="NikoshBAN" pitchFamily="2" charset="0"/>
            </a:endParaRPr>
          </a:p>
        </p:txBody>
      </p:sp>
      <p:sp>
        <p:nvSpPr>
          <p:cNvPr id="26" name="Oval 25"/>
          <p:cNvSpPr/>
          <p:nvPr/>
        </p:nvSpPr>
        <p:spPr>
          <a:xfrm>
            <a:off x="8393181" y="3607858"/>
            <a:ext cx="3581400" cy="3201590"/>
          </a:xfrm>
          <a:prstGeom prst="ellipse">
            <a:avLst/>
          </a:prstGeom>
          <a:solidFill>
            <a:schemeClr val="tx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lIns="44567" tIns="22283" rIns="44567" bIns="22283" spcCol="0" rtlCol="0" anchor="ctr"/>
          <a:lstStyle/>
          <a:p>
            <a:pPr algn="ctr"/>
            <a:r>
              <a:rPr lang="bn-BD" sz="2400" b="1" dirty="0">
                <a:solidFill>
                  <a:schemeClr val="tx1"/>
                </a:solidFill>
                <a:latin typeface="NikoshBAN" pitchFamily="2" charset="0"/>
                <a:cs typeface="NikoshBAN" pitchFamily="2" charset="0"/>
              </a:rPr>
              <a:t>অতিবাহিত সময়ঃ</a:t>
            </a:r>
          </a:p>
          <a:p>
            <a:pPr algn="ctr"/>
            <a:r>
              <a:rPr lang="bn-BD" sz="2400" b="1" dirty="0">
                <a:solidFill>
                  <a:schemeClr val="tx1"/>
                </a:solidFill>
                <a:latin typeface="NikoshBAN" pitchFamily="2" charset="0"/>
                <a:cs typeface="NikoshBAN" pitchFamily="2" charset="0"/>
              </a:rPr>
              <a:t>কৈশোর ও যৌবনের অধিকাংশ সময় ভাগলপুরের মাতুতালয়ে।</a:t>
            </a:r>
            <a:endParaRPr lang="en-US" sz="2400" b="1" dirty="0">
              <a:solidFill>
                <a:schemeClr val="tx1"/>
              </a:solidFill>
              <a:latin typeface="NikoshBAN" pitchFamily="2" charset="0"/>
              <a:cs typeface="NikoshBAN" pitchFamily="2" charset="0"/>
            </a:endParaRPr>
          </a:p>
        </p:txBody>
      </p:sp>
      <p:sp>
        <p:nvSpPr>
          <p:cNvPr id="3" name="Rectangle 2"/>
          <p:cNvSpPr/>
          <p:nvPr/>
        </p:nvSpPr>
        <p:spPr>
          <a:xfrm>
            <a:off x="3959209" y="3607858"/>
            <a:ext cx="4433972" cy="645374"/>
          </a:xfrm>
          <a:prstGeom prst="rect">
            <a:avLst/>
          </a:prstGeom>
          <a:solidFill>
            <a:schemeClr val="bg1">
              <a:lumMod val="8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bn-BD" sz="2800" b="1" dirty="0">
                <a:ln w="11430">
                  <a:solidFill>
                    <a:srgbClr val="180000"/>
                  </a:solidFill>
                </a:ln>
                <a:solidFill>
                  <a:schemeClr val="tx1"/>
                </a:solidFill>
                <a:latin typeface="NikoshBAN" pitchFamily="2" charset="0"/>
                <a:cs typeface="NikoshBAN" pitchFamily="2" charset="0"/>
              </a:rPr>
              <a:t>শরৎচন্দ্র চট্টোপাধ্যায়</a:t>
            </a:r>
            <a:endParaRPr lang="en-US" sz="2400" b="1" dirty="0">
              <a:solidFill>
                <a:schemeClr val="tx1"/>
              </a:solidFill>
            </a:endParaRPr>
          </a:p>
        </p:txBody>
      </p:sp>
    </p:spTree>
    <p:extLst>
      <p:ext uri="{BB962C8B-B14F-4D97-AF65-F5344CB8AC3E}">
        <p14:creationId xmlns:p14="http://schemas.microsoft.com/office/powerpoint/2010/main" val="51059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heel(1)">
                                      <p:cBhvr>
                                        <p:cTn id="17" dur="20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circle(in)">
                                      <p:cBhvr>
                                        <p:cTn id="27" dur="20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ircle(in)">
                                      <p:cBhvr>
                                        <p:cTn id="32" dur="2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ircle(in)">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heel(1)">
                                      <p:cBhvr>
                                        <p:cTn id="4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8" grpId="0" animBg="1"/>
      <p:bldP spid="24" grpId="0" animBg="1"/>
      <p:bldP spid="26"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370520"/>
            <a:ext cx="7391400" cy="769441"/>
          </a:xfrm>
          <a:prstGeom prst="rect">
            <a:avLst/>
          </a:prstGeom>
        </p:spPr>
        <p:txBody>
          <a:bodyPr wrap="square">
            <a:spAutoFit/>
          </a:bodyPr>
          <a:lstStyle/>
          <a:p>
            <a:r>
              <a:rPr lang="en-US" sz="4400" dirty="0">
                <a:solidFill>
                  <a:srgbClr val="FF0000"/>
                </a:solidFill>
                <a:latin typeface="NikoshBAN" pitchFamily="2" charset="0"/>
                <a:cs typeface="NikoshBAN" pitchFamily="2" charset="0"/>
              </a:rPr>
              <a:t>       </a:t>
            </a:r>
            <a:r>
              <a:rPr lang="en-US" sz="4400" b="1" dirty="0" err="1">
                <a:solidFill>
                  <a:srgbClr val="FFC000"/>
                </a:solidFill>
                <a:latin typeface="NikoshBAN" pitchFamily="2" charset="0"/>
                <a:cs typeface="NikoshBAN" pitchFamily="2" charset="0"/>
              </a:rPr>
              <a:t>কিছু</a:t>
            </a:r>
            <a:r>
              <a:rPr lang="en-US" sz="4400" b="1" dirty="0">
                <a:solidFill>
                  <a:srgbClr val="FFC000"/>
                </a:solidFill>
                <a:latin typeface="NikoshBAN" pitchFamily="2" charset="0"/>
                <a:cs typeface="NikoshBAN" pitchFamily="2" charset="0"/>
              </a:rPr>
              <a:t> </a:t>
            </a:r>
            <a:r>
              <a:rPr lang="en-US" sz="4400" b="1" dirty="0" err="1">
                <a:solidFill>
                  <a:srgbClr val="FFC000"/>
                </a:solidFill>
                <a:latin typeface="NikoshBAN" pitchFamily="2" charset="0"/>
                <a:cs typeface="NikoshBAN" pitchFamily="2" charset="0"/>
              </a:rPr>
              <a:t>জটিল</a:t>
            </a:r>
            <a:r>
              <a:rPr lang="en-US" sz="4400" b="1" dirty="0">
                <a:solidFill>
                  <a:srgbClr val="FFC000"/>
                </a:solidFill>
                <a:latin typeface="NikoshBAN" pitchFamily="2" charset="0"/>
                <a:cs typeface="NikoshBAN" pitchFamily="2" charset="0"/>
              </a:rPr>
              <a:t> </a:t>
            </a:r>
            <a:r>
              <a:rPr lang="en-US" sz="4400" b="1" dirty="0" err="1">
                <a:solidFill>
                  <a:srgbClr val="FFC000"/>
                </a:solidFill>
                <a:latin typeface="NikoshBAN" pitchFamily="2" charset="0"/>
                <a:cs typeface="NikoshBAN" pitchFamily="2" charset="0"/>
              </a:rPr>
              <a:t>শব্দের</a:t>
            </a:r>
            <a:r>
              <a:rPr lang="en-US" sz="4400" b="1" dirty="0">
                <a:solidFill>
                  <a:srgbClr val="FFC000"/>
                </a:solidFill>
                <a:latin typeface="NikoshBAN" pitchFamily="2" charset="0"/>
                <a:cs typeface="NikoshBAN" pitchFamily="2" charset="0"/>
              </a:rPr>
              <a:t> </a:t>
            </a:r>
            <a:r>
              <a:rPr lang="en-US" sz="4400" b="1" dirty="0" err="1">
                <a:solidFill>
                  <a:srgbClr val="FFC000"/>
                </a:solidFill>
                <a:latin typeface="NikoshBAN" pitchFamily="2" charset="0"/>
                <a:cs typeface="NikoshBAN" pitchFamily="2" charset="0"/>
              </a:rPr>
              <a:t>অর্থ</a:t>
            </a:r>
            <a:endParaRPr lang="en-US" sz="4400" b="1" dirty="0">
              <a:solidFill>
                <a:srgbClr val="FFC000"/>
              </a:solidFill>
              <a:latin typeface="NikoshBAN" pitchFamily="2" charset="0"/>
              <a:cs typeface="NikoshBAN" pitchFamily="2" charset="0"/>
            </a:endParaRPr>
          </a:p>
        </p:txBody>
      </p:sp>
      <p:sp>
        <p:nvSpPr>
          <p:cNvPr id="3" name="Rectangle 2"/>
          <p:cNvSpPr/>
          <p:nvPr/>
        </p:nvSpPr>
        <p:spPr>
          <a:xfrm>
            <a:off x="695819" y="1737600"/>
            <a:ext cx="3609314" cy="1107996"/>
          </a:xfrm>
          <a:prstGeom prst="rect">
            <a:avLst/>
          </a:prstGeom>
        </p:spPr>
        <p:txBody>
          <a:bodyPr wrap="square">
            <a:spAutoFit/>
          </a:bodyPr>
          <a:lstStyle/>
          <a:p>
            <a:r>
              <a:rPr lang="en-US" sz="6600" b="1" dirty="0" err="1">
                <a:latin typeface="NikoshBAN" pitchFamily="2" charset="0"/>
                <a:cs typeface="NikoshBAN" pitchFamily="2" charset="0"/>
              </a:rPr>
              <a:t>কুঞ্জ</a:t>
            </a:r>
            <a:endParaRPr lang="en-US" sz="6600" b="1" dirty="0">
              <a:latin typeface="NikoshBAN" pitchFamily="2" charset="0"/>
              <a:cs typeface="NikoshBAN" pitchFamily="2" charset="0"/>
            </a:endParaRPr>
          </a:p>
        </p:txBody>
      </p:sp>
      <p:pic>
        <p:nvPicPr>
          <p:cNvPr id="4" name="Picture 6"/>
          <p:cNvPicPr>
            <a:picLocks noChangeAspect="1"/>
          </p:cNvPicPr>
          <p:nvPr/>
        </p:nvPicPr>
        <p:blipFill>
          <a:blip r:embed="rId2"/>
          <a:srcRect/>
          <a:stretch>
            <a:fillRect/>
          </a:stretch>
        </p:blipFill>
        <p:spPr bwMode="auto">
          <a:xfrm>
            <a:off x="4341527" y="1733051"/>
            <a:ext cx="3048000" cy="1560513"/>
          </a:xfrm>
          <a:prstGeom prst="rect">
            <a:avLst/>
          </a:prstGeom>
          <a:ln w="88900" cap="sq" cmpd="thickThin">
            <a:solidFill>
              <a:srgbClr val="000000"/>
            </a:solidFill>
            <a:prstDash val="solid"/>
            <a:miter lim="800000"/>
          </a:ln>
          <a:effectLst>
            <a:innerShdw blurRad="76200">
              <a:srgbClr val="000000"/>
            </a:innerShdw>
          </a:effectLst>
        </p:spPr>
      </p:pic>
      <p:sp>
        <p:nvSpPr>
          <p:cNvPr id="5" name="Rectangle 4"/>
          <p:cNvSpPr/>
          <p:nvPr/>
        </p:nvSpPr>
        <p:spPr>
          <a:xfrm>
            <a:off x="8001000" y="1964192"/>
            <a:ext cx="4074811" cy="923330"/>
          </a:xfrm>
          <a:prstGeom prst="rect">
            <a:avLst/>
          </a:prstGeom>
        </p:spPr>
        <p:txBody>
          <a:bodyPr wrap="square">
            <a:spAutoFit/>
          </a:bodyPr>
          <a:lstStyle/>
          <a:p>
            <a:r>
              <a:rPr lang="en-US" sz="5400" b="1" dirty="0" err="1">
                <a:latin typeface="NikoshBAN" pitchFamily="2" charset="0"/>
                <a:cs typeface="NikoshBAN" pitchFamily="2" charset="0"/>
              </a:rPr>
              <a:t>উপবন</a:t>
            </a:r>
            <a:r>
              <a:rPr lang="en-US" sz="5400" b="1" dirty="0">
                <a:latin typeface="NikoshBAN" pitchFamily="2" charset="0"/>
                <a:cs typeface="NikoshBAN" pitchFamily="2" charset="0"/>
              </a:rPr>
              <a:t>।</a:t>
            </a:r>
            <a:endParaRPr lang="en-US" sz="5400" b="1" dirty="0">
              <a:latin typeface="NikoshBAN" pitchFamily="2" charset="0"/>
              <a:cs typeface="NikoshBAN" pitchFamily="2" charset="0"/>
            </a:endParaRPr>
          </a:p>
        </p:txBody>
      </p:sp>
      <p:sp>
        <p:nvSpPr>
          <p:cNvPr id="6" name="Rectangle 5"/>
          <p:cNvSpPr/>
          <p:nvPr/>
        </p:nvSpPr>
        <p:spPr>
          <a:xfrm>
            <a:off x="304800" y="4936867"/>
            <a:ext cx="3809999" cy="1015663"/>
          </a:xfrm>
          <a:prstGeom prst="rect">
            <a:avLst/>
          </a:prstGeom>
        </p:spPr>
        <p:txBody>
          <a:bodyPr wrap="square">
            <a:spAutoFit/>
          </a:bodyPr>
          <a:lstStyle/>
          <a:p>
            <a:r>
              <a:rPr lang="bn-BD" sz="6000" b="1" dirty="0">
                <a:latin typeface="NikoshBAN" pitchFamily="2" charset="0"/>
                <a:cs typeface="NikoshBAN" pitchFamily="2" charset="0"/>
              </a:rPr>
              <a:t>দে</a:t>
            </a:r>
            <a:r>
              <a:rPr lang="en-US" sz="6000" b="1" dirty="0" err="1">
                <a:latin typeface="NikoshBAN" pitchFamily="2" charset="0"/>
                <a:cs typeface="NikoshBAN" pitchFamily="2" charset="0"/>
              </a:rPr>
              <a:t>ওঘর</a:t>
            </a:r>
            <a:endParaRPr lang="en-US" sz="6000" b="1" dirty="0">
              <a:latin typeface="NikoshBAN" pitchFamily="2" charset="0"/>
              <a:cs typeface="NikoshBAN" pitchFamily="2" charset="0"/>
            </a:endParaRPr>
          </a:p>
        </p:txBody>
      </p:sp>
      <p:pic>
        <p:nvPicPr>
          <p:cNvPr id="7" name="Picture 9"/>
          <p:cNvPicPr>
            <a:picLocks noChangeAspect="1"/>
          </p:cNvPicPr>
          <p:nvPr/>
        </p:nvPicPr>
        <p:blipFill>
          <a:blip r:embed="rId3"/>
          <a:srcRect/>
          <a:stretch>
            <a:fillRect/>
          </a:stretch>
        </p:blipFill>
        <p:spPr bwMode="auto">
          <a:xfrm>
            <a:off x="4341527" y="4710608"/>
            <a:ext cx="3048000" cy="1560513"/>
          </a:xfrm>
          <a:prstGeom prst="rect">
            <a:avLst/>
          </a:prstGeom>
          <a:ln w="88900" cap="sq" cmpd="thickThin">
            <a:solidFill>
              <a:srgbClr val="000000"/>
            </a:solidFill>
            <a:prstDash val="solid"/>
            <a:miter lim="800000"/>
          </a:ln>
          <a:effectLst>
            <a:innerShdw blurRad="76200">
              <a:srgbClr val="000000"/>
            </a:innerShdw>
          </a:effectLst>
        </p:spPr>
      </p:pic>
      <p:sp>
        <p:nvSpPr>
          <p:cNvPr id="8" name="Rectangle 7"/>
          <p:cNvSpPr/>
          <p:nvPr/>
        </p:nvSpPr>
        <p:spPr>
          <a:xfrm>
            <a:off x="8093944" y="5029200"/>
            <a:ext cx="4343400" cy="923330"/>
          </a:xfrm>
          <a:prstGeom prst="rect">
            <a:avLst/>
          </a:prstGeom>
        </p:spPr>
        <p:txBody>
          <a:bodyPr wrap="square">
            <a:spAutoFit/>
          </a:bodyPr>
          <a:lstStyle/>
          <a:p>
            <a:r>
              <a:rPr lang="en-US" sz="5400" b="1" dirty="0" err="1">
                <a:latin typeface="NikoshBAN" pitchFamily="2" charset="0"/>
                <a:cs typeface="NikoshBAN" pitchFamily="2" charset="0"/>
              </a:rPr>
              <a:t>প্রার্থনা</a:t>
            </a:r>
            <a:r>
              <a:rPr lang="en-US" sz="5400" b="1" dirty="0">
                <a:latin typeface="NikoshBAN" pitchFamily="2" charset="0"/>
                <a:cs typeface="NikoshBAN" pitchFamily="2" charset="0"/>
              </a:rPr>
              <a:t> </a:t>
            </a:r>
            <a:r>
              <a:rPr lang="en-US" sz="5400" b="1" dirty="0" err="1" smtClean="0">
                <a:latin typeface="NikoshBAN" pitchFamily="2" charset="0"/>
                <a:cs typeface="NikoshBAN" pitchFamily="2" charset="0"/>
              </a:rPr>
              <a:t>গৃহ</a:t>
            </a:r>
            <a:r>
              <a:rPr lang="en-US" sz="5400" b="1" dirty="0">
                <a:latin typeface="NikoshBAN" pitchFamily="2" charset="0"/>
                <a:cs typeface="NikoshBAN" pitchFamily="2" charset="0"/>
              </a:rPr>
              <a:t>।</a:t>
            </a:r>
            <a:endParaRPr lang="en-US" sz="5400" b="1"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strVal val="#ppt_w*0.70"/>
                                          </p:val>
                                        </p:tav>
                                        <p:tav tm="100000">
                                          <p:val>
                                            <p:strVal val="#ppt_w"/>
                                          </p:val>
                                        </p:tav>
                                      </p:tavLst>
                                    </p:anim>
                                    <p:anim calcmode="lin" valueType="num">
                                      <p:cBhvr>
                                        <p:cTn id="19" dur="1000" fill="hold"/>
                                        <p:tgtEl>
                                          <p:spTgt spid="5"/>
                                        </p:tgtEl>
                                        <p:attrNameLst>
                                          <p:attrName>ppt_h</p:attrName>
                                        </p:attrNameLst>
                                      </p:cBhvr>
                                      <p:tavLst>
                                        <p:tav tm="0">
                                          <p:val>
                                            <p:strVal val="#ppt_h"/>
                                          </p:val>
                                        </p:tav>
                                        <p:tav tm="100000">
                                          <p:val>
                                            <p:strVal val="#ppt_h"/>
                                          </p:val>
                                        </p:tav>
                                      </p:tavLst>
                                    </p:anim>
                                    <p:animEffect transition="in" filter="fade">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linds(horizont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grpId="0" nodeType="clickEffect">
                                  <p:stCondLst>
                                    <p:cond delay="0"/>
                                  </p:stCondLst>
                                  <p:iterate type="lt">
                                    <p:tmPct val="10000"/>
                                  </p:iterate>
                                  <p:childTnLst>
                                    <p:set>
                                      <p:cBhvr>
                                        <p:cTn id="36" dur="1" fill="hold">
                                          <p:stCondLst>
                                            <p:cond delay="0"/>
                                          </p:stCondLst>
                                        </p:cTn>
                                        <p:tgtEl>
                                          <p:spTgt spid="8"/>
                                        </p:tgtEl>
                                        <p:attrNameLst>
                                          <p:attrName>style.visibility</p:attrName>
                                        </p:attrNameLst>
                                      </p:cBhvr>
                                      <p:to>
                                        <p:strVal val="visible"/>
                                      </p:to>
                                    </p:set>
                                    <p:animEffect transition="in" filter="fade">
                                      <p:cBhvr>
                                        <p:cTn id="37" dur="2000"/>
                                        <p:tgtEl>
                                          <p:spTgt spid="8"/>
                                        </p:tgtEl>
                                      </p:cBhvr>
                                    </p:animEffect>
                                    <p:anim calcmode="lin" valueType="num">
                                      <p:cBhvr>
                                        <p:cTn id="38" dur="2000" fill="hold"/>
                                        <p:tgtEl>
                                          <p:spTgt spid="8"/>
                                        </p:tgtEl>
                                        <p:attrNameLst>
                                          <p:attrName>ppt_w</p:attrName>
                                        </p:attrNameLst>
                                      </p:cBhvr>
                                      <p:tavLst>
                                        <p:tav tm="0" fmla="#ppt_w*sin(2.5*pi*$)">
                                          <p:val>
                                            <p:fltVal val="0"/>
                                          </p:val>
                                        </p:tav>
                                        <p:tav tm="100000">
                                          <p:val>
                                            <p:fltVal val="1"/>
                                          </p:val>
                                        </p:tav>
                                      </p:tavLst>
                                    </p:anim>
                                    <p:anim calcmode="lin" valueType="num">
                                      <p:cBhvr>
                                        <p:cTn id="39"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28172" y="1"/>
            <a:ext cx="3247907" cy="77441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bn-BD" sz="4800" b="1" dirty="0">
                <a:solidFill>
                  <a:schemeClr val="tx1"/>
                </a:solidFill>
                <a:latin typeface="NikoshBAN" pitchFamily="2" charset="0"/>
                <a:cs typeface="NikoshBAN" pitchFamily="2" charset="0"/>
              </a:rPr>
              <a:t>শব্দার্থ</a:t>
            </a:r>
            <a:endParaRPr lang="en-US" sz="4800" b="1" dirty="0">
              <a:solidFill>
                <a:schemeClr val="tx1"/>
              </a:solidFill>
              <a:latin typeface="NikoshBAN" pitchFamily="2" charset="0"/>
              <a:cs typeface="NikoshBAN" pitchFamily="2" charset="0"/>
            </a:endParaRPr>
          </a:p>
        </p:txBody>
      </p:sp>
      <p:sp>
        <p:nvSpPr>
          <p:cNvPr id="7" name="Rectangle 6"/>
          <p:cNvSpPr/>
          <p:nvPr/>
        </p:nvSpPr>
        <p:spPr>
          <a:xfrm>
            <a:off x="0" y="1018188"/>
            <a:ext cx="4588034" cy="562147"/>
          </a:xfrm>
          <a:prstGeom prst="rect">
            <a:avLst/>
          </a:prstGeom>
          <a:solidFill>
            <a:schemeClr val="bg1">
              <a:lumMod val="8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bn-BD" sz="4000" b="1" dirty="0">
                <a:solidFill>
                  <a:schemeClr val="tx1"/>
                </a:solidFill>
                <a:latin typeface="NikoshBAN" pitchFamily="2" charset="0"/>
                <a:cs typeface="NikoshBAN" pitchFamily="2" charset="0"/>
              </a:rPr>
              <a:t>প্রাচীর ঘেরা</a:t>
            </a:r>
            <a:endParaRPr lang="en-US" sz="4000" b="1" dirty="0">
              <a:solidFill>
                <a:schemeClr val="tx1"/>
              </a:solidFill>
              <a:latin typeface="NikoshBAN" pitchFamily="2" charset="0"/>
              <a:cs typeface="NikoshBAN" pitchFamily="2" charset="0"/>
            </a:endParaRPr>
          </a:p>
        </p:txBody>
      </p:sp>
      <p:pic>
        <p:nvPicPr>
          <p:cNvPr id="2050" name="Picture 2" descr="E:\71992-b13-12-1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37479" y="862035"/>
            <a:ext cx="2904427" cy="1436598"/>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7908445" y="862035"/>
            <a:ext cx="4248549" cy="147019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b="1" dirty="0">
                <a:solidFill>
                  <a:schemeClr val="tx1"/>
                </a:solidFill>
                <a:latin typeface="NikoshBAN" pitchFamily="2" charset="0"/>
                <a:cs typeface="NikoshBAN" pitchFamily="2" charset="0"/>
              </a:rPr>
              <a:t>চারদিকে উচু দেয়ালে ঘেরা</a:t>
            </a:r>
            <a:endParaRPr lang="en-US" sz="3200" b="1" dirty="0">
              <a:solidFill>
                <a:schemeClr val="tx1"/>
              </a:solidFill>
              <a:latin typeface="NikoshBAN" pitchFamily="2" charset="0"/>
              <a:cs typeface="NikoshBAN" pitchFamily="2" charset="0"/>
            </a:endParaRPr>
          </a:p>
        </p:txBody>
      </p:sp>
      <p:sp>
        <p:nvSpPr>
          <p:cNvPr id="13" name="Rectangle 12"/>
          <p:cNvSpPr/>
          <p:nvPr/>
        </p:nvSpPr>
        <p:spPr>
          <a:xfrm>
            <a:off x="0" y="3100940"/>
            <a:ext cx="4241022" cy="655838"/>
          </a:xfrm>
          <a:prstGeom prst="rect">
            <a:avLst/>
          </a:prstGeom>
          <a:solidFill>
            <a:schemeClr val="bg1">
              <a:lumMod val="8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bn-BD" sz="4400" b="1" dirty="0">
                <a:solidFill>
                  <a:schemeClr val="tx1"/>
                </a:solidFill>
                <a:latin typeface="NikoshBAN" pitchFamily="2" charset="0"/>
                <a:cs typeface="NikoshBAN" pitchFamily="2" charset="0"/>
              </a:rPr>
              <a:t>ভজন</a:t>
            </a:r>
            <a:endParaRPr lang="en-US" sz="4400" b="1" dirty="0">
              <a:solidFill>
                <a:schemeClr val="tx1"/>
              </a:solidFill>
              <a:latin typeface="NikoshBAN" pitchFamily="2" charset="0"/>
              <a:cs typeface="NikoshBAN" pitchFamily="2" charset="0"/>
            </a:endParaRPr>
          </a:p>
        </p:txBody>
      </p:sp>
      <p:pic>
        <p:nvPicPr>
          <p:cNvPr id="2051" name="Picture 3" descr="E:\maxresdefaul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7478" y="2746596"/>
            <a:ext cx="2935658" cy="153028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7919386" y="2895286"/>
            <a:ext cx="4226669" cy="1067147"/>
          </a:xfrm>
          <a:prstGeom prst="rect">
            <a:avLst/>
          </a:prstGeom>
          <a:solidFill>
            <a:schemeClr val="bg1">
              <a:lumMod val="85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bn-BD" sz="3600" b="1" dirty="0">
                <a:solidFill>
                  <a:schemeClr val="tx1"/>
                </a:solidFill>
                <a:latin typeface="NikoshBAN" pitchFamily="2" charset="0"/>
                <a:cs typeface="NikoshBAN" pitchFamily="2" charset="0"/>
              </a:rPr>
              <a:t>প্রার্থনামূলক গান</a:t>
            </a:r>
            <a:endParaRPr lang="en-US" sz="3600" b="1" dirty="0">
              <a:solidFill>
                <a:schemeClr val="tx1"/>
              </a:solidFill>
              <a:latin typeface="NikoshBAN" pitchFamily="2" charset="0"/>
              <a:cs typeface="NikoshBAN" pitchFamily="2" charset="0"/>
            </a:endParaRPr>
          </a:p>
        </p:txBody>
      </p:sp>
      <p:sp>
        <p:nvSpPr>
          <p:cNvPr id="16" name="Rectangle 15"/>
          <p:cNvSpPr/>
          <p:nvPr/>
        </p:nvSpPr>
        <p:spPr>
          <a:xfrm>
            <a:off x="0" y="4977001"/>
            <a:ext cx="4262611" cy="1347928"/>
          </a:xfrm>
          <a:prstGeom prst="rect">
            <a:avLst/>
          </a:prstGeom>
          <a:solidFill>
            <a:schemeClr val="bg1">
              <a:lumMod val="8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bn-BD" sz="4000" b="1" dirty="0">
                <a:solidFill>
                  <a:schemeClr val="tx1"/>
                </a:solidFill>
              </a:rPr>
              <a:t>বেনে-বৌ পাখি</a:t>
            </a:r>
            <a:endParaRPr lang="en-US" sz="4000" b="1" dirty="0">
              <a:solidFill>
                <a:schemeClr val="tx1"/>
              </a:solidFill>
            </a:endParaRPr>
          </a:p>
        </p:txBody>
      </p:sp>
      <p:pic>
        <p:nvPicPr>
          <p:cNvPr id="2052" name="Picture 4" descr="E:\th.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4295" y="4713473"/>
            <a:ext cx="2935658" cy="1874984"/>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7897506" y="4812765"/>
            <a:ext cx="4248549" cy="1676400"/>
          </a:xfrm>
          <a:prstGeom prst="rect">
            <a:avLst/>
          </a:prstGeom>
          <a:solidFill>
            <a:schemeClr val="bg1">
              <a:lumMod val="8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bn-BD" sz="4000" b="1" dirty="0">
                <a:solidFill>
                  <a:schemeClr val="tx1"/>
                </a:solidFill>
                <a:latin typeface="NikoshBAN" pitchFamily="2" charset="0"/>
                <a:cs typeface="NikoshBAN" pitchFamily="2" charset="0"/>
              </a:rPr>
              <a:t>হলদে রঙের পাখি</a:t>
            </a:r>
            <a:endParaRPr lang="en-US" sz="4000" b="1"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272851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050"/>
                                        </p:tgtEl>
                                        <p:attrNameLst>
                                          <p:attrName>style.visibility</p:attrName>
                                        </p:attrNameLst>
                                      </p:cBhvr>
                                      <p:to>
                                        <p:strVal val="visible"/>
                                      </p:to>
                                    </p:set>
                                    <p:animEffect transition="in" filter="wipe(down)">
                                      <p:cBhvr>
                                        <p:cTn id="18" dur="500"/>
                                        <p:tgtEl>
                                          <p:spTgt spid="2050"/>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circle(in)">
                                      <p:cBhvr>
                                        <p:cTn id="23" dur="2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circle(in)">
                                      <p:cBhvr>
                                        <p:cTn id="28" dur="20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2051"/>
                                        </p:tgtEl>
                                        <p:attrNameLst>
                                          <p:attrName>style.visibility</p:attrName>
                                        </p:attrNameLst>
                                      </p:cBhvr>
                                      <p:to>
                                        <p:strVal val="visible"/>
                                      </p:to>
                                    </p:set>
                                    <p:animEffect transition="in" filter="barn(inVertical)">
                                      <p:cBhvr>
                                        <p:cTn id="33" dur="500"/>
                                        <p:tgtEl>
                                          <p:spTgt spid="2051"/>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circle(in)">
                                      <p:cBhvr>
                                        <p:cTn id="38" dur="20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down)">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nodeType="clickEffect">
                                  <p:stCondLst>
                                    <p:cond delay="0"/>
                                  </p:stCondLst>
                                  <p:childTnLst>
                                    <p:set>
                                      <p:cBhvr>
                                        <p:cTn id="47" dur="1" fill="hold">
                                          <p:stCondLst>
                                            <p:cond delay="0"/>
                                          </p:stCondLst>
                                        </p:cTn>
                                        <p:tgtEl>
                                          <p:spTgt spid="2052"/>
                                        </p:tgtEl>
                                        <p:attrNameLst>
                                          <p:attrName>style.visibility</p:attrName>
                                        </p:attrNameLst>
                                      </p:cBhvr>
                                      <p:to>
                                        <p:strVal val="visible"/>
                                      </p:to>
                                    </p:set>
                                    <p:animEffect transition="in" filter="wheel(1)">
                                      <p:cBhvr>
                                        <p:cTn id="48" dur="2000"/>
                                        <p:tgtEl>
                                          <p:spTgt spid="2052"/>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heel(1)">
                                      <p:cBhvr>
                                        <p:cTn id="53"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11" grpId="0" animBg="1"/>
      <p:bldP spid="13" grpId="0" animBg="1"/>
      <p:bldP spid="14" grpId="0" animBg="1"/>
      <p:bldP spid="16"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14445" y="-21566"/>
            <a:ext cx="2804446" cy="70736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bn-BD" sz="4000" b="1" dirty="0">
                <a:solidFill>
                  <a:schemeClr val="tx1"/>
                </a:solidFill>
                <a:latin typeface="NikoshBAN" pitchFamily="2" charset="0"/>
                <a:cs typeface="NikoshBAN" pitchFamily="2" charset="0"/>
              </a:rPr>
              <a:t>শব্দার্থ</a:t>
            </a:r>
            <a:endParaRPr lang="en-US" sz="4000" b="1" dirty="0">
              <a:solidFill>
                <a:schemeClr val="tx1"/>
              </a:solidFill>
              <a:latin typeface="NikoshBAN" pitchFamily="2" charset="0"/>
              <a:cs typeface="NikoshBAN" pitchFamily="2" charset="0"/>
            </a:endParaRPr>
          </a:p>
        </p:txBody>
      </p:sp>
      <p:sp>
        <p:nvSpPr>
          <p:cNvPr id="5" name="Rectangle 4"/>
          <p:cNvSpPr/>
          <p:nvPr/>
        </p:nvSpPr>
        <p:spPr>
          <a:xfrm>
            <a:off x="0" y="1069120"/>
            <a:ext cx="4038600" cy="1347671"/>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bn-BD" sz="4000" b="1" dirty="0">
                <a:solidFill>
                  <a:schemeClr val="tx1"/>
                </a:solidFill>
                <a:latin typeface="NikoshBAN" pitchFamily="2" charset="0"/>
                <a:cs typeface="NikoshBAN" pitchFamily="2" charset="0"/>
              </a:rPr>
              <a:t>বেরিবেরি</a:t>
            </a:r>
            <a:endParaRPr lang="en-US" sz="4000" b="1" dirty="0">
              <a:solidFill>
                <a:schemeClr val="tx1"/>
              </a:solidFill>
              <a:latin typeface="NikoshBAN" pitchFamily="2" charset="0"/>
              <a:cs typeface="NikoshBAN" pitchFamily="2" charset="0"/>
            </a:endParaRPr>
          </a:p>
        </p:txBody>
      </p:sp>
      <p:sp>
        <p:nvSpPr>
          <p:cNvPr id="9" name="Rectangle 8"/>
          <p:cNvSpPr/>
          <p:nvPr/>
        </p:nvSpPr>
        <p:spPr>
          <a:xfrm>
            <a:off x="7696201" y="908050"/>
            <a:ext cx="4419598" cy="1911349"/>
          </a:xfrm>
          <a:prstGeom prst="rect">
            <a:avLst/>
          </a:prstGeom>
          <a:solidFill>
            <a:schemeClr val="bg1">
              <a:lumMod val="9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a:solidFill>
                  <a:schemeClr val="tx1"/>
                </a:solidFill>
                <a:latin typeface="NikoshBAN" pitchFamily="2" charset="0"/>
                <a:cs typeface="NikoshBAN" pitchFamily="2" charset="0"/>
              </a:rPr>
              <a:t>শোত জাতীয় রোগ,যাতে </a:t>
            </a:r>
            <a:r>
              <a:rPr lang="bn-BD" sz="4000" b="1" dirty="0" smtClean="0">
                <a:solidFill>
                  <a:schemeClr val="tx1"/>
                </a:solidFill>
                <a:latin typeface="NikoshBAN" pitchFamily="2" charset="0"/>
                <a:cs typeface="NikoshBAN" pitchFamily="2" charset="0"/>
              </a:rPr>
              <a:t>হাত</a:t>
            </a:r>
            <a:r>
              <a:rPr lang="en-US" sz="4000" b="1" dirty="0" smtClean="0">
                <a:solidFill>
                  <a:schemeClr val="tx1"/>
                </a:solidFill>
                <a:latin typeface="NikoshBAN" pitchFamily="2" charset="0"/>
                <a:cs typeface="NikoshBAN" pitchFamily="2" charset="0"/>
              </a:rPr>
              <a:t>,</a:t>
            </a:r>
            <a:r>
              <a:rPr lang="bn-BD" sz="4000" b="1" dirty="0" smtClean="0">
                <a:solidFill>
                  <a:schemeClr val="tx1"/>
                </a:solidFill>
                <a:latin typeface="NikoshBAN" pitchFamily="2" charset="0"/>
                <a:cs typeface="NikoshBAN" pitchFamily="2" charset="0"/>
              </a:rPr>
              <a:t> পা </a:t>
            </a:r>
            <a:r>
              <a:rPr lang="bn-BD" sz="4000" b="1" dirty="0">
                <a:solidFill>
                  <a:schemeClr val="tx1"/>
                </a:solidFill>
                <a:latin typeface="NikoshBAN" pitchFamily="2" charset="0"/>
                <a:cs typeface="NikoshBAN" pitchFamily="2" charset="0"/>
              </a:rPr>
              <a:t>ফুলে যায়</a:t>
            </a:r>
            <a:endParaRPr lang="en-US" sz="4000" b="1" dirty="0">
              <a:solidFill>
                <a:schemeClr val="tx1"/>
              </a:solidFill>
              <a:latin typeface="NikoshBAN" pitchFamily="2" charset="0"/>
              <a:cs typeface="NikoshBAN" pitchFamily="2" charset="0"/>
            </a:endParaRPr>
          </a:p>
        </p:txBody>
      </p:sp>
      <p:sp>
        <p:nvSpPr>
          <p:cNvPr id="10" name="Rectangle 9"/>
          <p:cNvSpPr/>
          <p:nvPr/>
        </p:nvSpPr>
        <p:spPr>
          <a:xfrm>
            <a:off x="0" y="3200400"/>
            <a:ext cx="4018742" cy="102185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b="1" dirty="0">
                <a:solidFill>
                  <a:schemeClr val="tx1"/>
                </a:solidFill>
                <a:latin typeface="NikoshBAN" pitchFamily="2" charset="0"/>
                <a:cs typeface="NikoshBAN" pitchFamily="2" charset="0"/>
              </a:rPr>
              <a:t>অতিথি</a:t>
            </a:r>
            <a:endParaRPr lang="en-US" sz="4400" b="1" dirty="0">
              <a:solidFill>
                <a:schemeClr val="tx1"/>
              </a:solidFill>
              <a:latin typeface="NikoshBAN" pitchFamily="2" charset="0"/>
              <a:cs typeface="NikoshBAN" pitchFamily="2" charset="0"/>
            </a:endParaRPr>
          </a:p>
        </p:txBody>
      </p:sp>
      <p:sp>
        <p:nvSpPr>
          <p:cNvPr id="11" name="Rectangle 10"/>
          <p:cNvSpPr/>
          <p:nvPr/>
        </p:nvSpPr>
        <p:spPr>
          <a:xfrm>
            <a:off x="0" y="5356519"/>
            <a:ext cx="4256964" cy="1081370"/>
          </a:xfrm>
          <a:prstGeom prst="rect">
            <a:avLst/>
          </a:prstGeom>
          <a:solidFill>
            <a:schemeClr val="bg1">
              <a:lumMod val="9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bn-BD" sz="5400" b="1" dirty="0">
                <a:solidFill>
                  <a:schemeClr val="tx1"/>
                </a:solidFill>
                <a:latin typeface="NikoshBAN" pitchFamily="2" charset="0"/>
                <a:cs typeface="NikoshBAN" pitchFamily="2" charset="0"/>
              </a:rPr>
              <a:t>পান্ডুর</a:t>
            </a:r>
            <a:endParaRPr lang="en-US" sz="5400" b="1" dirty="0">
              <a:solidFill>
                <a:schemeClr val="tx1"/>
              </a:solidFill>
              <a:latin typeface="NikoshBAN" pitchFamily="2" charset="0"/>
              <a:cs typeface="NikoshBAN" pitchFamily="2" charset="0"/>
            </a:endParaRP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9466" y="5209134"/>
            <a:ext cx="2779425" cy="149646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Rectangle 1"/>
          <p:cNvSpPr/>
          <p:nvPr/>
        </p:nvSpPr>
        <p:spPr>
          <a:xfrm>
            <a:off x="7924801" y="3117376"/>
            <a:ext cx="4190998" cy="1104880"/>
          </a:xfrm>
          <a:prstGeom prst="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bn-BD" sz="4400" b="1" dirty="0">
                <a:solidFill>
                  <a:schemeClr val="tx1"/>
                </a:solidFill>
                <a:latin typeface="NikoshBAN" pitchFamily="2" charset="0"/>
                <a:cs typeface="NikoshBAN" pitchFamily="2" charset="0"/>
              </a:rPr>
              <a:t>মেহমান</a:t>
            </a:r>
            <a:endParaRPr lang="en-US" sz="4400" b="1" dirty="0">
              <a:solidFill>
                <a:schemeClr val="tx1"/>
              </a:solidFill>
              <a:latin typeface="NikoshBAN" pitchFamily="2" charset="0"/>
              <a:cs typeface="NikoshBAN" pitchFamily="2" charset="0"/>
            </a:endParaRPr>
          </a:p>
        </p:txBody>
      </p:sp>
      <p:sp>
        <p:nvSpPr>
          <p:cNvPr id="4" name="Rectangle 3"/>
          <p:cNvSpPr/>
          <p:nvPr/>
        </p:nvSpPr>
        <p:spPr>
          <a:xfrm>
            <a:off x="8001390" y="5251577"/>
            <a:ext cx="4114409" cy="118631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b="1" dirty="0">
                <a:solidFill>
                  <a:schemeClr val="tx1"/>
                </a:solidFill>
              </a:rPr>
              <a:t>ফ্যাকাশে</a:t>
            </a:r>
            <a:endParaRPr lang="en-US" sz="4400" b="1" dirty="0">
              <a:solidFill>
                <a:schemeClr val="tx1"/>
              </a:solidFill>
            </a:endParaRPr>
          </a:p>
        </p:txBody>
      </p:sp>
      <p:pic>
        <p:nvPicPr>
          <p:cNvPr id="1026" name="Picture 2" descr="E:\hqdefaul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4445" y="3048000"/>
            <a:ext cx="2778288" cy="153652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4445" y="1069120"/>
            <a:ext cx="2804446" cy="13692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8989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dissolv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1026"/>
                                        </p:tgtEl>
                                        <p:attrNameLst>
                                          <p:attrName>style.visibility</p:attrName>
                                        </p:attrNameLst>
                                      </p:cBhvr>
                                      <p:to>
                                        <p:strVal val="visible"/>
                                      </p:to>
                                    </p:set>
                                    <p:animEffect transition="in" filter="circle(in)">
                                      <p:cBhvr>
                                        <p:cTn id="33" dur="2000"/>
                                        <p:tgtEl>
                                          <p:spTgt spid="1026"/>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circle(in)">
                                      <p:cBhvr>
                                        <p:cTn id="38" dur="2000"/>
                                        <p:tgtEl>
                                          <p:spTgt spid="2"/>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barn(inVertical)">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circle(in)">
                                      <p:cBhvr>
                                        <p:cTn id="48" dur="20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wheel(1)">
                                      <p:cBhvr>
                                        <p:cTn id="5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9" grpId="0" animBg="1"/>
      <p:bldP spid="10" grpId="0" animBg="1"/>
      <p:bldP spid="11" grpId="0" animBg="1"/>
      <p:bldP spid="2" grpId="0" animBg="1"/>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1203</TotalTime>
  <Words>831</Words>
  <Application>Microsoft Office PowerPoint</Application>
  <PresentationFormat>Widescreen</PresentationFormat>
  <Paragraphs>86</Paragraphs>
  <Slides>19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Calibri</vt:lpstr>
      <vt:lpstr>NikoshBAN</vt:lpstr>
      <vt:lpstr>新細明體</vt:lpstr>
      <vt:lpstr>Times New Roman</vt:lpstr>
      <vt:lpstr>Tw Cen MT</vt:lpstr>
      <vt:lpstr>Tw Cen MT Condensed</vt:lpstr>
      <vt:lpstr>Vrinda</vt:lpstr>
      <vt:lpstr>Wingdings 3</vt:lpstr>
      <vt:lpstr>Integral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MoklesPC</cp:lastModifiedBy>
  <cp:revision>389</cp:revision>
  <dcterms:created xsi:type="dcterms:W3CDTF">2006-08-16T00:00:00Z</dcterms:created>
  <dcterms:modified xsi:type="dcterms:W3CDTF">2021-01-15T16:11:15Z</dcterms:modified>
</cp:coreProperties>
</file>