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</p:sldMasterIdLst>
  <p:notesMasterIdLst>
    <p:notesMasterId r:id="rId15"/>
  </p:notesMasterIdLst>
  <p:sldIdLst>
    <p:sldId id="256" r:id="rId2"/>
    <p:sldId id="263" r:id="rId3"/>
    <p:sldId id="264" r:id="rId4"/>
    <p:sldId id="265" r:id="rId5"/>
    <p:sldId id="261" r:id="rId6"/>
    <p:sldId id="262" r:id="rId7"/>
    <p:sldId id="258" r:id="rId8"/>
    <p:sldId id="259" r:id="rId9"/>
    <p:sldId id="260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go" initials="s" lastIdx="2" clrIdx="0">
    <p:extLst>
      <p:ext uri="{19B8F6BF-5375-455C-9EA6-DF929625EA0E}">
        <p15:presenceInfo xmlns:p15="http://schemas.microsoft.com/office/powerpoint/2012/main" userId="svg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3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0T09:33:46.878" idx="1">
    <p:pos x="10" y="10"/>
    <p:text/>
    <p:extLst>
      <p:ext uri="{C676402C-5697-4E1C-873F-D02D1690AC5C}">
        <p15:threadingInfo xmlns:p15="http://schemas.microsoft.com/office/powerpoint/2012/main" timeZoneBias="480"/>
      </p:ext>
    </p:extLst>
  </p:cm>
  <p:cm authorId="1" dt="2021-01-20T09:33:51.783" idx="2">
    <p:pos x="106" y="106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69230-0295-4053-9A14-BE62DDDEDCF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8EE97E-EEA5-468D-9F8D-245D452DC8A9}" type="pres">
      <dgm:prSet presAssocID="{AC869230-0295-4053-9A14-BE62DDDEDCFE}" presName="diagram" presStyleCnt="0">
        <dgm:presLayoutVars>
          <dgm:dir/>
          <dgm:resizeHandles val="exact"/>
        </dgm:presLayoutVars>
      </dgm:prSet>
      <dgm:spPr/>
    </dgm:pt>
  </dgm:ptLst>
  <dgm:cxnLst>
    <dgm:cxn modelId="{F26437C9-F1CC-4D14-BE9B-A168075D3168}" type="presOf" srcId="{AC869230-0295-4053-9A14-BE62DDDEDCFE}" destId="{248EE97E-EEA5-468D-9F8D-245D452DC8A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A58726-7390-4DE6-9AE3-1C9CDCEB1FB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0A5B5EAE-F587-4960-B5E6-1A881D2A70F1}" type="pres">
      <dgm:prSet presAssocID="{ADA58726-7390-4DE6-9AE3-1C9CDCEB1FBC}" presName="Name0" presStyleCnt="0">
        <dgm:presLayoutVars>
          <dgm:dir/>
          <dgm:animLvl val="lvl"/>
          <dgm:resizeHandles/>
        </dgm:presLayoutVars>
      </dgm:prSet>
      <dgm:spPr/>
    </dgm:pt>
  </dgm:ptLst>
  <dgm:cxnLst>
    <dgm:cxn modelId="{050CC15A-3983-498B-B0E1-3B969E98C01A}" type="presOf" srcId="{ADA58726-7390-4DE6-9AE3-1C9CDCEB1FBC}" destId="{0A5B5EAE-F587-4960-B5E6-1A881D2A70F1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68657-7E67-49D5-9E58-BC7F9293E20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0D0B9-0963-4332-B9B8-847E4AD6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6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8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6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1055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9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000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67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2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3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4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2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3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2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7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6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7E692-F13D-45A5-9F16-FCC844B1CDB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6B7F0E-1869-495C-A198-92A9B0FD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  <p:sldLayoutId id="2147484129" r:id="rId12"/>
    <p:sldLayoutId id="2147484130" r:id="rId13"/>
    <p:sldLayoutId id="2147484131" r:id="rId14"/>
    <p:sldLayoutId id="2147484132" r:id="rId15"/>
    <p:sldLayoutId id="21474841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2.png"/><Relationship Id="rId5" Type="http://schemas.openxmlformats.org/officeDocument/2006/relationships/diagramLayout" Target="../diagrams/layout1.xml"/><Relationship Id="rId10" Type="http://schemas.openxmlformats.org/officeDocument/2006/relationships/image" Target="file:///D:\aro.jpg" TargetMode="External"/><Relationship Id="rId4" Type="http://schemas.openxmlformats.org/officeDocument/2006/relationships/diagramData" Target="../diagrams/data1.xm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8.jpg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jp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AE54BD4-8E33-413E-95F9-1B0FFECA8B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754409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B54FAF3-2E2E-449C-9E16-7F4233F48518}"/>
              </a:ext>
            </a:extLst>
          </p:cNvPr>
          <p:cNvPicPr>
            <a:picLocks noChangeAspect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243"/>
            <a:ext cx="10372298" cy="55739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96A84F1-9ED5-48B9-B470-C31323E70E4F}"/>
              </a:ext>
            </a:extLst>
          </p:cNvPr>
          <p:cNvSpPr txBox="1"/>
          <p:nvPr/>
        </p:nvSpPr>
        <p:spPr>
          <a:xfrm>
            <a:off x="3957211" y="2171913"/>
            <a:ext cx="96216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FF00"/>
                </a:solidFill>
              </a:rPr>
              <a:t>শুভ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সকাল</a:t>
            </a:r>
            <a:endParaRPr lang="en-US" sz="4400" dirty="0">
              <a:solidFill>
                <a:srgbClr val="FFFF00"/>
              </a:solidFill>
            </a:endParaRPr>
          </a:p>
          <a:p>
            <a:r>
              <a:rPr lang="en-US" sz="4400" dirty="0" err="1">
                <a:solidFill>
                  <a:srgbClr val="FFFF00"/>
                </a:solidFill>
              </a:rPr>
              <a:t>সবাইকে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শুভেচ্ছা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2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E1CEB2C2-0125-4491-915E-89045558C17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861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1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025351-44EE-47A7-8140-8A7CC5543CC6}"/>
              </a:ext>
            </a:extLst>
          </p:cNvPr>
          <p:cNvSpPr txBox="1"/>
          <p:nvPr/>
        </p:nvSpPr>
        <p:spPr>
          <a:xfrm>
            <a:off x="1094510" y="5444836"/>
            <a:ext cx="768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err="1"/>
              <a:t>ছবির</a:t>
            </a:r>
            <a:r>
              <a:rPr lang="en-US" sz="3200" dirty="0"/>
              <a:t> </a:t>
            </a:r>
            <a:r>
              <a:rPr lang="en-US" sz="3200" dirty="0" err="1"/>
              <a:t>প্রাণীটির</a:t>
            </a:r>
            <a:r>
              <a:rPr lang="en-US" sz="3200" dirty="0"/>
              <a:t> </a:t>
            </a:r>
            <a:r>
              <a:rPr lang="en-US" sz="3200" dirty="0" err="1"/>
              <a:t>পর্বের</a:t>
            </a:r>
            <a:r>
              <a:rPr lang="en-US" sz="3200" dirty="0"/>
              <a:t> </a:t>
            </a:r>
            <a:r>
              <a:rPr lang="en-US" sz="3200" dirty="0" err="1"/>
              <a:t>বৈশিষ্ট্য</a:t>
            </a:r>
            <a:r>
              <a:rPr lang="en-US" sz="3200" dirty="0"/>
              <a:t> </a:t>
            </a:r>
            <a:r>
              <a:rPr lang="en-US" sz="3200" dirty="0" err="1"/>
              <a:t>সমুহ</a:t>
            </a:r>
            <a:r>
              <a:rPr lang="en-US" sz="3200" dirty="0"/>
              <a:t> </a:t>
            </a:r>
            <a:r>
              <a:rPr lang="en-US" sz="3200" dirty="0" err="1"/>
              <a:t>লিখ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1BA053-F3E1-4D17-BD48-0683306FD17B}"/>
              </a:ext>
            </a:extLst>
          </p:cNvPr>
          <p:cNvSpPr txBox="1"/>
          <p:nvPr/>
        </p:nvSpPr>
        <p:spPr>
          <a:xfrm>
            <a:off x="2267296" y="464963"/>
            <a:ext cx="7329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 </a:t>
            </a:r>
            <a:r>
              <a:rPr lang="en-US" sz="9600" dirty="0" err="1"/>
              <a:t>মূল্যায়ন</a:t>
            </a:r>
            <a:endParaRPr lang="en-US" sz="9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F31299-6043-4A06-A1CC-B9EAABC56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775" y="1955363"/>
            <a:ext cx="4944007" cy="331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0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03B3BCF-235B-4C37-AA12-342508AD0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172" y="2005965"/>
            <a:ext cx="7103137" cy="47268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CD32A9-1EED-4216-8785-8667EAD4ECF0}"/>
              </a:ext>
            </a:extLst>
          </p:cNvPr>
          <p:cNvSpPr txBox="1"/>
          <p:nvPr/>
        </p:nvSpPr>
        <p:spPr>
          <a:xfrm>
            <a:off x="2523172" y="380583"/>
            <a:ext cx="62093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বাড়ীর</a:t>
            </a:r>
            <a:r>
              <a:rPr lang="en-US" sz="8800" dirty="0"/>
              <a:t> </a:t>
            </a:r>
            <a:r>
              <a:rPr lang="en-US" sz="8800" dirty="0" err="1"/>
              <a:t>কাজ</a:t>
            </a:r>
            <a:r>
              <a:rPr lang="en-US" sz="8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9365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DD42DA-92F3-4305-B7FB-FEC856116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062" y="237827"/>
            <a:ext cx="4572000" cy="26161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9A84BF-3967-4B3B-B424-F9BBE41B4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26" y="799326"/>
            <a:ext cx="3988237" cy="24318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F5F10D-E415-40E6-BF54-89E5414C70AC}"/>
              </a:ext>
            </a:extLst>
          </p:cNvPr>
          <p:cNvSpPr txBox="1"/>
          <p:nvPr/>
        </p:nvSpPr>
        <p:spPr>
          <a:xfrm>
            <a:off x="1691640" y="341584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ক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0BC6D2-F08F-4845-B089-C0E96CA23657}"/>
              </a:ext>
            </a:extLst>
          </p:cNvPr>
          <p:cNvSpPr txBox="1"/>
          <p:nvPr/>
        </p:nvSpPr>
        <p:spPr>
          <a:xfrm flipH="1">
            <a:off x="7200899" y="3231178"/>
            <a:ext cx="13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খ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7E8A18-0B92-4C44-9719-500025C94EB4}"/>
              </a:ext>
            </a:extLst>
          </p:cNvPr>
          <p:cNvSpPr txBox="1"/>
          <p:nvPr/>
        </p:nvSpPr>
        <p:spPr>
          <a:xfrm>
            <a:off x="575726" y="4004072"/>
            <a:ext cx="102370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</a:t>
            </a:r>
            <a:r>
              <a:rPr lang="as-IN" sz="3200" dirty="0"/>
              <a:t>ক</a:t>
            </a:r>
            <a:r>
              <a:rPr lang="en-US" sz="3200" dirty="0"/>
              <a:t>। </a:t>
            </a:r>
            <a:r>
              <a:rPr lang="en-US" sz="3200" dirty="0" err="1"/>
              <a:t>শ্রেণিবিব্যাস</a:t>
            </a:r>
            <a:r>
              <a:rPr lang="en-US" sz="3200" dirty="0"/>
              <a:t> </a:t>
            </a:r>
            <a:r>
              <a:rPr lang="en-US" sz="3200" dirty="0" err="1"/>
              <a:t>কী</a:t>
            </a:r>
            <a:r>
              <a:rPr lang="en-US" sz="3200" dirty="0"/>
              <a:t>?                         </a:t>
            </a:r>
          </a:p>
          <a:p>
            <a:r>
              <a:rPr lang="en-US" sz="3200" dirty="0" err="1"/>
              <a:t>খ।বৈজ্ঞানিক</a:t>
            </a:r>
            <a:r>
              <a:rPr lang="en-US" sz="3200" dirty="0"/>
              <a:t> </a:t>
            </a:r>
            <a:r>
              <a:rPr lang="en-US" sz="3200" dirty="0" err="1"/>
              <a:t>নাম</a:t>
            </a:r>
            <a:r>
              <a:rPr lang="en-US" sz="3200" dirty="0"/>
              <a:t> </a:t>
            </a:r>
            <a:r>
              <a:rPr lang="en-US" sz="3200" dirty="0" err="1"/>
              <a:t>বলতে</a:t>
            </a:r>
            <a:r>
              <a:rPr lang="en-US" sz="3200" dirty="0"/>
              <a:t> </a:t>
            </a:r>
            <a:r>
              <a:rPr lang="en-US" sz="3200" dirty="0" err="1"/>
              <a:t>কী</a:t>
            </a:r>
            <a:r>
              <a:rPr lang="en-US" sz="3200" dirty="0"/>
              <a:t> </a:t>
            </a:r>
            <a:r>
              <a:rPr lang="en-US" sz="3200" dirty="0" err="1"/>
              <a:t>বোঝায়</a:t>
            </a:r>
            <a:r>
              <a:rPr lang="en-US" sz="3200" dirty="0"/>
              <a:t>?</a:t>
            </a:r>
          </a:p>
          <a:p>
            <a:r>
              <a:rPr lang="en-US" sz="3200" dirty="0"/>
              <a:t>গ।</a:t>
            </a:r>
            <a:r>
              <a:rPr lang="as-IN" sz="3200" dirty="0"/>
              <a:t>ক</a:t>
            </a:r>
            <a:r>
              <a:rPr lang="en-US" sz="3200" dirty="0"/>
              <a:t> </a:t>
            </a:r>
            <a:r>
              <a:rPr lang="en-US" sz="3200" dirty="0" err="1"/>
              <a:t>চিত্রের</a:t>
            </a:r>
            <a:r>
              <a:rPr lang="en-US" sz="3200" dirty="0"/>
              <a:t> </a:t>
            </a:r>
            <a:r>
              <a:rPr lang="en-US" sz="3200" dirty="0" err="1"/>
              <a:t>প্রাণীটি</a:t>
            </a:r>
            <a:r>
              <a:rPr lang="en-US" sz="3200" dirty="0"/>
              <a:t> </a:t>
            </a:r>
            <a:r>
              <a:rPr lang="en-US" sz="3200" dirty="0" err="1"/>
              <a:t>কোন</a:t>
            </a:r>
            <a:r>
              <a:rPr lang="en-US" sz="3200" dirty="0"/>
              <a:t> </a:t>
            </a:r>
            <a:r>
              <a:rPr lang="en-US" sz="3200" dirty="0" err="1"/>
              <a:t>পর্বের</a:t>
            </a:r>
            <a:r>
              <a:rPr lang="en-US" sz="3200" dirty="0"/>
              <a:t> ?</a:t>
            </a:r>
            <a:r>
              <a:rPr lang="en-US" sz="3200" dirty="0" err="1"/>
              <a:t>ব্যাখ্যা</a:t>
            </a:r>
            <a:r>
              <a:rPr lang="en-US" sz="3200" dirty="0"/>
              <a:t> </a:t>
            </a:r>
            <a:r>
              <a:rPr lang="en-US" sz="3200" dirty="0" err="1"/>
              <a:t>কর</a:t>
            </a:r>
            <a:r>
              <a:rPr lang="en-US" sz="3200" dirty="0"/>
              <a:t>।</a:t>
            </a:r>
          </a:p>
          <a:p>
            <a:r>
              <a:rPr lang="en-US" sz="3200" dirty="0" err="1"/>
              <a:t>ঘ।চিত্রের</a:t>
            </a:r>
            <a:r>
              <a:rPr lang="en-US" sz="3200" dirty="0"/>
              <a:t> </a:t>
            </a:r>
            <a:r>
              <a:rPr lang="en-US" sz="3200" dirty="0" err="1"/>
              <a:t>প্রাণী</a:t>
            </a:r>
            <a:r>
              <a:rPr lang="en-US" sz="3200" dirty="0"/>
              <a:t> </a:t>
            </a:r>
            <a:r>
              <a:rPr lang="en-US" sz="3200" dirty="0" err="1"/>
              <a:t>সমুহ</a:t>
            </a:r>
            <a:r>
              <a:rPr lang="en-US" sz="3200" dirty="0"/>
              <a:t> </a:t>
            </a:r>
            <a:r>
              <a:rPr lang="en-US" sz="3200" dirty="0" err="1"/>
              <a:t>ভিন্ন</a:t>
            </a:r>
            <a:r>
              <a:rPr lang="en-US" sz="3200" dirty="0"/>
              <a:t> </a:t>
            </a:r>
            <a:r>
              <a:rPr lang="en-US" sz="3200" dirty="0" err="1"/>
              <a:t>হওয়ার</a:t>
            </a:r>
            <a:r>
              <a:rPr lang="en-US" sz="3200" dirty="0"/>
              <a:t> </a:t>
            </a:r>
            <a:r>
              <a:rPr lang="en-US" sz="3200" dirty="0" err="1"/>
              <a:t>শ্রেণিবিন্যাসগ</a:t>
            </a:r>
            <a:r>
              <a:rPr lang="as-IN" sz="3200" dirty="0"/>
              <a:t>ত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ব্যাখ্যা</a:t>
            </a:r>
            <a:r>
              <a:rPr lang="en-US" sz="3200" dirty="0"/>
              <a:t> </a:t>
            </a:r>
            <a:r>
              <a:rPr lang="en-US" sz="3200" dirty="0" err="1"/>
              <a:t>কর</a:t>
            </a:r>
            <a:r>
              <a:rPr lang="en-US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55707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CC2677-3FC1-4EE7-9F88-DD7108AE4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-388619"/>
            <a:ext cx="10129066" cy="72466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5FABF1-0C7F-465D-A11C-D1E29CFE0933}"/>
              </a:ext>
            </a:extLst>
          </p:cNvPr>
          <p:cNvSpPr txBox="1"/>
          <p:nvPr/>
        </p:nvSpPr>
        <p:spPr>
          <a:xfrm>
            <a:off x="2520134" y="2674620"/>
            <a:ext cx="54406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>
                <a:solidFill>
                  <a:schemeClr val="bg1"/>
                </a:solidFill>
              </a:rPr>
              <a:t>ধন্যবাদ</a:t>
            </a:r>
            <a:endParaRPr lang="en-US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2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4617-B41C-4AEF-841D-325A5613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7098" y="609600"/>
            <a:ext cx="6216903" cy="1320800"/>
          </a:xfrm>
        </p:spPr>
        <p:txBody>
          <a:bodyPr>
            <a:normAutofit fontScale="90000"/>
          </a:bodyPr>
          <a:lstStyle/>
          <a:p>
            <a:r>
              <a:rPr lang="en-US" sz="8800" dirty="0" err="1"/>
              <a:t>পরিচিতি</a:t>
            </a:r>
            <a:endParaRPr lang="en-US" sz="88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C272333-0C82-49E4-8FD0-3C0415E882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39" y="1094908"/>
            <a:ext cx="1438656" cy="180136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AD2ADC-894D-4C5F-8BE4-36780CF4224F}"/>
              </a:ext>
            </a:extLst>
          </p:cNvPr>
          <p:cNvSpPr txBox="1"/>
          <p:nvPr/>
        </p:nvSpPr>
        <p:spPr>
          <a:xfrm>
            <a:off x="4740804" y="2716768"/>
            <a:ext cx="43205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অষ্টম</a:t>
            </a:r>
            <a:r>
              <a:rPr lang="en-US" sz="4800" dirty="0"/>
              <a:t> </a:t>
            </a:r>
            <a:r>
              <a:rPr lang="en-US" sz="4800" dirty="0" err="1"/>
              <a:t>শ্রেণি</a:t>
            </a:r>
            <a:endParaRPr lang="en-US" sz="4800" dirty="0"/>
          </a:p>
          <a:p>
            <a:r>
              <a:rPr lang="en-US" sz="4800" dirty="0" err="1"/>
              <a:t>বিষয়</a:t>
            </a:r>
            <a:r>
              <a:rPr lang="en-US" sz="4800" dirty="0"/>
              <a:t> ঃ </a:t>
            </a:r>
            <a:r>
              <a:rPr lang="en-US" sz="4800" dirty="0" err="1"/>
              <a:t>বিজ্ঞান</a:t>
            </a:r>
            <a:endParaRPr lang="en-US" sz="4800" dirty="0"/>
          </a:p>
          <a:p>
            <a:r>
              <a:rPr lang="en-US" sz="4800" dirty="0" err="1"/>
              <a:t>প্রথম</a:t>
            </a:r>
            <a:r>
              <a:rPr lang="en-US" sz="4800" dirty="0"/>
              <a:t> </a:t>
            </a:r>
            <a:r>
              <a:rPr lang="en-US" sz="4800" dirty="0" err="1"/>
              <a:t>অধ্যা</a:t>
            </a:r>
            <a:r>
              <a:rPr lang="as-IN" sz="4800" dirty="0"/>
              <a:t>য়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11BAA9-BC9E-4DCB-BC9A-8D7F458D1602}"/>
              </a:ext>
            </a:extLst>
          </p:cNvPr>
          <p:cNvSpPr txBox="1"/>
          <p:nvPr/>
        </p:nvSpPr>
        <p:spPr>
          <a:xfrm>
            <a:off x="626387" y="2896276"/>
            <a:ext cx="41144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সুশান্ত</a:t>
            </a:r>
            <a:r>
              <a:rPr lang="en-US" sz="2000" dirty="0"/>
              <a:t> </a:t>
            </a:r>
            <a:r>
              <a:rPr lang="en-US" sz="2000" dirty="0" err="1"/>
              <a:t>ভাওয়াল</a:t>
            </a:r>
            <a:endParaRPr lang="en-US" sz="2000" dirty="0"/>
          </a:p>
          <a:p>
            <a:r>
              <a:rPr lang="en-US" sz="2000" dirty="0" err="1"/>
              <a:t>সহকারী</a:t>
            </a:r>
            <a:r>
              <a:rPr lang="en-US" sz="2000" dirty="0"/>
              <a:t> </a:t>
            </a:r>
            <a:r>
              <a:rPr lang="en-US" sz="2000" dirty="0" err="1"/>
              <a:t>শিক্ষক</a:t>
            </a:r>
            <a:endParaRPr lang="en-US" sz="2000" dirty="0"/>
          </a:p>
          <a:p>
            <a:r>
              <a:rPr lang="en-US" sz="2000" dirty="0" err="1"/>
              <a:t>সামন্তসার</a:t>
            </a:r>
            <a:r>
              <a:rPr lang="en-US" sz="2000" dirty="0"/>
              <a:t> </a:t>
            </a:r>
            <a:r>
              <a:rPr lang="en-US" sz="2000" dirty="0" err="1"/>
              <a:t>উচ্চ</a:t>
            </a:r>
            <a:r>
              <a:rPr lang="en-US" sz="2000" dirty="0"/>
              <a:t> </a:t>
            </a:r>
            <a:r>
              <a:rPr lang="en-US" sz="2000" dirty="0" err="1"/>
              <a:t>বিদ্যালয়</a:t>
            </a:r>
            <a:endParaRPr lang="en-US" sz="2000" dirty="0"/>
          </a:p>
          <a:p>
            <a:r>
              <a:rPr lang="en-US" sz="2000" dirty="0" err="1"/>
              <a:t>গোসাইরই</a:t>
            </a:r>
            <a:r>
              <a:rPr lang="en-US" sz="2000" dirty="0"/>
              <a:t> </a:t>
            </a:r>
            <a:r>
              <a:rPr lang="en-US" sz="2000" dirty="0" err="1"/>
              <a:t>হাট</a:t>
            </a:r>
            <a:endParaRPr lang="en-US" sz="2000" dirty="0"/>
          </a:p>
          <a:p>
            <a:r>
              <a:rPr lang="en-US" sz="2000" dirty="0" err="1"/>
              <a:t>শরীয়তপুর</a:t>
            </a:r>
            <a:endParaRPr lang="en-US" sz="2000" dirty="0"/>
          </a:p>
          <a:p>
            <a:r>
              <a:rPr lang="en-US" sz="2000" dirty="0" err="1"/>
              <a:t>মোঃ</a:t>
            </a:r>
            <a:r>
              <a:rPr lang="en-US" sz="2000" dirty="0"/>
              <a:t> ০১৭১৮৪২০০৫৭</a:t>
            </a:r>
          </a:p>
          <a:p>
            <a:r>
              <a:rPr lang="en-US" sz="2000" dirty="0"/>
              <a:t>ইমেইলঃsvgo1971@gmail.com</a:t>
            </a:r>
          </a:p>
        </p:txBody>
      </p:sp>
    </p:spTree>
    <p:extLst>
      <p:ext uri="{BB962C8B-B14F-4D97-AF65-F5344CB8AC3E}">
        <p14:creationId xmlns:p14="http://schemas.microsoft.com/office/powerpoint/2010/main" val="3270786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510A9E-37F0-430A-8FE6-1B5E440B6BA8}"/>
              </a:ext>
            </a:extLst>
          </p:cNvPr>
          <p:cNvSpPr txBox="1"/>
          <p:nvPr/>
        </p:nvSpPr>
        <p:spPr>
          <a:xfrm>
            <a:off x="434340" y="617220"/>
            <a:ext cx="10721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এই</a:t>
            </a:r>
            <a:r>
              <a:rPr lang="en-US" sz="3600" dirty="0"/>
              <a:t> </a:t>
            </a:r>
            <a:r>
              <a:rPr lang="en-US" sz="3600" dirty="0" err="1"/>
              <a:t>পাঠ</a:t>
            </a:r>
            <a:r>
              <a:rPr lang="en-US" sz="3600" dirty="0"/>
              <a:t> </a:t>
            </a:r>
            <a:r>
              <a:rPr lang="en-US" sz="3600" dirty="0" err="1"/>
              <a:t>শেষে</a:t>
            </a:r>
            <a:r>
              <a:rPr lang="en-US" sz="3600" dirty="0"/>
              <a:t> </a:t>
            </a:r>
            <a:r>
              <a:rPr lang="en-US" sz="3600" dirty="0" err="1"/>
              <a:t>শিক্ষার্থীর</a:t>
            </a:r>
            <a:r>
              <a:rPr lang="en-US" sz="3600" dirty="0"/>
              <a:t>……… </a:t>
            </a:r>
          </a:p>
          <a:p>
            <a:r>
              <a:rPr lang="en-US" sz="3600" dirty="0" err="1"/>
              <a:t>অমেরুদণ্ডী</a:t>
            </a:r>
            <a:r>
              <a:rPr lang="en-US" sz="3600" dirty="0"/>
              <a:t> </a:t>
            </a:r>
            <a:r>
              <a:rPr lang="en-US" sz="3600" dirty="0" err="1"/>
              <a:t>প্রাণীর</a:t>
            </a:r>
            <a:r>
              <a:rPr lang="en-US" sz="3600" dirty="0"/>
              <a:t> </a:t>
            </a:r>
            <a:r>
              <a:rPr lang="en-US" sz="3600" dirty="0" err="1"/>
              <a:t>শ্রেনিবিন্যাস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পারবে</a:t>
            </a:r>
            <a:r>
              <a:rPr lang="en-US" sz="3600" dirty="0"/>
              <a:t>।</a:t>
            </a:r>
          </a:p>
          <a:p>
            <a:r>
              <a:rPr lang="en-US" sz="3600" dirty="0" err="1"/>
              <a:t>মেরুদণ্ডী</a:t>
            </a:r>
            <a:r>
              <a:rPr lang="en-US" sz="3600" dirty="0"/>
              <a:t> </a:t>
            </a:r>
            <a:r>
              <a:rPr lang="en-US" sz="3600" dirty="0" err="1"/>
              <a:t>প্রাণির</a:t>
            </a:r>
            <a:r>
              <a:rPr lang="en-US" sz="3600" dirty="0"/>
              <a:t> </a:t>
            </a:r>
            <a:r>
              <a:rPr lang="en-US" sz="3600" dirty="0" err="1"/>
              <a:t>শ্রেণিবিন্যাস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পারবে</a:t>
            </a:r>
            <a:r>
              <a:rPr lang="en-US" sz="3600" dirty="0"/>
              <a:t>।</a:t>
            </a:r>
          </a:p>
          <a:p>
            <a:r>
              <a:rPr lang="en-US" sz="3600" dirty="0" err="1"/>
              <a:t>জীবজগতের</a:t>
            </a:r>
            <a:r>
              <a:rPr lang="en-US" sz="3600" dirty="0"/>
              <a:t> </a:t>
            </a:r>
            <a:r>
              <a:rPr lang="en-US" sz="3600" dirty="0" err="1"/>
              <a:t>শ্রেণিবিন্যাস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পারবে</a:t>
            </a:r>
            <a:r>
              <a:rPr lang="en-US" sz="3600" dirty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7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EB2440C-880D-483E-A969-6E8C60D1B0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72292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10BD642-EBEE-449E-BB32-5C5F740D1FBB}"/>
              </a:ext>
            </a:extLst>
          </p:cNvPr>
          <p:cNvSpPr txBox="1"/>
          <p:nvPr/>
        </p:nvSpPr>
        <p:spPr>
          <a:xfrm>
            <a:off x="1417320" y="1325880"/>
            <a:ext cx="528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/>
              <a:t>ছবি</a:t>
            </a:r>
            <a:r>
              <a:rPr lang="en-US" sz="6000" dirty="0"/>
              <a:t> </a:t>
            </a:r>
            <a:r>
              <a:rPr lang="en-US" sz="6000" dirty="0" err="1"/>
              <a:t>গুলো</a:t>
            </a:r>
            <a:r>
              <a:rPr lang="en-US" sz="6000" dirty="0"/>
              <a:t> </a:t>
            </a:r>
            <a:r>
              <a:rPr lang="en-US" sz="6000" dirty="0" err="1"/>
              <a:t>দেখ</a:t>
            </a:r>
            <a:endParaRPr lang="en-US" sz="6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000484-DFE4-4752-A38F-1E23BEE149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7" y="2600325"/>
            <a:ext cx="2752725" cy="1657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CFAE13-4767-4934-83F5-026C70D0D3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43" y="2234565"/>
            <a:ext cx="2428875" cy="18859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5091CB-0869-4AE5-9AA9-E2502CBE04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93" y="2528768"/>
            <a:ext cx="2752725" cy="16668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22E20C0-5FF4-4E66-9B43-F29965AEB4A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92" y="4330488"/>
            <a:ext cx="2295525" cy="19907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95A72D1-1B15-41A1-A9ED-E4AC6AEA06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24" y="4330488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0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6EBC70-93E2-484A-9DED-3373E5F1CE25}"/>
              </a:ext>
            </a:extLst>
          </p:cNvPr>
          <p:cNvSpPr txBox="1"/>
          <p:nvPr/>
        </p:nvSpPr>
        <p:spPr>
          <a:xfrm>
            <a:off x="1623060" y="870466"/>
            <a:ext cx="7795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ছবিতে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আমরা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কি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দেখছি</a:t>
            </a:r>
            <a:r>
              <a:rPr lang="en-US" sz="3600" dirty="0">
                <a:solidFill>
                  <a:srgbClr val="FF0000"/>
                </a:solidFill>
              </a:rPr>
              <a:t>? </a:t>
            </a:r>
            <a:r>
              <a:rPr lang="en-US" sz="3600" dirty="0" err="1">
                <a:solidFill>
                  <a:srgbClr val="FF0000"/>
                </a:solidFill>
              </a:rPr>
              <a:t>এদের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বৈশিষ্ট্য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কি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এক</a:t>
            </a:r>
            <a:r>
              <a:rPr lang="en-US" sz="3600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07E99D-91F2-49FB-A9B9-D2AAF464084B}"/>
              </a:ext>
            </a:extLst>
          </p:cNvPr>
          <p:cNvSpPr txBox="1"/>
          <p:nvPr/>
        </p:nvSpPr>
        <p:spPr>
          <a:xfrm>
            <a:off x="948690" y="534120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বিভিন্ন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প্রকার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প্রাণী</a:t>
            </a:r>
            <a:r>
              <a:rPr lang="en-US" sz="3600" dirty="0">
                <a:solidFill>
                  <a:srgbClr val="FF0000"/>
                </a:solidFill>
              </a:rPr>
              <a:t>; </a:t>
            </a:r>
            <a:r>
              <a:rPr lang="en-US" sz="3600" dirty="0" err="1">
                <a:solidFill>
                  <a:srgbClr val="FF0000"/>
                </a:solidFill>
              </a:rPr>
              <a:t>এদের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বৈশিষ্ট্য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এক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নয়</a:t>
            </a:r>
            <a:r>
              <a:rPr lang="en-US" sz="3600" dirty="0">
                <a:solidFill>
                  <a:srgbClr val="FF0000"/>
                </a:solidFill>
              </a:rPr>
              <a:t> ।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41AE09-5A75-4D83-9318-FD41782F9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619" y="1777078"/>
            <a:ext cx="4410801" cy="33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3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28">
              <a:srgbClr val="FF0000"/>
            </a:gs>
            <a:gs pos="54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2000">
              <a:schemeClr val="accent2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895CF1-6F49-422B-BC20-7E62E31F4E4B}"/>
              </a:ext>
            </a:extLst>
          </p:cNvPr>
          <p:cNvSpPr txBox="1"/>
          <p:nvPr/>
        </p:nvSpPr>
        <p:spPr>
          <a:xfrm>
            <a:off x="1188720" y="1074420"/>
            <a:ext cx="8069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tx2"/>
                </a:solidFill>
              </a:rPr>
              <a:t>পৃথিবীতে</a:t>
            </a:r>
            <a:r>
              <a:rPr lang="en-US" sz="4000" dirty="0">
                <a:solidFill>
                  <a:schemeClr val="tx2"/>
                </a:solidFill>
              </a:rPr>
              <a:t> ১৫লক্ষ </a:t>
            </a:r>
            <a:r>
              <a:rPr lang="en-US" sz="4000" dirty="0" err="1">
                <a:solidFill>
                  <a:schemeClr val="tx2"/>
                </a:solidFill>
              </a:rPr>
              <a:t>প্রজাতির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প্রাণী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আবিষ্কার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হয়েছে।এদের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বৈশিষ্ট্য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বৈচিত্র্যপূর্ণ</a:t>
            </a:r>
            <a:r>
              <a:rPr lang="en-US" sz="4000" dirty="0">
                <a:solidFill>
                  <a:schemeClr val="tx2"/>
                </a:solidFill>
              </a:rPr>
              <a:t> । </a:t>
            </a:r>
          </a:p>
          <a:p>
            <a:r>
              <a:rPr lang="en-US" sz="4000" dirty="0" err="1">
                <a:solidFill>
                  <a:schemeClr val="tx2"/>
                </a:solidFill>
              </a:rPr>
              <a:t>বৈচিত্রপূর্ণ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প্রাণীদের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বৈশিষ্ট্যে</a:t>
            </a:r>
            <a:r>
              <a:rPr lang="as-IN" sz="4000" dirty="0">
                <a:solidFill>
                  <a:schemeClr val="tx2"/>
                </a:solidFill>
              </a:rPr>
              <a:t>র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মিল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অমিলের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ভিত্তিতে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বিভিন্ন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স্তরে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বিন্যস্ত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করার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পদ্ধতিকে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শ্রেণিবিন্যাস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বলে</a:t>
            </a:r>
            <a:r>
              <a:rPr lang="en-US" sz="4000" dirty="0">
                <a:solidFill>
                  <a:schemeClr val="tx2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6989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B21B9E1-B270-45B8-BD1B-4F17EE2FFA6B}"/>
              </a:ext>
            </a:extLst>
          </p:cNvPr>
          <p:cNvSpPr txBox="1"/>
          <p:nvPr/>
        </p:nvSpPr>
        <p:spPr>
          <a:xfrm>
            <a:off x="395287" y="2459504"/>
            <a:ext cx="11401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প্রকৃতিবিজ্ঞানী</a:t>
            </a:r>
            <a:r>
              <a:rPr lang="en-US" sz="2000" dirty="0"/>
              <a:t> </a:t>
            </a:r>
            <a:r>
              <a:rPr lang="en-US" sz="2000" dirty="0" err="1"/>
              <a:t>ক্যারোলাস</a:t>
            </a:r>
            <a:r>
              <a:rPr lang="en-US" sz="2000" dirty="0"/>
              <a:t> </a:t>
            </a:r>
            <a:r>
              <a:rPr lang="en-US" sz="2000" dirty="0" err="1"/>
              <a:t>লিনিয়াসকে</a:t>
            </a:r>
            <a:r>
              <a:rPr lang="en-US" sz="2000" dirty="0"/>
              <a:t> </a:t>
            </a:r>
            <a:r>
              <a:rPr lang="en-US" sz="2000" dirty="0" err="1"/>
              <a:t>শ্রেবিন্যাসের</a:t>
            </a:r>
            <a:r>
              <a:rPr lang="en-US" sz="2000" dirty="0"/>
              <a:t> </a:t>
            </a:r>
            <a:r>
              <a:rPr lang="en-US" sz="2000" dirty="0" err="1"/>
              <a:t>জনক</a:t>
            </a:r>
            <a:r>
              <a:rPr lang="en-US" sz="2000" dirty="0"/>
              <a:t> </a:t>
            </a:r>
            <a:r>
              <a:rPr lang="en-US" sz="2000" dirty="0" err="1"/>
              <a:t>বলে</a:t>
            </a:r>
            <a:r>
              <a:rPr lang="en-US" sz="2000" dirty="0"/>
              <a:t>। </a:t>
            </a:r>
            <a:r>
              <a:rPr lang="en-US" sz="2000" dirty="0" err="1"/>
              <a:t>তিনিই</a:t>
            </a:r>
            <a:r>
              <a:rPr lang="en-US" sz="2000" dirty="0"/>
              <a:t> </a:t>
            </a:r>
            <a:r>
              <a:rPr lang="en-US" sz="2000" dirty="0" err="1"/>
              <a:t>সর্বপ্রথম</a:t>
            </a:r>
            <a:r>
              <a:rPr lang="en-US" sz="2000" dirty="0"/>
              <a:t> </a:t>
            </a:r>
            <a:r>
              <a:rPr lang="en-US" sz="2000" dirty="0" err="1"/>
              <a:t>দ্বিপদ</a:t>
            </a:r>
            <a:r>
              <a:rPr lang="en-US" sz="2000" dirty="0"/>
              <a:t> </a:t>
            </a:r>
            <a:r>
              <a:rPr lang="en-US" sz="2000" dirty="0" err="1"/>
              <a:t>বা</a:t>
            </a:r>
            <a:endParaRPr lang="en-US" sz="2000" dirty="0"/>
          </a:p>
          <a:p>
            <a:r>
              <a:rPr lang="en-US" sz="2000" dirty="0" err="1"/>
              <a:t>দুই</a:t>
            </a:r>
            <a:r>
              <a:rPr lang="en-US" sz="2000" dirty="0"/>
              <a:t> </a:t>
            </a:r>
            <a:r>
              <a:rPr lang="en-US" sz="2000" dirty="0" err="1"/>
              <a:t>অংশ</a:t>
            </a:r>
            <a:r>
              <a:rPr lang="en-US" sz="2000" dirty="0"/>
              <a:t> </a:t>
            </a:r>
            <a:r>
              <a:rPr lang="en-US" sz="2000" dirty="0" err="1"/>
              <a:t>বিশিষ্ট</a:t>
            </a:r>
            <a:r>
              <a:rPr lang="en-US" sz="2000" dirty="0"/>
              <a:t> </a:t>
            </a:r>
            <a:r>
              <a:rPr lang="en-US" sz="2000" dirty="0" err="1"/>
              <a:t>নামকরণ</a:t>
            </a:r>
            <a:r>
              <a:rPr lang="en-US" sz="2000" dirty="0"/>
              <a:t> </a:t>
            </a:r>
            <a:r>
              <a:rPr lang="en-US" sz="2000" dirty="0" err="1"/>
              <a:t>প্রথা</a:t>
            </a:r>
            <a:r>
              <a:rPr lang="en-US" sz="2000" dirty="0"/>
              <a:t> </a:t>
            </a:r>
            <a:r>
              <a:rPr lang="en-US" sz="2000" dirty="0" err="1"/>
              <a:t>প্রর্বত</a:t>
            </a:r>
            <a:r>
              <a:rPr lang="as-IN" sz="2000" dirty="0"/>
              <a:t>ন</a:t>
            </a:r>
            <a:r>
              <a:rPr lang="en-US" sz="2000" dirty="0"/>
              <a:t> </a:t>
            </a:r>
            <a:r>
              <a:rPr lang="en-US" sz="2000" dirty="0" err="1"/>
              <a:t>করেন</a:t>
            </a:r>
            <a:r>
              <a:rPr lang="en-US" sz="2000" dirty="0"/>
              <a:t> ।</a:t>
            </a:r>
            <a:r>
              <a:rPr lang="en-US" sz="2000" dirty="0" err="1"/>
              <a:t>একটি</a:t>
            </a:r>
            <a:r>
              <a:rPr lang="en-US" sz="2000" dirty="0"/>
              <a:t> </a:t>
            </a:r>
            <a:r>
              <a:rPr lang="en-US" sz="2000" dirty="0" err="1"/>
              <a:t>জীবের</a:t>
            </a:r>
            <a:r>
              <a:rPr lang="en-US" sz="2000" dirty="0"/>
              <a:t> </a:t>
            </a:r>
            <a:r>
              <a:rPr lang="en-US" sz="2000" dirty="0" err="1"/>
              <a:t>বৈজ্ঞানিক</a:t>
            </a:r>
            <a:r>
              <a:rPr lang="en-US" sz="2000" dirty="0"/>
              <a:t> </a:t>
            </a:r>
            <a:r>
              <a:rPr lang="en-US" sz="2000" dirty="0" err="1"/>
              <a:t>নাম</a:t>
            </a:r>
            <a:r>
              <a:rPr lang="en-US" sz="2000" dirty="0"/>
              <a:t> </a:t>
            </a:r>
            <a:r>
              <a:rPr lang="en-US" sz="2000" dirty="0" err="1"/>
              <a:t>দুই</a:t>
            </a:r>
            <a:r>
              <a:rPr lang="en-US" sz="2000" dirty="0"/>
              <a:t> </a:t>
            </a:r>
            <a:r>
              <a:rPr lang="en-US" sz="2000" dirty="0" err="1"/>
              <a:t>অংশ</a:t>
            </a:r>
            <a:r>
              <a:rPr lang="en-US" sz="2000" dirty="0"/>
              <a:t>  </a:t>
            </a:r>
            <a:r>
              <a:rPr lang="en-US" sz="2000" dirty="0" err="1"/>
              <a:t>বাঁ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দুই</a:t>
            </a:r>
            <a:r>
              <a:rPr lang="en-US" sz="2000" dirty="0"/>
              <a:t> </a:t>
            </a:r>
            <a:r>
              <a:rPr lang="en-US" sz="2000" dirty="0" err="1"/>
              <a:t>পদবিশিষ্ট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 ।</a:t>
            </a:r>
            <a:r>
              <a:rPr lang="as-IN" sz="2000" dirty="0"/>
              <a:t>এ</a:t>
            </a:r>
            <a:r>
              <a:rPr lang="en-US" sz="2000" dirty="0"/>
              <a:t>ই </a:t>
            </a:r>
            <a:r>
              <a:rPr lang="en-US" sz="2000" dirty="0" err="1"/>
              <a:t>নামক</a:t>
            </a:r>
            <a:r>
              <a:rPr lang="as-IN" sz="2000" dirty="0"/>
              <a:t>র</a:t>
            </a:r>
            <a:r>
              <a:rPr lang="en-US" sz="2000" dirty="0" err="1"/>
              <a:t>ণকে</a:t>
            </a:r>
            <a:r>
              <a:rPr lang="en-US" sz="2000" dirty="0"/>
              <a:t> </a:t>
            </a:r>
            <a:r>
              <a:rPr lang="en-US" sz="2000" dirty="0" err="1"/>
              <a:t>দ্বি</a:t>
            </a:r>
            <a:r>
              <a:rPr lang="en-US" sz="2000" dirty="0"/>
              <a:t> </a:t>
            </a:r>
            <a:r>
              <a:rPr lang="en-US" sz="2000" dirty="0" err="1"/>
              <a:t>পদ</a:t>
            </a:r>
            <a:r>
              <a:rPr lang="en-US" sz="2000" dirty="0"/>
              <a:t>   </a:t>
            </a:r>
            <a:r>
              <a:rPr lang="en-US" sz="2000" dirty="0" err="1"/>
              <a:t>নামক</a:t>
            </a:r>
            <a:r>
              <a:rPr lang="as-IN" sz="2000" dirty="0"/>
              <a:t>র</a:t>
            </a:r>
            <a:r>
              <a:rPr lang="en-US" sz="2000" dirty="0"/>
              <a:t>ণ </a:t>
            </a:r>
            <a:r>
              <a:rPr lang="en-US" sz="2000" dirty="0" err="1"/>
              <a:t>বা</a:t>
            </a:r>
            <a:r>
              <a:rPr lang="en-US" sz="2000" dirty="0"/>
              <a:t> </a:t>
            </a:r>
            <a:r>
              <a:rPr lang="en-US" sz="2000" dirty="0" err="1"/>
              <a:t>বৈজ্ঞানিক</a:t>
            </a:r>
            <a:r>
              <a:rPr lang="en-US" sz="2000" dirty="0"/>
              <a:t> </a:t>
            </a:r>
            <a:r>
              <a:rPr lang="en-US" sz="2000" dirty="0" err="1"/>
              <a:t>নামকর</a:t>
            </a:r>
            <a:r>
              <a:rPr lang="as-IN" sz="2000" dirty="0"/>
              <a:t>ণ</a:t>
            </a:r>
            <a:r>
              <a:rPr lang="en-US" sz="2000" dirty="0"/>
              <a:t>  </a:t>
            </a:r>
            <a:r>
              <a:rPr lang="as-IN" sz="2000" dirty="0"/>
              <a:t>ব</a:t>
            </a:r>
            <a:r>
              <a:rPr lang="en-US" sz="2000" dirty="0" err="1"/>
              <a:t>লে</a:t>
            </a:r>
            <a:r>
              <a:rPr lang="en-US" sz="2000" dirty="0"/>
              <a:t> ।</a:t>
            </a:r>
          </a:p>
          <a:p>
            <a:r>
              <a:rPr lang="en-US" sz="2000" dirty="0" err="1"/>
              <a:t>যেমন</a:t>
            </a:r>
            <a:r>
              <a:rPr lang="en-US" sz="2000" dirty="0"/>
              <a:t> – </a:t>
            </a:r>
            <a:r>
              <a:rPr lang="en-US" sz="2000" dirty="0" err="1"/>
              <a:t>মানুষের</a:t>
            </a:r>
            <a:r>
              <a:rPr lang="en-US" sz="2000" dirty="0"/>
              <a:t> </a:t>
            </a:r>
            <a:r>
              <a:rPr lang="en-US" sz="2000" dirty="0" err="1"/>
              <a:t>বৈজ্ঞানিক</a:t>
            </a:r>
            <a:r>
              <a:rPr lang="en-US" sz="2000" dirty="0"/>
              <a:t> – Homo sapiens। </a:t>
            </a:r>
            <a:r>
              <a:rPr lang="en-US" sz="2000" dirty="0" err="1"/>
              <a:t>বৈজ্ঞানিক</a:t>
            </a:r>
            <a:r>
              <a:rPr lang="en-US" sz="2000" dirty="0"/>
              <a:t> </a:t>
            </a:r>
            <a:r>
              <a:rPr lang="en-US" sz="2000" dirty="0" err="1"/>
              <a:t>নাম</a:t>
            </a:r>
            <a:r>
              <a:rPr lang="en-US" sz="2000" dirty="0"/>
              <a:t> </a:t>
            </a:r>
            <a:r>
              <a:rPr lang="en-US" sz="2000" dirty="0" err="1"/>
              <a:t>ল্যাটি</a:t>
            </a:r>
            <a:r>
              <a:rPr lang="as-IN" sz="2000" dirty="0"/>
              <a:t>ন</a:t>
            </a:r>
            <a:r>
              <a:rPr lang="en-US" sz="2000" dirty="0"/>
              <a:t> </a:t>
            </a:r>
            <a:r>
              <a:rPr lang="as-IN" sz="2000" dirty="0"/>
              <a:t>অ</a:t>
            </a:r>
            <a:r>
              <a:rPr lang="en-US" sz="2000" dirty="0" err="1"/>
              <a:t>থবা</a:t>
            </a:r>
            <a:r>
              <a:rPr lang="en-US" sz="2000" dirty="0"/>
              <a:t> </a:t>
            </a:r>
            <a:r>
              <a:rPr lang="en-US" sz="2000" dirty="0" err="1"/>
              <a:t>ইংরেজি</a:t>
            </a:r>
            <a:r>
              <a:rPr lang="en-US" sz="2000" dirty="0"/>
              <a:t> </a:t>
            </a:r>
            <a:r>
              <a:rPr lang="en-US" sz="2000" dirty="0" err="1"/>
              <a:t>ভাষায়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লিখতে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 ।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355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632267-DFD2-4C49-859E-B22148374B67}"/>
              </a:ext>
            </a:extLst>
          </p:cNvPr>
          <p:cNvSpPr txBox="1"/>
          <p:nvPr/>
        </p:nvSpPr>
        <p:spPr>
          <a:xfrm>
            <a:off x="1257300" y="828675"/>
            <a:ext cx="86296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/>
              <a:t>দলীয়</a:t>
            </a:r>
            <a:r>
              <a:rPr lang="en-US" sz="11500" dirty="0"/>
              <a:t> </a:t>
            </a:r>
            <a:r>
              <a:rPr lang="en-US" sz="11500" dirty="0" err="1"/>
              <a:t>কাজ</a:t>
            </a:r>
            <a:endParaRPr lang="en-US" sz="115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90361A3-24A4-4F9A-9008-12F772B17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2526461"/>
            <a:ext cx="2428875" cy="18859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931E69-160A-4A01-8D66-82B33B1BF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20" y="2400300"/>
            <a:ext cx="2295525" cy="19907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0B3F453-274C-46D7-966A-1394CD07C1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50" y="2609849"/>
            <a:ext cx="2466975" cy="18478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E959D77-9828-418D-8C31-6C0268522AB7}"/>
              </a:ext>
            </a:extLst>
          </p:cNvPr>
          <p:cNvSpPr txBox="1"/>
          <p:nvPr/>
        </p:nvSpPr>
        <p:spPr>
          <a:xfrm>
            <a:off x="1620916" y="5306170"/>
            <a:ext cx="711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প্রাণী</a:t>
            </a:r>
            <a:r>
              <a:rPr lang="en-US" sz="3600" dirty="0"/>
              <a:t> </a:t>
            </a:r>
            <a:r>
              <a:rPr lang="en-US" sz="3600" dirty="0" err="1"/>
              <a:t>জগতের</a:t>
            </a:r>
            <a:r>
              <a:rPr lang="en-US" sz="3600" dirty="0"/>
              <a:t> </a:t>
            </a:r>
            <a:r>
              <a:rPr lang="en-US" sz="3600" dirty="0" err="1"/>
              <a:t>পর্বসমুহের</a:t>
            </a:r>
            <a:r>
              <a:rPr lang="en-US" sz="3600" dirty="0"/>
              <a:t> </a:t>
            </a:r>
            <a:r>
              <a:rPr lang="en-US" sz="3600" dirty="0" err="1"/>
              <a:t>নাম</a:t>
            </a:r>
            <a:r>
              <a:rPr lang="en-US" sz="3600" dirty="0"/>
              <a:t> </a:t>
            </a:r>
            <a:r>
              <a:rPr lang="en-US" sz="3600" dirty="0" err="1"/>
              <a:t>লিখ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986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6C8CAA-C98D-463D-85EE-298A80595BF0}"/>
              </a:ext>
            </a:extLst>
          </p:cNvPr>
          <p:cNvSpPr txBox="1"/>
          <p:nvPr/>
        </p:nvSpPr>
        <p:spPr>
          <a:xfrm>
            <a:off x="1205344" y="706582"/>
            <a:ext cx="65254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/>
              <a:t>একক</a:t>
            </a:r>
            <a:r>
              <a:rPr lang="en-US" sz="9600" dirty="0"/>
              <a:t> </a:t>
            </a:r>
            <a:r>
              <a:rPr lang="en-US" sz="9600" dirty="0" err="1"/>
              <a:t>কাজ</a:t>
            </a:r>
            <a:endParaRPr lang="en-US" sz="9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A9189-C0DA-43F0-B953-F659E2CACA5B}"/>
              </a:ext>
            </a:extLst>
          </p:cNvPr>
          <p:cNvSpPr txBox="1"/>
          <p:nvPr/>
        </p:nvSpPr>
        <p:spPr>
          <a:xfrm>
            <a:off x="1316181" y="3429000"/>
            <a:ext cx="8617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প্রত্যেক</a:t>
            </a:r>
            <a:r>
              <a:rPr lang="en-US" sz="4800" dirty="0"/>
              <a:t> </a:t>
            </a:r>
            <a:r>
              <a:rPr lang="en-US" sz="4800" dirty="0" err="1"/>
              <a:t>পর্বের</a:t>
            </a:r>
            <a:r>
              <a:rPr lang="en-US" sz="4800" dirty="0"/>
              <a:t> </a:t>
            </a:r>
            <a:r>
              <a:rPr lang="en-US" sz="4800" dirty="0" err="1"/>
              <a:t>প্রাণীরএকটি</a:t>
            </a:r>
            <a:r>
              <a:rPr lang="en-US" sz="4800" dirty="0"/>
              <a:t> </a:t>
            </a:r>
            <a:r>
              <a:rPr lang="en-US" sz="4800" dirty="0" err="1"/>
              <a:t>করে</a:t>
            </a:r>
            <a:r>
              <a:rPr lang="en-US" sz="4800" dirty="0"/>
              <a:t> </a:t>
            </a:r>
            <a:r>
              <a:rPr lang="en-US" sz="4800" dirty="0" err="1"/>
              <a:t>বৈশিষ্ট্য</a:t>
            </a:r>
            <a:r>
              <a:rPr lang="en-US" sz="4800" dirty="0"/>
              <a:t> </a:t>
            </a:r>
            <a:r>
              <a:rPr lang="en-US" sz="4800" dirty="0" err="1"/>
              <a:t>খাতায়</a:t>
            </a:r>
            <a:r>
              <a:rPr lang="en-US" sz="4800" dirty="0"/>
              <a:t> </a:t>
            </a:r>
            <a:r>
              <a:rPr lang="en-US" sz="4800" dirty="0" err="1"/>
              <a:t>লি</a:t>
            </a:r>
            <a:r>
              <a:rPr lang="as-IN" sz="4800" dirty="0"/>
              <a:t>খ</a:t>
            </a:r>
            <a:r>
              <a:rPr lang="en-US" sz="4800" dirty="0"/>
              <a:t> </a:t>
            </a:r>
            <a:r>
              <a:rPr lang="en-US" sz="28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61466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</TotalTime>
  <Words>238</Words>
  <Application>Microsoft Office PowerPoint</Application>
  <PresentationFormat>Widescreen</PresentationFormat>
  <Paragraphs>42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Vrinda</vt:lpstr>
      <vt:lpstr>Wingdings 3</vt:lpstr>
      <vt:lpstr>Facet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svgo</dc:creator>
  <cp:lastModifiedBy>svgo</cp:lastModifiedBy>
  <cp:revision>73</cp:revision>
  <dcterms:created xsi:type="dcterms:W3CDTF">2021-01-17T07:12:18Z</dcterms:created>
  <dcterms:modified xsi:type="dcterms:W3CDTF">2021-01-20T18:34:12Z</dcterms:modified>
</cp:coreProperties>
</file>