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3" r:id="rId3"/>
    <p:sldId id="275" r:id="rId4"/>
    <p:sldId id="276" r:id="rId5"/>
    <p:sldId id="270" r:id="rId6"/>
    <p:sldId id="287" r:id="rId7"/>
    <p:sldId id="288" r:id="rId8"/>
    <p:sldId id="257" r:id="rId9"/>
    <p:sldId id="258" r:id="rId10"/>
    <p:sldId id="264" r:id="rId11"/>
    <p:sldId id="265" r:id="rId12"/>
    <p:sldId id="282" r:id="rId13"/>
    <p:sldId id="259" r:id="rId14"/>
    <p:sldId id="260" r:id="rId15"/>
    <p:sldId id="283" r:id="rId16"/>
    <p:sldId id="267" r:id="rId17"/>
    <p:sldId id="263" r:id="rId18"/>
    <p:sldId id="261" r:id="rId19"/>
    <p:sldId id="266" r:id="rId20"/>
    <p:sldId id="284" r:id="rId21"/>
    <p:sldId id="277" r:id="rId22"/>
    <p:sldId id="278" r:id="rId23"/>
    <p:sldId id="279" r:id="rId24"/>
    <p:sldId id="280" r:id="rId25"/>
    <p:sldId id="281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OtW/7WEOAqjx0IJekUjbQ==" hashData="+bBAXBlWIby+/e1e3xG4r5LHpknZ79uzsJL14t3M0NewNg7iOmtfg1aPaOgK/98/9xO4MAs0UWOvI5ZPd5dw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4019-E5EB-4EC0-B4B5-A38068765B4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D753-67B8-4290-B2C3-C0F954520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1151-DCC7-49D9-97A3-60D1FC5CBE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CB8C-1BA1-47D1-8401-23501DCB7D8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52BD-4E5A-45A4-9F27-5A99902C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64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10.png"/><Relationship Id="rId10" Type="http://schemas.openxmlformats.org/officeDocument/2006/relationships/image" Target="../media/image11.png"/><Relationship Id="rId4" Type="http://schemas.openxmlformats.org/officeDocument/2006/relationships/image" Target="../media/image6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91.png"/><Relationship Id="rId3" Type="http://schemas.openxmlformats.org/officeDocument/2006/relationships/image" Target="../media/image18.png"/><Relationship Id="rId7" Type="http://schemas.openxmlformats.org/officeDocument/2006/relationships/image" Target="../media/image150.png"/><Relationship Id="rId12" Type="http://schemas.openxmlformats.org/officeDocument/2006/relationships/image" Target="../media/image281.png"/><Relationship Id="rId2" Type="http://schemas.openxmlformats.org/officeDocument/2006/relationships/image" Target="../media/image17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30.png"/><Relationship Id="rId15" Type="http://schemas.openxmlformats.org/officeDocument/2006/relationships/image" Target="../media/image10.png"/><Relationship Id="rId10" Type="http://schemas.openxmlformats.org/officeDocument/2006/relationships/image" Target="../media/image220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1.png"/><Relationship Id="rId7" Type="http://schemas.openxmlformats.org/officeDocument/2006/relationships/image" Target="../media/image290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6.png"/><Relationship Id="rId4" Type="http://schemas.openxmlformats.org/officeDocument/2006/relationships/image" Target="../media/image371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0.png"/><Relationship Id="rId3" Type="http://schemas.openxmlformats.org/officeDocument/2006/relationships/image" Target="../media/image36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2.png"/><Relationship Id="rId5" Type="http://schemas.openxmlformats.org/officeDocument/2006/relationships/image" Target="../media/image6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6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12" Type="http://schemas.openxmlformats.org/officeDocument/2006/relationships/image" Target="../media/image66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5.png"/><Relationship Id="rId5" Type="http://schemas.openxmlformats.org/officeDocument/2006/relationships/image" Target="../media/image55.png"/><Relationship Id="rId15" Type="http://schemas.openxmlformats.org/officeDocument/2006/relationships/image" Target="../media/image11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380.png"/><Relationship Id="rId7" Type="http://schemas.openxmlformats.org/officeDocument/2006/relationships/image" Target="../media/image370.png"/><Relationship Id="rId12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16.png"/><Relationship Id="rId5" Type="http://schemas.openxmlformats.org/officeDocument/2006/relationships/image" Target="../media/image200.png"/><Relationship Id="rId10" Type="http://schemas.openxmlformats.org/officeDocument/2006/relationships/image" Target="../media/image57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jamalsyl.co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74.png"/><Relationship Id="rId3" Type="http://schemas.openxmlformats.org/officeDocument/2006/relationships/audio" Target="../media/audio2.wav"/><Relationship Id="rId7" Type="http://schemas.openxmlformats.org/officeDocument/2006/relationships/image" Target="../media/image70.png"/><Relationship Id="rId12" Type="http://schemas.openxmlformats.org/officeDocument/2006/relationships/image" Target="../media/image2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10.png"/><Relationship Id="rId10" Type="http://schemas.openxmlformats.org/officeDocument/2006/relationships/image" Target="../media/image72.png"/><Relationship Id="rId4" Type="http://schemas.openxmlformats.org/officeDocument/2006/relationships/image" Target="../media/image202.png"/><Relationship Id="rId9" Type="http://schemas.openxmlformats.org/officeDocument/2006/relationships/image" Target="../media/image71.png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110.png"/><Relationship Id="rId3" Type="http://schemas.openxmlformats.org/officeDocument/2006/relationships/audio" Target="../media/audio1.wav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77.png"/><Relationship Id="rId5" Type="http://schemas.openxmlformats.org/officeDocument/2006/relationships/image" Target="../media/image300.png"/><Relationship Id="rId15" Type="http://schemas.openxmlformats.org/officeDocument/2006/relationships/image" Target="../media/image10.png"/><Relationship Id="rId10" Type="http://schemas.openxmlformats.org/officeDocument/2006/relationships/image" Target="../media/image350.png"/><Relationship Id="rId4" Type="http://schemas.openxmlformats.org/officeDocument/2006/relationships/image" Target="../media/image67.png"/><Relationship Id="rId9" Type="http://schemas.openxmlformats.org/officeDocument/2006/relationships/image" Target="../media/image341.pn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0.png"/><Relationship Id="rId3" Type="http://schemas.openxmlformats.org/officeDocument/2006/relationships/audio" Target="../media/audio1.wav"/><Relationship Id="rId25" Type="http://schemas.openxmlformats.org/officeDocument/2006/relationships/image" Target="../media/image600.png"/><Relationship Id="rId2" Type="http://schemas.openxmlformats.org/officeDocument/2006/relationships/audio" Target="../media/audio2.wav"/><Relationship Id="rId29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90.png"/><Relationship Id="rId23" Type="http://schemas.openxmlformats.org/officeDocument/2006/relationships/image" Target="../media/image571.png"/><Relationship Id="rId28" Type="http://schemas.openxmlformats.org/officeDocument/2006/relationships/image" Target="../media/image630.png"/><Relationship Id="rId4" Type="http://schemas.openxmlformats.org/officeDocument/2006/relationships/image" Target="../media/image79.png"/><Relationship Id="rId27" Type="http://schemas.openxmlformats.org/officeDocument/2006/relationships/image" Target="../media/image620.png"/><Relationship Id="rId30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41.png"/><Relationship Id="rId12" Type="http://schemas.openxmlformats.org/officeDocument/2006/relationships/image" Target="../media/image19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81.png"/><Relationship Id="rId5" Type="http://schemas.openxmlformats.org/officeDocument/2006/relationships/image" Target="../media/image12.png"/><Relationship Id="rId10" Type="http://schemas.openxmlformats.org/officeDocument/2006/relationships/image" Target="../media/image171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.png"/><Relationship Id="rId21" Type="http://schemas.openxmlformats.org/officeDocument/2006/relationships/image" Target="../media/image45.png"/><Relationship Id="rId25" Type="http://schemas.openxmlformats.org/officeDocument/2006/relationships/image" Target="../media/image10.png"/><Relationship Id="rId2" Type="http://schemas.openxmlformats.org/officeDocument/2006/relationships/image" Target="../media/image2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.png"/><Relationship Id="rId23" Type="http://schemas.openxmlformats.org/officeDocument/2006/relationships/image" Target="../media/image47.png"/><Relationship Id="rId19" Type="http://schemas.openxmlformats.org/officeDocument/2006/relationships/image" Target="../media/image43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1.png"/><Relationship Id="rId3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5" Type="http://schemas.openxmlformats.org/officeDocument/2006/relationships/image" Target="../media/image10.png"/><Relationship Id="rId10" Type="http://schemas.openxmlformats.org/officeDocument/2006/relationships/image" Target="../media/image25.png"/><Relationship Id="rId9" Type="http://schemas.openxmlformats.org/officeDocument/2006/relationships/image" Target="../media/image241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38" y="755201"/>
            <a:ext cx="1274174" cy="6115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3" y="1134901"/>
            <a:ext cx="4303636" cy="225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6846" y="711824"/>
            <a:ext cx="5674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39" y="3099855"/>
            <a:ext cx="11528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huriMJ" pitchFamily="2" charset="0"/>
                <a:cs typeface="NikoshBAN" pitchFamily="2" charset="0"/>
              </a:rPr>
              <a:t>কাজী জালাল উদ্দিন </a:t>
            </a:r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huriMJ" pitchFamily="2" charset="0"/>
                <a:cs typeface="NikoshBAN" pitchFamily="2" charset="0"/>
              </a:rPr>
              <a:t>বালিকা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huriMJ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huriMJ" pitchFamily="2" charset="0"/>
                <a:cs typeface="NikoshBAN" pitchFamily="2" charset="0"/>
              </a:rPr>
              <a:t>, সিলেট।</a:t>
            </a:r>
          </a:p>
        </p:txBody>
      </p:sp>
      <p:pic>
        <p:nvPicPr>
          <p:cNvPr id="7" name="Picture 6" descr="D:\GIP picture2\Border\G 2 (4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236969" cy="68574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4347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899" y="607950"/>
            <a:ext cx="4457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ক্ষেত্রে,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মূলধন=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হলে,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916320" y="1652657"/>
                <a:ext cx="62756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মুনাফা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a:rPr lang="en-US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bn-IN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IN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IN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</m:t>
                      </m:r>
                      <m:r>
                        <a:rPr lang="bn-IN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2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4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320" y="1652657"/>
                <a:ext cx="627568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25843" y="2152144"/>
                <a:ext cx="60912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843" y="2152144"/>
                <a:ext cx="609124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19158" y="601515"/>
            <a:ext cx="37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bn-IN" sz="3600" dirty="0">
                <a:solidFill>
                  <a:srgbClr val="FF0000"/>
                </a:solidFill>
                <a:latin typeface="NikoshBAN"/>
                <a:cs typeface="NikoshBAN"/>
              </a:rPr>
              <a:t>আমরা জানি,  </a:t>
            </a:r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I= Pnr</a:t>
            </a:r>
            <a:r>
              <a:rPr lang="bn-IN" sz="36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30854" y="1043916"/>
                <a:ext cx="2316660" cy="1308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r=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𝑷𝒏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54" y="1043916"/>
                <a:ext cx="2316660" cy="1308884"/>
              </a:xfrm>
              <a:prstGeom prst="rect">
                <a:avLst/>
              </a:prstGeom>
              <a:blipFill>
                <a:blip r:embed="rId4"/>
                <a:stretch>
                  <a:fillRect l="-11842" b="-1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46774" y="2301788"/>
                <a:ext cx="2667718" cy="119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r=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dirty="0" smtClean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𝑷</m:t>
                        </m:r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×</m:t>
                        </m:r>
                        <m:r>
                          <a:rPr lang="bn-IN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৬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74" y="2301788"/>
                <a:ext cx="2667718" cy="1192955"/>
              </a:xfrm>
              <a:prstGeom prst="rect">
                <a:avLst/>
              </a:prstGeom>
              <a:blipFill>
                <a:blip r:embed="rId5"/>
                <a:stretch>
                  <a:fillRect l="-10526" b="-1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9174" y="3777818"/>
                <a:ext cx="4648196" cy="1225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r=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bn-IN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/>
                              </a:rPr>
                              <m:t>১ </m:t>
                            </m:r>
                            <m:r>
                              <a:rPr lang="en-US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bn-IN" sz="4800" b="1" i="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/>
                              </a:rPr>
                              <m:t>১০০</m:t>
                            </m:r>
                            <m:r>
                              <m:rPr>
                                <m:nor/>
                              </m:rPr>
                              <a:rPr lang="en-US" sz="4800" b="1" dirty="0">
                                <a:solidFill>
                                  <a:srgbClr val="002060"/>
                                </a:solidFill>
                                <a:latin typeface="NikoshBAN"/>
                                <a:cs typeface="NikoshBAN"/>
                              </a:rPr>
                              <m:t> </m:t>
                            </m:r>
                          </m:num>
                          <m:den>
                            <m:r>
                              <a:rPr lang="bn-IN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/>
                              </a:rPr>
                              <m:t>৬</m:t>
                            </m:r>
                          </m:den>
                        </m:f>
                      </m:e>
                    </m:d>
                    <m:r>
                      <a:rPr lang="bn-IN" sz="4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/>
                      </a:rPr>
                      <m:t>%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74" y="3777818"/>
                <a:ext cx="4648196" cy="1225464"/>
              </a:xfrm>
              <a:prstGeom prst="rect">
                <a:avLst/>
              </a:prstGeom>
              <a:blipFill>
                <a:blip r:embed="rId6"/>
                <a:stretch>
                  <a:fillRect l="-6037" b="-1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33455" y="5035686"/>
                <a:ext cx="2781531" cy="1194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৫</m:t>
                        </m:r>
                        <m:r>
                          <m:rPr>
                            <m:nor/>
                          </m:rPr>
                          <a:rPr lang="bn-IN" sz="48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bn-IN" sz="4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800" b="1" dirty="0" smtClean="0">
                    <a:solidFill>
                      <a:srgbClr val="002060"/>
                    </a:solidFill>
                  </a:rPr>
                  <a:t>%</a:t>
                </a:r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55" y="5035686"/>
                <a:ext cx="2781531" cy="1194173"/>
              </a:xfrm>
              <a:prstGeom prst="rect">
                <a:avLst/>
              </a:prstGeom>
              <a:blipFill>
                <a:blip r:embed="rId7"/>
                <a:stretch>
                  <a:fillRect l="-9868" r="-921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14452" y="2715908"/>
            <a:ext cx="354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) = 6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706" y="3244334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00303" y="1024630"/>
            <a:ext cx="150125" cy="49324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6200000">
            <a:off x="-1658112" y="2718159"/>
            <a:ext cx="376247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নং প্রশ্নের উত্তরঃ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4934" y="3943996"/>
            <a:ext cx="939395" cy="246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74160" y="4640033"/>
            <a:ext cx="363909" cy="221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13116" y="4651628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7824" y="3403528"/>
            <a:ext cx="74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4770257" y="0"/>
            <a:ext cx="222927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শতকরা বার্ষিক যে হারে কোনো মূলধন ৬ বছরে মুনাফা-মূলধনে দ্বিগুণ হয়, সেই হারে কত টাকা ৪ বছরে মুনাফা-মূলধনে ২০৫০ টাকা হবে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608870" y="3163642"/>
            <a:ext cx="363909" cy="221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794614" y="2471738"/>
            <a:ext cx="510036" cy="242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56652" y="2268444"/>
                <a:ext cx="1116011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bn-IN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৬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52" y="2268444"/>
                <a:ext cx="1116011" cy="1197764"/>
              </a:xfrm>
              <a:prstGeom prst="rect">
                <a:avLst/>
              </a:prstGeom>
              <a:blipFill>
                <a:blip r:embed="rId8"/>
                <a:stretch>
                  <a:fillRect l="-24590" b="-16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9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970465" cy="9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 animBg="1"/>
      <p:bldP spid="29" grpId="0"/>
      <p:bldP spid="30" grpId="0"/>
      <p:bldP spid="31" grpId="0" animBg="1"/>
      <p:bldP spid="21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343" y="450376"/>
            <a:ext cx="575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আবার, আমরা জানি,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P+ 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675" y="957620"/>
            <a:ext cx="384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P+ Pnr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243" y="1546750"/>
            <a:ext cx="384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P(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১+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nr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1660" y="2091636"/>
                <a:ext cx="4450494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২০৫০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P(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১+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60" y="2091636"/>
                <a:ext cx="4450494" cy="924805"/>
              </a:xfrm>
              <a:prstGeom prst="rect">
                <a:avLst/>
              </a:prstGeom>
              <a:blipFill>
                <a:blip r:embed="rId2"/>
                <a:stretch>
                  <a:fillRect l="-424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50787" y="3342025"/>
            <a:ext cx="17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 ২০৫০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3188" y="3982886"/>
                <a:ext cx="2406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২০৫০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88" y="3982886"/>
                <a:ext cx="2406928" cy="646331"/>
              </a:xfrm>
              <a:prstGeom prst="rect">
                <a:avLst/>
              </a:prstGeom>
              <a:blipFill>
                <a:blip r:embed="rId3"/>
                <a:stretch>
                  <a:fillRect l="-784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3153" y="4809150"/>
                <a:ext cx="3812285" cy="9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২০৫০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53" y="4809150"/>
                <a:ext cx="3812285" cy="923266"/>
              </a:xfrm>
              <a:prstGeom prst="rect">
                <a:avLst/>
              </a:prstGeom>
              <a:blipFill>
                <a:blip r:embed="rId4"/>
                <a:stretch>
                  <a:fillRect l="-4792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461" y="5589349"/>
                <a:ext cx="28787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২৩০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61" y="5589349"/>
                <a:ext cx="2878753" cy="646331"/>
              </a:xfrm>
              <a:prstGeom prst="rect">
                <a:avLst/>
              </a:prstGeom>
              <a:blipFill>
                <a:blip r:embed="rId6"/>
                <a:stretch>
                  <a:fillRect l="-634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50260" y="5582751"/>
                <a:ext cx="41216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সুতরাং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২৩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260" y="5582751"/>
                <a:ext cx="41216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43888" y="5643569"/>
            <a:ext cx="14144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(উত্তর)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23630" y="957620"/>
            <a:ext cx="0" cy="42694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960362" y="774282"/>
                <a:ext cx="496778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</m:t>
                      </m:r>
                      <m:r>
                        <m:rPr>
                          <m:nor/>
                        </m:rP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ক্ষেত্রে</m:t>
                      </m:r>
                      <m:r>
                        <m:rPr>
                          <m:nor/>
                        </m:rP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bn-IN" sz="36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bn-IN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২০৫০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bn-IN" sz="36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সময়(</a:t>
                </a:r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n)=</a:t>
                </a:r>
                <a:r>
                  <a:rPr lang="bn-IN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বছর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2" y="774282"/>
                <a:ext cx="4967781" cy="1815882"/>
              </a:xfrm>
              <a:prstGeom prst="rect">
                <a:avLst/>
              </a:prstGeom>
              <a:blipFill>
                <a:blip r:embed="rId8"/>
                <a:stretch>
                  <a:fillRect l="-4417" b="-1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656394" y="3466531"/>
            <a:ext cx="587494" cy="313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58922" y="4069311"/>
            <a:ext cx="587494" cy="313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75257" y="4114193"/>
            <a:ext cx="49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41752" y="2456597"/>
            <a:ext cx="311633" cy="234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371828" y="2745477"/>
            <a:ext cx="311633" cy="234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1121" y="2019863"/>
            <a:ext cx="4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9811" y="2759117"/>
            <a:ext cx="4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8814" y="4483153"/>
            <a:ext cx="80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500313" y="5002331"/>
            <a:ext cx="829741" cy="84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971799" y="5526214"/>
            <a:ext cx="453504" cy="7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9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87497" y="2418735"/>
                <a:ext cx="4660492" cy="1626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</a:t>
                </a:r>
                <a:r>
                  <a:rPr lang="en-US" sz="40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(r)=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৫</m:t>
                        </m:r>
                        <m:r>
                          <m:rPr>
                            <m:nor/>
                          </m:rPr>
                          <a:rPr lang="bn-IN" sz="40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bn-IN" sz="4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000" b="1" dirty="0">
                    <a:solidFill>
                      <a:srgbClr val="002060"/>
                    </a:solidFill>
                  </a:rPr>
                  <a:t>%</a:t>
                </a:r>
                <a:endParaRPr lang="en-US" sz="4000" b="1" dirty="0">
                  <a:solidFill>
                    <a:srgbClr val="002060"/>
                  </a:solidFill>
                </a:endParaRPr>
              </a:p>
              <a:p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97" y="2418735"/>
                <a:ext cx="4660492" cy="1626151"/>
              </a:xfrm>
              <a:prstGeom prst="rect">
                <a:avLst/>
              </a:prstGeom>
              <a:blipFill>
                <a:blip r:embed="rId10"/>
                <a:stretch>
                  <a:fillRect l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951409" y="3367546"/>
                <a:ext cx="1882875" cy="1013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৫</m:t>
                        </m:r>
                        <m:r>
                          <m:rPr>
                            <m:nor/>
                          </m:rPr>
                          <a:rPr lang="bn-IN" sz="40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bn-IN" sz="4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</m:t>
                        </m:r>
                        <m:r>
                          <a:rPr lang="bn-IN" sz="4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×</m:t>
                        </m:r>
                        <m:r>
                          <a:rPr lang="bn-IN" sz="4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১০০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09" y="3367546"/>
                <a:ext cx="1882875" cy="1013547"/>
              </a:xfrm>
              <a:prstGeom prst="rect">
                <a:avLst/>
              </a:prstGeom>
              <a:blipFill>
                <a:blip r:embed="rId11"/>
                <a:stretch>
                  <a:fillRect l="-11327" b="-1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118557" y="4434347"/>
            <a:ext cx="3411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(p)=    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34287" y="3328218"/>
                <a:ext cx="1066802" cy="1186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/>
                        </a:rPr>
                        <m:t>=</m:t>
                      </m:r>
                      <m:f>
                        <m:fPr>
                          <m:ctrlPr>
                            <a:rPr lang="bn-IN" sz="4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/>
                            </a:rPr>
                          </m:ctrlPr>
                        </m:fPr>
                        <m:num>
                          <m:r>
                            <a:rPr lang="bn-IN" sz="4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/>
                            </a:rPr>
                            <m:t>১</m:t>
                          </m:r>
                        </m:num>
                        <m:den>
                          <m:r>
                            <a:rPr lang="bn-IN" sz="4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287" y="3328218"/>
                <a:ext cx="1066802" cy="11864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74787" y="3140468"/>
                <a:ext cx="1123819" cy="9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87" y="3140468"/>
                <a:ext cx="1123819" cy="914674"/>
              </a:xfrm>
              <a:prstGeom prst="rect">
                <a:avLst/>
              </a:prstGeom>
              <a:blipFill>
                <a:blip r:embed="rId13"/>
                <a:stretch>
                  <a:fillRect l="-16848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9859" y="4002554"/>
                <a:ext cx="1384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859" y="4002554"/>
                <a:ext cx="1384374" cy="646331"/>
              </a:xfrm>
              <a:prstGeom prst="rect">
                <a:avLst/>
              </a:prstGeom>
              <a:blipFill>
                <a:blip r:embed="rId14"/>
                <a:stretch>
                  <a:fillRect l="-13656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970465" cy="966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8" grpId="0"/>
      <p:bldP spid="24" grpId="0"/>
      <p:bldP spid="28" grpId="0"/>
      <p:bldP spid="30" grpId="0"/>
      <p:bldP spid="32" grpId="0"/>
      <p:bldP spid="29" grpId="0" animBg="1"/>
      <p:bldP spid="2" grpId="0"/>
      <p:bldP spid="33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3752968" y="6088559"/>
            <a:ext cx="3639786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115" y="2544995"/>
            <a:ext cx="10109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" y="-57793"/>
            <a:ext cx="1499746" cy="149364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886200" y="1122959"/>
            <a:ext cx="4495800" cy="533400"/>
          </a:xfrm>
          <a:prstGeom prst="roundRect">
            <a:avLst>
              <a:gd name="adj" fmla="val 96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8984"/>
            <a:ext cx="2971800" cy="2076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613816" y="0"/>
            <a:ext cx="23403855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13)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আসল ৫ বছরে  মুনাফা-আসলে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১৮৩০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 এবং ৩ বছরের মুনাফা-আসলে 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১৫৭৮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আসল ও মুনাফার হার নির্ণয় কর।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1" y="691196"/>
            <a:ext cx="112299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দেওয়া আছে, আসল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+ ৫ বছরের মুনাফা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১৮৩০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টাকা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00101" y="1922006"/>
            <a:ext cx="112299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8591" y="3693720"/>
                <a:ext cx="11229975" cy="9449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/>
                    <a:cs typeface="NikoshBAN"/>
                  </a:rPr>
                  <a:t>৩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600" b="0" i="0" smtClean="0">
                            <a:latin typeface="Cambria Math" panose="02040503050406030204" pitchFamily="18" charset="0"/>
                            <a:cs typeface="NikoshBAN"/>
                          </a:rPr>
                          <m:t>২৫২  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NikoshBAN"/>
                            <a:cs typeface="NikoshB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IN" sz="3600" dirty="0">
                            <a:latin typeface="NikoshBAN"/>
                            <a:cs typeface="NikoshBAN"/>
                          </a:rPr>
                          <m:t>৩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/>
                    <a:cs typeface="NikoshBAN"/>
                  </a:rPr>
                  <a:t> </a:t>
                </a:r>
                <a:r>
                  <a:rPr lang="en-US" sz="3600" dirty="0">
                    <a:latin typeface="NikoshBAN"/>
                    <a:cs typeface="NikoshBAN"/>
                  </a:rPr>
                  <a:t> </a:t>
                </a:r>
                <a:r>
                  <a:rPr lang="en-US" sz="3600" dirty="0" smtClean="0">
                    <a:latin typeface="NikoshBAN"/>
                    <a:cs typeface="NikoshBAN"/>
                  </a:rPr>
                  <a:t> </a:t>
                </a:r>
                <a:r>
                  <a:rPr lang="bn-IN" sz="3600" dirty="0" smtClean="0">
                    <a:latin typeface="NikoshBAN"/>
                    <a:cs typeface="NikoshBAN"/>
                  </a:rPr>
                  <a:t>টাকা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91" y="3693720"/>
                <a:ext cx="11229975" cy="944939"/>
              </a:xfrm>
              <a:prstGeom prst="rect">
                <a:avLst/>
              </a:prstGeom>
              <a:blipFill>
                <a:blip r:embed="rId2"/>
                <a:stretch>
                  <a:fillRect l="-1683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00101" y="5334312"/>
            <a:ext cx="112299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সুতবাং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  আসল = 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১৫৭৮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৩৭৮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)টাকা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১২০০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টাকা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0100" y="2625190"/>
                <a:ext cx="11229975" cy="9526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      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/>
                    <a:cs typeface="NikoshBAN"/>
                  </a:rPr>
                  <a:t>     ১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   </a:t>
                </a:r>
                <a:r>
                  <a:rPr lang="en-US" sz="3600" dirty="0">
                    <a:latin typeface="NikoshBAN"/>
                    <a:cs typeface="NikoshBAN"/>
                  </a:rPr>
                  <a:t>" </a:t>
                </a:r>
                <a:r>
                  <a:rPr lang="bn-IN" sz="3600" dirty="0">
                    <a:latin typeface="NikoshBAN"/>
                    <a:cs typeface="NikoshBAN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600" b="0" i="0" smtClean="0">
                            <a:latin typeface="Cambria Math" panose="02040503050406030204" pitchFamily="18" charset="0"/>
                            <a:cs typeface="NikoshBAN"/>
                          </a:rPr>
                          <m:t>২৫২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/>
                    <a:cs typeface="NikoshBAN"/>
                  </a:rPr>
                  <a:t>      </a:t>
                </a:r>
                <a:r>
                  <a:rPr lang="en-US" sz="3600" dirty="0">
                    <a:latin typeface="NikoshBAN"/>
                    <a:cs typeface="NikoshBAN"/>
                  </a:rPr>
                  <a:t>"</a:t>
                </a:r>
                <a:r>
                  <a:rPr lang="bn-IN" sz="3600" dirty="0">
                    <a:latin typeface="NikoshBAN"/>
                    <a:cs typeface="NikoshBAN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625190"/>
                <a:ext cx="11229975" cy="952633"/>
              </a:xfrm>
              <a:prstGeom prst="rect">
                <a:avLst/>
              </a:prstGeom>
              <a:blipFill>
                <a:blip r:embed="rId3"/>
                <a:stretch>
                  <a:fillRect l="-1629" b="-10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00100" y="4615948"/>
            <a:ext cx="112299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/>
                <a:cs typeface="NikoshBAN"/>
              </a:rPr>
              <a:t>                                      </a:t>
            </a:r>
            <a:r>
              <a:rPr lang="bn-IN" sz="3600" dirty="0" smtClean="0">
                <a:latin typeface="NikoshBAN"/>
                <a:cs typeface="NikoshBAN"/>
              </a:rPr>
              <a:t>          </a:t>
            </a:r>
            <a:r>
              <a:rPr lang="en-US" sz="3600" dirty="0" smtClean="0">
                <a:latin typeface="NikoshBAN"/>
                <a:cs typeface="NikoshBAN"/>
              </a:rPr>
              <a:t> </a:t>
            </a:r>
            <a:r>
              <a:rPr lang="bn-IN" sz="3600" dirty="0" smtClean="0">
                <a:latin typeface="NikoshBAN"/>
                <a:cs typeface="NikoshBAN"/>
              </a:rPr>
              <a:t>= ৩৭৮ </a:t>
            </a:r>
            <a:r>
              <a:rPr lang="en-US" sz="3600" dirty="0" smtClean="0">
                <a:latin typeface="NikoshBAN"/>
                <a:cs typeface="NikoshBAN"/>
              </a:rPr>
              <a:t>  </a:t>
            </a:r>
            <a:r>
              <a:rPr lang="bn-IN" sz="3600" dirty="0" smtClean="0">
                <a:latin typeface="NikoshBAN"/>
                <a:cs typeface="NikoshBAN"/>
              </a:rPr>
              <a:t> </a:t>
            </a:r>
            <a:r>
              <a:rPr lang="bn-IN" sz="3600" dirty="0">
                <a:latin typeface="NikoshBAN"/>
                <a:cs typeface="NikoshBAN"/>
              </a:rPr>
              <a:t>টাকা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-1656885" y="3023093"/>
            <a:ext cx="390048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উত্তরঃ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800100" y="1958438"/>
            <a:ext cx="112299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(বিয়োগ করে )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 বছরের মুনাফা  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টাকা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9351" y="3316234"/>
            <a:ext cx="97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00847" y="3791433"/>
            <a:ext cx="800100" cy="281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00912" y="4315314"/>
            <a:ext cx="423859" cy="128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4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78757" y="1227059"/>
            <a:ext cx="112299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আসল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+ ৩ বছরের মুনাফা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১৫৭৮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টাকা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985273" cy="9812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2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" grpId="0" animBg="1"/>
      <p:bldP spid="3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69024" y="1376809"/>
            <a:ext cx="5254752" cy="36671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এখানে, </a:t>
            </a:r>
          </a:p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(P)=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00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 </a:t>
            </a:r>
            <a:endParaRPr lang="bn-IN" sz="4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মুনাফা(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)=৩৭৮ টাকা</a:t>
            </a:r>
            <a:endParaRPr lang="bn-IN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n= 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৩বছর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মুনাফার হার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(r)= ?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429" y="509927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bn-IN" sz="4000" dirty="0">
                <a:solidFill>
                  <a:srgbClr val="FF0000"/>
                </a:solidFill>
                <a:latin typeface="NikoshBAN"/>
                <a:cs typeface="NikoshBAN"/>
              </a:rPr>
              <a:t>আমরা জানি, </a:t>
            </a:r>
            <a:r>
              <a:rPr lang="bn-IN" sz="4000" dirty="0" smtClean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/>
                <a:cs typeface="NikoshBAN"/>
              </a:rPr>
              <a:t>I= Pnr</a:t>
            </a:r>
            <a:r>
              <a:rPr lang="bn-IN" sz="40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298" y="1049882"/>
                <a:ext cx="2258952" cy="1119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 </a:t>
                </a:r>
                <a:r>
                  <a:rPr lang="en-US" sz="4000" dirty="0">
                    <a:solidFill>
                      <a:srgbClr val="002060"/>
                    </a:solidFill>
                    <a:latin typeface="NikoshBAN"/>
                    <a:cs typeface="NikoshBAN"/>
                  </a:rPr>
                  <a:t>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Pn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98" y="1049882"/>
                <a:ext cx="2258952" cy="1119987"/>
              </a:xfrm>
              <a:prstGeom prst="rect">
                <a:avLst/>
              </a:prstGeom>
              <a:blipFill>
                <a:blip r:embed="rId2"/>
                <a:stretch>
                  <a:fillRect l="-943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57053" y="2014735"/>
                <a:ext cx="2723823" cy="1081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0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৩৭৮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NikoshBAN"/>
                            <a:cs typeface="NikoshBAN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NikoshBAN"/>
                            <a:cs typeface="NikoshBAN"/>
                          </a:rPr>
                          <m:t>১২০০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NikoshBAN"/>
                            <a:cs typeface="NikoshBAN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NikoshBAN"/>
                            <a:cs typeface="NikoshBAN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NikoshBAN"/>
                            <a:cs typeface="NikoshBAN"/>
                          </a:rPr>
                          <m:t>) 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53" y="2014735"/>
                <a:ext cx="2723823" cy="1081193"/>
              </a:xfrm>
              <a:prstGeom prst="rect">
                <a:avLst/>
              </a:prstGeom>
              <a:blipFill>
                <a:blip r:embed="rId3"/>
                <a:stretch>
                  <a:fillRect l="-8072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69358" y="3114448"/>
                <a:ext cx="3621504" cy="108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400" dirty="0" smtClean="0">
                    <a:solidFill>
                      <a:schemeClr val="tx1"/>
                    </a:solidFill>
                    <a:latin typeface="NikoshBAN"/>
                    <a:cs typeface="NikoshB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/>
                      </a:rPr>
                      <m:t>(</m:t>
                    </m:r>
                    <m:f>
                      <m:fPr>
                        <m:ctrlPr>
                          <a:rPr lang="bn-I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৩৭৮</m:t>
                        </m:r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×</m:t>
                        </m:r>
                        <m:r>
                          <a:rPr lang="bn-IN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tx1"/>
                            </a:solidFill>
                            <a:latin typeface="NikoshBAN"/>
                            <a:cs typeface="NikoshBAN"/>
                          </a:rPr>
                          <m:t>১২০০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tx1"/>
                            </a:solidFill>
                            <a:latin typeface="NikoshBAN"/>
                            <a:cs typeface="NikoshBAN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bn-IN" sz="4400" dirty="0">
                            <a:solidFill>
                              <a:schemeClr val="tx1"/>
                            </a:solidFill>
                            <a:latin typeface="NikoshBAN"/>
                            <a:cs typeface="NikoshBAN"/>
                          </a:rPr>
                          <m:t>৩ </m:t>
                        </m:r>
                      </m:den>
                    </m:f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/>
                      </a:rPr>
                      <m:t>)</m:t>
                    </m:r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/>
                    <a:cs typeface="NikoshBAN"/>
                  </a:rPr>
                  <a:t> % 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58" y="3114448"/>
                <a:ext cx="3621504" cy="1080360"/>
              </a:xfrm>
              <a:prstGeom prst="rect">
                <a:avLst/>
              </a:prstGeom>
              <a:blipFill>
                <a:blip r:embed="rId4"/>
                <a:stretch>
                  <a:fillRect l="-6902" r="-572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14613" y="4453998"/>
            <a:ext cx="1867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bn-IN" sz="4000" dirty="0">
                <a:solidFill>
                  <a:srgbClr val="002060"/>
                </a:solidFill>
                <a:latin typeface="NikoshBAN"/>
                <a:cs typeface="NikoshBAN"/>
              </a:rPr>
              <a:t>= </a:t>
            </a:r>
            <a:r>
              <a:rPr lang="bn-IN" sz="4000" dirty="0" smtClean="0">
                <a:solidFill>
                  <a:srgbClr val="002060"/>
                </a:solidFill>
                <a:latin typeface="NikoshBAN"/>
                <a:cs typeface="NikoshBAN"/>
              </a:rPr>
              <a:t>১০.5</a:t>
            </a:r>
            <a:r>
              <a:rPr lang="bn-IN" sz="4000" dirty="0">
                <a:solidFill>
                  <a:srgbClr val="002060"/>
                </a:solidFill>
                <a:latin typeface="NikoshBAN"/>
                <a:cs typeface="NikoshBAN"/>
              </a:rPr>
              <a:t>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088" y="5553699"/>
            <a:ext cx="962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/>
              </a:rPr>
              <a:t>সুতরাং ,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/>
              </a:rPr>
              <a:t>আসল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১২০০ টাকা এবং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/>
              </a:rPr>
              <a:t>মুনাফার 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/>
              </a:rPr>
              <a:t>হার  =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/>
              </a:rPr>
              <a:t>১০.5%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/>
              <a:cs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4999" y="5718412"/>
            <a:ext cx="141026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(উত্তর)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18814" y="5091270"/>
                <a:ext cx="444865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/>
                      </a:rPr>
                      <m:t>∴</m:t>
                    </m:r>
                  </m:oMath>
                </a14:m>
                <a:r>
                  <a:rPr lang="bn-IN" sz="4000" dirty="0" smtClean="0">
                    <a:latin typeface="NikoshBAN"/>
                    <a:cs typeface="NikoshBAN"/>
                  </a:rPr>
                  <a:t>মুনাফার </a:t>
                </a:r>
                <a:r>
                  <a:rPr lang="bn-IN" sz="4000" dirty="0">
                    <a:latin typeface="NikoshBAN"/>
                    <a:cs typeface="NikoshBAN"/>
                  </a:rPr>
                  <a:t>হার  = </a:t>
                </a:r>
                <a:r>
                  <a:rPr lang="bn-IN" sz="4000" dirty="0" smtClean="0">
                    <a:latin typeface="NikoshBAN"/>
                    <a:cs typeface="NikoshBAN"/>
                  </a:rPr>
                  <a:t>১০.5</a:t>
                </a:r>
                <a:r>
                  <a:rPr lang="bn-IN" sz="4000" dirty="0">
                    <a:latin typeface="NikoshBAN"/>
                    <a:cs typeface="NikoshBAN"/>
                  </a:rPr>
                  <a:t>% </a:t>
                </a:r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14" y="5091270"/>
                <a:ext cx="4448654" cy="707886"/>
              </a:xfrm>
              <a:prstGeom prst="rect">
                <a:avLst/>
              </a:prstGeom>
              <a:blipFill>
                <a:blip r:embed="rId5"/>
                <a:stretch>
                  <a:fillRect t="-13793" r="-383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001071" y="3257543"/>
            <a:ext cx="700087" cy="25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39006" y="3871906"/>
            <a:ext cx="976317" cy="209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76127" y="4266987"/>
                <a:ext cx="2345514" cy="923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/>
                    <a:cs typeface="NikoshB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/>
                      </a:rPr>
                      <m:t>(</m:t>
                    </m:r>
                    <m:f>
                      <m:fPr>
                        <m:ctrlPr>
                          <a:rPr lang="bn-I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৩৭৮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4000" b="0" i="0" dirty="0" smtClean="0">
                            <a:solidFill>
                              <a:schemeClr val="tx1"/>
                            </a:solidFill>
                            <a:latin typeface="NikoshBAN"/>
                            <a:cs typeface="NikoshBAN"/>
                          </a:rPr>
                          <m:t>৩৬</m:t>
                        </m:r>
                      </m:den>
                    </m:f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/>
                      </a:rPr>
                      <m:t>)</m:t>
                    </m:r>
                  </m:oMath>
                </a14:m>
                <a:r>
                  <a:rPr lang="bn-IN" sz="4000" dirty="0">
                    <a:solidFill>
                      <a:schemeClr val="tx1"/>
                    </a:solidFill>
                    <a:latin typeface="NikoshBAN"/>
                    <a:cs typeface="NikoshBAN"/>
                  </a:rPr>
                  <a:t> %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27" y="4266987"/>
                <a:ext cx="2345514" cy="923266"/>
              </a:xfrm>
              <a:prstGeom prst="rect">
                <a:avLst/>
              </a:prstGeom>
              <a:blipFill>
                <a:blip r:embed="rId6"/>
                <a:stretch>
                  <a:fillRect l="-9351" r="-4416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50956" y="3815833"/>
                <a:ext cx="54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4400" dirty="0" smtClean="0">
                          <a:solidFill>
                            <a:schemeClr val="tx1"/>
                          </a:solidFill>
                          <a:latin typeface="NikoshBAN"/>
                          <a:cs typeface="NikoshBAN"/>
                        </a:rPr>
                        <m:t>১২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56" y="3815833"/>
                <a:ext cx="540891" cy="769441"/>
              </a:xfrm>
              <a:prstGeom prst="rect">
                <a:avLst/>
              </a:prstGeom>
              <a:blipFill>
                <a:blip r:embed="rId7"/>
                <a:stretch>
                  <a:fillRect r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8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985273" cy="9812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1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4" grpId="0"/>
      <p:bldP spid="6" grpId="0"/>
      <p:bldP spid="7" grpId="0"/>
      <p:bldP spid="8" grpId="0"/>
      <p:bldP spid="10" grpId="0"/>
      <p:bldP spid="11" grpId="0" animBg="1"/>
      <p:bldP spid="12" grpId="0"/>
      <p:bldP spid="16" grpId="0"/>
      <p:bldP spid="13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29" y="3000216"/>
            <a:ext cx="9107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অনুরুপে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আসল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বছরে  মুনাফা-আসলে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৬২৫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 এবং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বছরের মুনাফা-আসলে 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 । আসল ও মুনাফার হার নির্ণয় কর।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526" y="817425"/>
            <a:ext cx="3533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3752968" y="6088559"/>
            <a:ext cx="3639786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C3924-2F5D-4CE9-AF07-FE4C4FD94955}"/>
              </a:ext>
            </a:extLst>
          </p:cNvPr>
          <p:cNvGrpSpPr/>
          <p:nvPr/>
        </p:nvGrpSpPr>
        <p:grpSpPr>
          <a:xfrm>
            <a:off x="-4107993" y="3524331"/>
            <a:ext cx="3116815" cy="2506004"/>
            <a:chOff x="1234315" y="2052637"/>
            <a:chExt cx="5037413" cy="22675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471450-9D39-43FC-8412-85D85BC3A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315" y="2052637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5BDC11-67C2-4CA2-8B98-3190C090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7440" y="2052637"/>
              <a:ext cx="2894288" cy="226757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8"/>
            <a:ext cx="149974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3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48 -0.30926 C 0.04648 -0.27431 0.16158 -0.24722 0.30117 -0.24722 C 0.44544 -0.24722 0.5608 -0.27431 0.5608 -0.30926 C 0.5608 -0.34422 0.67578 -0.3713 0.81979 -0.3713 C 0.95976 -0.3713 1.07526 -0.34422 1.07526 -0.3092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00740" y="-44244"/>
            <a:ext cx="2061888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১৬) একই হার মুনাফায় কোনো আসল ৬ বছরে মুনাফা-আসলে দ্বিগুণ হলে, কত বছরে তা মুনাফা-আসলে তিনগুণ হবে 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1509426" y="2610139"/>
            <a:ext cx="390048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উত্তরঃ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86792" y="514340"/>
            <a:ext cx="48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করি, আসল =১০০ টাকা।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3448" y="966774"/>
                <a:ext cx="8905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বছরে মুনাফা-আসল দ্বিগুণ =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টাকা=২০০ টাকা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48" y="966774"/>
                <a:ext cx="8905874" cy="646331"/>
              </a:xfrm>
              <a:prstGeom prst="rect">
                <a:avLst/>
              </a:prstGeom>
              <a:blipFill>
                <a:blip r:embed="rId2"/>
                <a:stretch>
                  <a:fillRect l="-2053" t="-13208" r="-68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7245" y="1476366"/>
                <a:ext cx="8905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বছরে মুনাফা =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টাকা=১০০ টাকা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245" y="1476366"/>
                <a:ext cx="8905874" cy="646331"/>
              </a:xfrm>
              <a:prstGeom prst="rect">
                <a:avLst/>
              </a:prstGeom>
              <a:blipFill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0108" y="2076446"/>
                <a:ext cx="8905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মুনাফা-আসল তিনগুণ =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I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টাকা=৩০০ টাকা 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08" y="2076446"/>
                <a:ext cx="8905874" cy="646331"/>
              </a:xfrm>
              <a:prstGeom prst="rect">
                <a:avLst/>
              </a:prstGeom>
              <a:blipFill>
                <a:blip r:embed="rId4"/>
                <a:stretch>
                  <a:fillRect l="-2123" t="-13208" r="-294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1069" y="2586035"/>
                <a:ext cx="8905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 হবে =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৩০০</m:t>
                    </m:r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 =২০০ টাকা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69" y="2586035"/>
                <a:ext cx="8905874" cy="646331"/>
              </a:xfrm>
              <a:prstGeom prst="rect">
                <a:avLst/>
              </a:prstGeom>
              <a:blipFill>
                <a:blip r:embed="rId5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43961" y="3200377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 টাকা  মুনাফা  হয়  ৬  বছরে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9127" y="3924282"/>
                <a:ext cx="7643813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     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       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/>
                    <a:cs typeface="NikoshBAN"/>
                  </a:rPr>
                  <a:t> 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3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27" y="3924282"/>
                <a:ext cx="7643813" cy="924805"/>
              </a:xfrm>
              <a:prstGeom prst="rect">
                <a:avLst/>
              </a:prstGeom>
              <a:blipFill>
                <a:blip r:embed="rId6"/>
                <a:stretch>
                  <a:fillRect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34364" y="4776778"/>
                <a:ext cx="6210308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২০০ </a:t>
                </a:r>
                <a:r>
                  <a:rPr lang="bn-IN" sz="3600" dirty="0" smtClean="0">
                    <a:latin typeface="NikoshBAN"/>
                    <a:cs typeface="NikoshBAN"/>
                  </a:rPr>
                  <a:t> </a:t>
                </a:r>
                <a:r>
                  <a:rPr lang="en-US" sz="3600" dirty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bn-IN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64" y="4776778"/>
                <a:ext cx="6210308" cy="913776"/>
              </a:xfrm>
              <a:prstGeom prst="rect">
                <a:avLst/>
              </a:prstGeom>
              <a:blipFill>
                <a:blip r:embed="rId7"/>
                <a:stretch>
                  <a:fillRect r="-2846"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73082" y="4538648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0162" y="4957747"/>
            <a:ext cx="514348" cy="142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96786" y="5443523"/>
            <a:ext cx="762002" cy="180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25701" y="5619909"/>
                <a:ext cx="5829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নির্ণেয় সময় = ১২ বছর।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01" y="5619909"/>
                <a:ext cx="5829839" cy="646331"/>
              </a:xfrm>
              <a:prstGeom prst="rect">
                <a:avLst/>
              </a:prstGeom>
              <a:blipFill>
                <a:blip r:embed="rId8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629277" y="5643553"/>
            <a:ext cx="118586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(উত্তর)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47257" y="4915970"/>
            <a:ext cx="215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 ১২ বছরে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8854" y="4781261"/>
                <a:ext cx="6210308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২০০ </a:t>
                </a:r>
                <a:r>
                  <a:rPr lang="bn-IN" sz="3600" dirty="0" smtClean="0">
                    <a:latin typeface="NikoshBAN"/>
                    <a:cs typeface="NikoshBAN"/>
                  </a:rPr>
                  <a:t> </a:t>
                </a:r>
                <a:r>
                  <a:rPr lang="en-US" sz="3600" dirty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    </a:t>
                </a:r>
                <a:r>
                  <a:rPr lang="en-US" sz="3600" dirty="0" smtClean="0">
                    <a:latin typeface="NikoshBAN"/>
                    <a:cs typeface="NikoshBAN"/>
                  </a:rPr>
                  <a:t>"</a:t>
                </a:r>
                <a:r>
                  <a:rPr lang="bn-IN" sz="3600" dirty="0" smtClean="0">
                    <a:latin typeface="NikoshBAN"/>
                    <a:cs typeface="NikoshBAN"/>
                  </a:rPr>
                  <a:t> 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bn-IN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54" y="4781261"/>
                <a:ext cx="6210308" cy="913776"/>
              </a:xfrm>
              <a:prstGeom prst="rect">
                <a:avLst/>
              </a:prstGeom>
              <a:blipFill>
                <a:blip r:embed="rId9"/>
                <a:stretch>
                  <a:fillRect r="-2748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10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000083" cy="996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170" y="-29496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68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160056" y="0"/>
                <a:ext cx="22352056" cy="73116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১৭) কোনো নির্দিষ্ট সময়ে মুনাফা-আসল ৫৬০০ টাকা এবং মুনাফা, আসলের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 মুনাফা বার্ষিক শতকরা  ৮ টাকা হলে, সময় নির্ণয় কর।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56" y="0"/>
                <a:ext cx="22352056" cy="731162"/>
              </a:xfrm>
              <a:prstGeom prst="rect">
                <a:avLst/>
              </a:prstGeom>
              <a:blipFill>
                <a:blip r:embed="rId2"/>
                <a:stretch>
                  <a:fillRect l="-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6200000">
            <a:off x="-1406999" y="2793346"/>
            <a:ext cx="346032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উত্তরঃ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36209" y="677697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bn-IN" sz="4000" dirty="0">
                <a:solidFill>
                  <a:srgbClr val="FF0000"/>
                </a:solidFill>
                <a:latin typeface="NikoshBAN"/>
                <a:cs typeface="NikoshBAN"/>
              </a:rPr>
              <a:t>আমরা জানি, </a:t>
            </a:r>
            <a:r>
              <a:rPr lang="bn-IN" sz="4000" dirty="0" smtClean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/>
                <a:cs typeface="NikoshBAN"/>
              </a:rPr>
              <a:t>I= Pnr</a:t>
            </a:r>
            <a:r>
              <a:rPr lang="bn-IN" sz="40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54827" y="1468325"/>
                <a:ext cx="6016048" cy="28518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  <a:r>
                  <a:rPr lang="bn-IN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আসল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হলে, </a:t>
                </a:r>
              </a:p>
              <a:p>
                <a:r>
                  <a:rPr lang="bn-IN" alt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</a:t>
                </a:r>
                <a:r>
                  <a:rPr lang="en-US" alt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(I</a:t>
                </a:r>
                <a:r>
                  <a:rPr lang="en-US" alt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alt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)অংশ</a:t>
                </a:r>
                <a:r>
                  <a:rPr lang="en-US" sz="3600" b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</m:num>
                      <m:den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মুনাফার </a:t>
                </a:r>
                <a:r>
                  <a:rPr lang="bn-IN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হার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(r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)=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৮%=</a:t>
                </a:r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সময় (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?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27" y="1468325"/>
                <a:ext cx="6016048" cy="2851829"/>
              </a:xfrm>
              <a:prstGeom prst="rect">
                <a:avLst/>
              </a:prstGeom>
              <a:blipFill>
                <a:blip r:embed="rId3"/>
                <a:stretch>
                  <a:fillRect l="-2932" t="-2553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8277" y="1221335"/>
                <a:ext cx="2651688" cy="1305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 </a:t>
                </a:r>
                <a:r>
                  <a:rPr lang="en-US" sz="4800" b="1" dirty="0">
                    <a:solidFill>
                      <a:srgbClr val="002060"/>
                    </a:solidFill>
                    <a:latin typeface="NikoshBAN"/>
                    <a:cs typeface="NikoshBAN"/>
                  </a:rPr>
                  <a:t>n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NikoshBAN"/>
                            <a:cs typeface="NikoshBAN"/>
                          </a:rPr>
                          <m:t> 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𝑷𝒓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77" y="1221335"/>
                <a:ext cx="2651688" cy="1305357"/>
              </a:xfrm>
              <a:prstGeom prst="rect">
                <a:avLst/>
              </a:prstGeom>
              <a:blipFill>
                <a:blip r:embed="rId5"/>
                <a:stretch>
                  <a:fillRect l="-10345" b="-15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3485" y="2516747"/>
                <a:ext cx="3541354" cy="2007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 </a:t>
                </a:r>
                <a:r>
                  <a:rPr lang="en-US" sz="4800" b="1" dirty="0">
                    <a:solidFill>
                      <a:srgbClr val="002060"/>
                    </a:solidFill>
                    <a:latin typeface="NikoshBAN"/>
                    <a:cs typeface="NikoshBAN"/>
                  </a:rPr>
                  <a:t>n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=</a:t>
                </a:r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𝑷</m:t>
                            </m:r>
                          </m:num>
                          <m:den>
                            <m: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num>
                      <m:den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/>
                          </a:rPr>
                          <m:t>𝑷</m:t>
                        </m:r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/>
                          </a:rPr>
                          <m:t>×</m:t>
                        </m:r>
                        <m:f>
                          <m:fPr>
                            <m:ctrlP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bn-IN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den>
                        </m:f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85" y="2516747"/>
                <a:ext cx="3541354" cy="2007794"/>
              </a:xfrm>
              <a:prstGeom prst="rect">
                <a:avLst/>
              </a:prstGeom>
              <a:blipFill>
                <a:blip r:embed="rId6"/>
                <a:stretch>
                  <a:fillRect l="-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2898038" y="4807974"/>
            <a:ext cx="567835" cy="192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88649" y="4763729"/>
            <a:ext cx="453506" cy="95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34597" y="5486403"/>
            <a:ext cx="573373" cy="177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19011" y="5619135"/>
            <a:ext cx="505157" cy="242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92203" y="4843461"/>
            <a:ext cx="758649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20061" y="4414535"/>
                <a:ext cx="64953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4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61" y="4414535"/>
                <a:ext cx="649537" cy="707886"/>
              </a:xfrm>
              <a:prstGeom prst="rect">
                <a:avLst/>
              </a:prstGeom>
              <a:blipFill>
                <a:blip r:embed="rId7"/>
                <a:stretch>
                  <a:fillRect t="-13793" r="-3177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2860083" y="5481791"/>
            <a:ext cx="507689" cy="2238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57379" y="4888007"/>
            <a:ext cx="1303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10857" y="5494003"/>
                <a:ext cx="410721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/>
                      </a:rPr>
                      <m:t>∴</m:t>
                    </m:r>
                  </m:oMath>
                </a14:m>
                <a:r>
                  <a:rPr lang="bn-IN" sz="4000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নির্ণেয় সময় = ৫ বছর।</a:t>
                </a: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857" y="5494003"/>
                <a:ext cx="4107215" cy="707886"/>
              </a:xfrm>
              <a:prstGeom prst="rect">
                <a:avLst/>
              </a:prstGeom>
              <a:blipFill>
                <a:blip r:embed="rId8"/>
                <a:stretch>
                  <a:fillRect t="-13793" r="-4451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744080" y="5558680"/>
            <a:ext cx="14144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(উত্তর)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 flipH="1">
                <a:off x="4807975" y="5436581"/>
                <a:ext cx="4198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07975" y="5436581"/>
                <a:ext cx="41982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67464" y="4378374"/>
                <a:ext cx="3561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৫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64" y="4378374"/>
                <a:ext cx="35618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25638" y="4592192"/>
                <a:ext cx="4846746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বা,  </a:t>
                </a:r>
                <a:r>
                  <a:rPr lang="en-US" sz="4800" b="1" dirty="0">
                    <a:solidFill>
                      <a:srgbClr val="002060"/>
                    </a:solidFill>
                    <a:latin typeface="NikoshBAN"/>
                    <a:cs typeface="NikoshBAN"/>
                  </a:rPr>
                  <a:t>n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</m:num>
                      <m:den>
                        <m: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en-US" sz="4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/>
                      </a:rPr>
                      <m:t>×</m:t>
                    </m:r>
                    <m:f>
                      <m:fPr>
                        <m:ctrlP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bn-IN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" y="4592192"/>
                <a:ext cx="4846746" cy="1197764"/>
              </a:xfrm>
              <a:prstGeom prst="rect">
                <a:avLst/>
              </a:prstGeom>
              <a:blipFill>
                <a:blip r:embed="rId11"/>
                <a:stretch>
                  <a:fillRect l="-5660" b="-16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-29641704" y="6088559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088559"/>
                <a:ext cx="41833704" cy="769441"/>
              </a:xfrm>
              <a:prstGeom prst="rect">
                <a:avLst/>
              </a:prstGeom>
              <a:blipFill>
                <a:blip r:embed="rId12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088934" cy="1084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46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  <p:bldP spid="8" grpId="0"/>
      <p:bldP spid="21" grpId="0"/>
      <p:bldP spid="27" grpId="0"/>
      <p:bldP spid="28" grpId="0"/>
      <p:bldP spid="29" grpId="0" animBg="1"/>
      <p:bldP spid="38" grpId="0"/>
      <p:bldP spid="39" grpId="0"/>
      <p:bldP spid="42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7059552" y="0"/>
                <a:ext cx="19251552" cy="73116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১৭) কোনো নির্দিষ্ট সময়ে মুনাফা-আসল ৫৬০০ টাকা এবং মুনাফা, আসলের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 মুনাফা বার্ষিক শতকরা  ৮ টাকা হলে, সময় নির্ণয় কর।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9552" y="0"/>
                <a:ext cx="19251552" cy="731162"/>
              </a:xfrm>
              <a:prstGeom prst="rect">
                <a:avLst/>
              </a:prstGeom>
              <a:blipFill>
                <a:blip r:embed="rId2"/>
                <a:stretch>
                  <a:fillRect l="-66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77161" y="672569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করি, আসল = ৫ টাকা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58095" y="1182159"/>
                <a:ext cx="4301092" cy="913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= (৫ এর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টাকা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95" y="1182159"/>
                <a:ext cx="4301092" cy="913776"/>
              </a:xfrm>
              <a:prstGeom prst="rect">
                <a:avLst/>
              </a:prstGeom>
              <a:blipFill>
                <a:blip r:embed="rId3"/>
                <a:stretch>
                  <a:fillRect r="-1841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10439" y="2020367"/>
                <a:ext cx="68675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 = (৫ + 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টাকা =</a:t>
                </a:r>
                <a:r>
                  <a:rPr lang="bn-IN" sz="3600" dirty="0">
                    <a:solidFill>
                      <a:schemeClr val="accent2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</m:oMath>
                </a14:m>
                <a:r>
                  <a:rPr lang="bn-IN" sz="36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IN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39" y="2020367"/>
                <a:ext cx="6867520" cy="646331"/>
              </a:xfrm>
              <a:prstGeom prst="rect">
                <a:avLst/>
              </a:prstGeom>
              <a:blipFill>
                <a:blip r:embed="rId4"/>
                <a:stretch>
                  <a:fillRect t="-12264" r="-35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505931" y="1557331"/>
            <a:ext cx="242888" cy="25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87018" y="1781174"/>
            <a:ext cx="242888" cy="25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2839" y="2644257"/>
                <a:ext cx="68675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 ৭ টাকা হলে আসল =</a:t>
                </a:r>
                <a:r>
                  <a:rPr lang="bn-IN" sz="36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৫ </a:t>
                </a:r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39" y="2644257"/>
                <a:ext cx="6867520" cy="646331"/>
              </a:xfrm>
              <a:prstGeom prst="rect">
                <a:avLst/>
              </a:prstGeom>
              <a:blipFill>
                <a:blip r:embed="rId5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5211" y="3353871"/>
                <a:ext cx="6867520" cy="92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”        ১     ”    ”     ”    =</a:t>
                </a:r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bn-IN" sz="3600" b="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11" y="3353871"/>
                <a:ext cx="6867520" cy="924805"/>
              </a:xfrm>
              <a:prstGeom prst="rect">
                <a:avLst/>
              </a:prstGeom>
              <a:blipFill>
                <a:blip r:embed="rId6"/>
                <a:stretch>
                  <a:fillRect r="-1066" b="-13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6145" y="4177791"/>
                <a:ext cx="8396292" cy="914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”   ৫৬০০     ”    ”     ”    =</a:t>
                </a:r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৫৬০০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bn-IN" sz="3600" b="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4177791"/>
                <a:ext cx="8396292" cy="914674"/>
              </a:xfrm>
              <a:prstGeom prst="rect">
                <a:avLst/>
              </a:prstGeom>
              <a:blipFill>
                <a:blip r:embed="rId7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508950" y="4948928"/>
                <a:ext cx="24144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৪০০০</m:t>
                    </m:r>
                    <m:r>
                      <a:rPr lang="bn-IN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0" y="4948928"/>
                <a:ext cx="2414444" cy="646331"/>
              </a:xfrm>
              <a:prstGeom prst="rect">
                <a:avLst/>
              </a:prstGeom>
              <a:blipFill>
                <a:blip r:embed="rId8"/>
                <a:stretch>
                  <a:fillRect l="-7828" t="-13208" r="-681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28502" y="3844414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b="0" i="1" smtClean="0">
                          <a:latin typeface="Cambria Math" panose="02040503050406030204" pitchFamily="18" charset="0"/>
                        </a:rPr>
                        <m:t>৮০০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02" y="3844414"/>
                <a:ext cx="117532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7573117" y="4738687"/>
            <a:ext cx="242888" cy="25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44533" y="4321540"/>
            <a:ext cx="833426" cy="217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48952" y="5429250"/>
                <a:ext cx="44434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আসল</m:t>
                    </m:r>
                    <m:r>
                      <a:rPr lang="bn-I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600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৪০০০</m:t>
                    </m:r>
                    <m:r>
                      <a:rPr lang="bn-IN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52" y="5429250"/>
                <a:ext cx="4443428" cy="646331"/>
              </a:xfrm>
              <a:prstGeom prst="rect">
                <a:avLst/>
              </a:prstGeom>
              <a:blipFill>
                <a:blip r:embed="rId10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 rot="16200000">
            <a:off x="-2088604" y="3148469"/>
            <a:ext cx="48169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 পদ্ধতিতে, ১৭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উত্তরঃ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43456" y="1294518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 ২ টাকা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62570" y="1173195"/>
                <a:ext cx="4301092" cy="913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= (৫ এর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টাকা</a:t>
                </a:r>
                <a:endParaRPr lang="en-US" sz="3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0" y="1173195"/>
                <a:ext cx="4301092" cy="913776"/>
              </a:xfrm>
              <a:prstGeom prst="rect">
                <a:avLst/>
              </a:prstGeom>
              <a:blipFill>
                <a:blip r:embed="rId11"/>
                <a:stretch>
                  <a:fillRect r="-1986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87182" y="4182274"/>
                <a:ext cx="8396292" cy="914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”   ৫৬০০     ”    ”     ”    =</a:t>
                </a:r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৫৬০০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bn-IN" sz="3600" b="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3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2" y="4182274"/>
                <a:ext cx="8396292" cy="914674"/>
              </a:xfrm>
              <a:prstGeom prst="rect">
                <a:avLst/>
              </a:prstGeom>
              <a:blipFill>
                <a:blip r:embed="rId12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13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253718" cy="1248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4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9" grpId="0"/>
      <p:bldP spid="20" grpId="0" animBg="1"/>
      <p:bldP spid="3" grpId="0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8402" y="393140"/>
                <a:ext cx="99404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মূনফা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bn-IN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আসল 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আসল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)=(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৫৬০০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৪০০০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১৬০০ </m:t>
                      </m:r>
                      <m:r>
                        <m:rPr>
                          <m:nor/>
                        </m:rPr>
                        <a:rPr lang="bn-IN" sz="3200" b="0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02" y="393140"/>
                <a:ext cx="994041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063" y="887101"/>
                <a:ext cx="9689911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৮% হারে, ৪০০০ টাকার ১ বছরের মুনাফা=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৪০০০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৩২০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3" y="887101"/>
                <a:ext cx="9689911" cy="921471"/>
              </a:xfrm>
              <a:prstGeom prst="rect">
                <a:avLst/>
              </a:prstGeom>
              <a:blipFill>
                <a:blip r:embed="rId3"/>
                <a:stretch>
                  <a:fillRect l="-1887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4203" y="1824964"/>
                <a:ext cx="57544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৩২০</m:t>
                      </m:r>
                      <m:r>
                        <a:rPr lang="bn-IN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=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বছরে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3" y="1824964"/>
                <a:ext cx="575446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1316" y="2646108"/>
                <a:ext cx="6005018" cy="1108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"        "      "   =</m:t>
                      </m:r>
                      <m:f>
                        <m:fPr>
                          <m:ctrlP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৩২০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"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6" y="2646108"/>
                <a:ext cx="6005018" cy="1108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391" y="3835742"/>
                <a:ext cx="7244695" cy="1108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১৬০০</m:t>
                      </m:r>
                      <m:r>
                        <a:rPr lang="bn-IN" sz="3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"        "      "   =</m:t>
                      </m:r>
                      <m:f>
                        <m:fPr>
                          <m:ctrlP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bn-IN" sz="3600" dirty="0">
                              <a:solidFill>
                                <a:srgbClr val="002060"/>
                              </a:solidFill>
                              <a:latin typeface="NikoshBAN" panose="02000000000000000000" pitchFamily="2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১৬০০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৩২০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"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1" y="3835742"/>
                <a:ext cx="7244695" cy="11081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240740" y="4599296"/>
            <a:ext cx="627797" cy="218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93141" y="3985146"/>
            <a:ext cx="953068" cy="193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5139" y="3425586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299" y="4956412"/>
            <a:ext cx="208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 বছর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25702" y="5448456"/>
                <a:ext cx="410721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/>
                      </a:rPr>
                      <m:t>∴</m:t>
                    </m:r>
                  </m:oMath>
                </a14:m>
                <a:r>
                  <a:rPr lang="bn-IN" sz="4000" dirty="0" smtClean="0">
                    <a:solidFill>
                      <a:srgbClr val="002060"/>
                    </a:solidFill>
                    <a:latin typeface="NikoshBAN"/>
                    <a:cs typeface="NikoshBAN"/>
                  </a:rPr>
                  <a:t>নির্ণেয় সময় = ৫ বছর।</a:t>
                </a: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02" y="5448456"/>
                <a:ext cx="4107215" cy="707886"/>
              </a:xfrm>
              <a:prstGeom prst="rect">
                <a:avLst/>
              </a:prstGeom>
              <a:blipFill>
                <a:blip r:embed="rId7"/>
                <a:stretch>
                  <a:fillRect t="-13793" r="-4451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3091" y="3840225"/>
                <a:ext cx="7319691" cy="1108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১৬০০</m:t>
                      </m:r>
                      <m:r>
                        <a:rPr lang="bn-IN" sz="3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"        "      "   =</m:t>
                      </m:r>
                      <m:f>
                        <m:fPr>
                          <m:ctrlP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bn-IN" sz="3600" dirty="0">
                              <a:solidFill>
                                <a:srgbClr val="002060"/>
                              </a:solidFill>
                              <a:latin typeface="NikoshBAN" panose="02000000000000000000" pitchFamily="2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১৬০০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৩২০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"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1" y="3840225"/>
                <a:ext cx="7319691" cy="11081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11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763144" cy="760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96" y="0"/>
            <a:ext cx="1342004" cy="10028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00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2" grpId="0"/>
      <p:bldP spid="13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903" y="2057399"/>
            <a:ext cx="5991497" cy="3921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18904" y="1250771"/>
            <a:ext cx="5991496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4034" y="2057399"/>
            <a:ext cx="5127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জামাল উদ্দিন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সিনিয়র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(গণিত),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                              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কাজী জালাল উদ্দিন বালিকা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উচ্চ বিদ্যালয়,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কুমারপাড়া, সিলেট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+mn-cs"/>
                <a:hlinkClick r:id="rId2"/>
              </a:rPr>
              <a:t>jamalsyl.com@gmail.com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5B74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udy Stout" pitchFamily="18" charset="0"/>
                <a:ea typeface="+mn-ea"/>
                <a:cs typeface="+mn-cs"/>
              </a:rPr>
              <a:t>01712-219592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9338" y="2057400"/>
            <a:ext cx="4190979" cy="39217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4713" y="2044495"/>
            <a:ext cx="449324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গণিত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:৮ম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২.১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তাং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22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/01/২০২1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7399338" y="1250723"/>
            <a:ext cx="4226606" cy="70788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 পরিচিতি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48518" y="2111188"/>
            <a:ext cx="2017058" cy="223221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:\GIP picture2\Border\G 2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1882" y="0"/>
            <a:ext cx="12393882" cy="69453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076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3" grpId="0" animBg="1"/>
      <p:bldP spid="4" grpId="0"/>
      <p:bldP spid="6" grpId="0" animBg="1"/>
      <p:bldP spid="7" grpId="0"/>
      <p:bldP spid="1024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068947"/>
            <a:ext cx="6770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১২%মুনাফায় ১০০০০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২০০০০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১১২০০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1928" y="331660"/>
            <a:ext cx="3241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752968" y="6088559"/>
            <a:ext cx="3639786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59459" y="2638030"/>
            <a:ext cx="3802395" cy="33688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8"/>
            <a:ext cx="1499746" cy="14936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1 -0.15393 C 0.02891 -0.18888 0.14271 -0.21597 0.28047 -0.21597 C 0.42279 -0.21597 0.53646 -0.18888 0.53646 -0.15393 C 0.53646 -0.11898 0.65013 -0.09189 0.79245 -0.09189 C 0.93047 -0.09189 1.04415 -0.11898 1.04415 -0.1539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76" y="761127"/>
            <a:ext cx="8497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 smtClean="0">
                <a:solidFill>
                  <a:srgbClr val="7030A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বার্ষিক ১০% হার মুনাফায় ১২০০ টাকার </a:t>
            </a:r>
            <a:r>
              <a:rPr lang="bn-IN" sz="4400" dirty="0">
                <a:solidFill>
                  <a:srgbClr val="7030A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৪</a:t>
            </a:r>
            <a:r>
              <a:rPr lang="bn-IN" sz="4400" dirty="0" smtClean="0">
                <a:solidFill>
                  <a:srgbClr val="7030A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বছরের মুনাফা নিচের কোনটি? 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8113" y="2123247"/>
                <a:ext cx="379623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১৬৮০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3" y="2123247"/>
                <a:ext cx="3796232" cy="923330"/>
              </a:xfrm>
              <a:prstGeom prst="rect">
                <a:avLst/>
              </a:prstGeom>
              <a:blipFill>
                <a:blip r:embed="rId4"/>
                <a:stretch>
                  <a:fillRect l="-8682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0184" y="2989590"/>
                <a:ext cx="31854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৪৮০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2989590"/>
                <a:ext cx="3185487" cy="923330"/>
              </a:xfrm>
              <a:prstGeom prst="rect">
                <a:avLst/>
              </a:prstGeom>
              <a:blipFill>
                <a:blip r:embed="rId5"/>
                <a:stretch>
                  <a:fillRect l="-10345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5183" y="3947771"/>
                <a:ext cx="311174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১২০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83" y="3947771"/>
                <a:ext cx="3111749" cy="923330"/>
              </a:xfrm>
              <a:prstGeom prst="rect">
                <a:avLst/>
              </a:prstGeom>
              <a:blipFill>
                <a:blip r:embed="rId6"/>
                <a:stretch>
                  <a:fillRect l="-10588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3938" y="4980745"/>
                <a:ext cx="286649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৪৮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8" y="4980745"/>
                <a:ext cx="2866490" cy="923330"/>
              </a:xfrm>
              <a:prstGeom prst="rect">
                <a:avLst/>
              </a:prstGeom>
              <a:blipFill>
                <a:blip r:embed="rId7"/>
                <a:stretch>
                  <a:fillRect l="-11253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16135" y="2061243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135" y="2061243"/>
                <a:ext cx="1400239" cy="923330"/>
              </a:xfrm>
              <a:prstGeom prst="rect">
                <a:avLst/>
              </a:prstGeom>
              <a:blipFill>
                <a:blip r:embed="rId8"/>
                <a:stretch>
                  <a:fillRect b="-1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6952" y="3030776"/>
                <a:ext cx="1400239" cy="9853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52" y="3030776"/>
                <a:ext cx="1400239" cy="985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3532" y="3948482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32" y="3948482"/>
                <a:ext cx="1400239" cy="923330"/>
              </a:xfrm>
              <a:prstGeom prst="rect">
                <a:avLst/>
              </a:prstGeom>
              <a:blipFill>
                <a:blip r:embed="rId10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26542" y="4930200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42" y="4930200"/>
                <a:ext cx="1400239" cy="923330"/>
              </a:xfrm>
              <a:prstGeom prst="rect">
                <a:avLst/>
              </a:prstGeom>
              <a:blipFill>
                <a:blip r:embed="rId11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46460" y="2333771"/>
                <a:ext cx="5472757" cy="28602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</a:t>
                </a:r>
              </a:p>
              <a:p>
                <a:r>
                  <a:rPr lang="bn-IN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মুনাফা</m:t>
                    </m:r>
                  </m:oMath>
                </a14:m>
                <a:r>
                  <a:rPr lang="bn-IN" sz="4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bn-IN" sz="4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m:rPr>
                        <m:nor/>
                      </m:rP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bn-IN" sz="4000" b="0" dirty="0" smtClean="0">
                  <a:solidFill>
                    <a:schemeClr val="accent6">
                      <a:lumMod val="50000"/>
                    </a:schemeClr>
                  </a:solidFill>
                  <a:cs typeface="NikoshBAN" panose="02000000000000000000" pitchFamily="2" charset="0"/>
                </a:endParaRPr>
              </a:p>
              <a:p>
                <a:r>
                  <a:rPr lang="bn-IN" sz="4000" b="0" dirty="0" smtClean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১২০০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4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bn-IN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40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4000" b="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৪৮০</m:t>
                    </m:r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60" y="2333771"/>
                <a:ext cx="5472757" cy="2860207"/>
              </a:xfrm>
              <a:prstGeom prst="rect">
                <a:avLst/>
              </a:prstGeom>
              <a:blipFill>
                <a:blip r:embed="rId12"/>
                <a:stretch>
                  <a:fillRect l="-3898" t="-3625" b="-8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934002" y="-156764"/>
            <a:ext cx="2193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pattFill prst="lgConfetti">
                  <a:fgClr>
                    <a:srgbClr val="FF0000"/>
                  </a:fgClr>
                  <a:bgClr>
                    <a:srgbClr val="7030A0"/>
                  </a:bgClr>
                </a:patt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13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7663431" y="5394706"/>
            <a:ext cx="44653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সটিক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7"/>
            <a:ext cx="1044653" cy="10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10" repeatCount="indefinite" accel="3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13" grpId="0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075" y="632242"/>
                <a:ext cx="8372629" cy="149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 মূল্য ও বিক্রয় মূল্যের 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bn-IN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bn-IN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bn-IN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IN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শতকরা কত লাভ বা ক্ষতি হবে 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? </a:t>
                </a:r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5" y="632242"/>
                <a:ext cx="8372629" cy="1491114"/>
              </a:xfrm>
              <a:prstGeom prst="rect">
                <a:avLst/>
              </a:prstGeom>
              <a:blipFill>
                <a:blip r:embed="rId4"/>
                <a:stretch>
                  <a:fillRect l="-2986" t="-8607" r="-152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4086" y="1754751"/>
                <a:ext cx="4315605" cy="1336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৩৩</m:t>
                    </m:r>
                    <m:f>
                      <m:fPr>
                        <m:ctrlP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6" y="1754751"/>
                <a:ext cx="4315605" cy="1336007"/>
              </a:xfrm>
              <a:prstGeom prst="rect">
                <a:avLst/>
              </a:prstGeom>
              <a:blipFill>
                <a:blip r:embed="rId5"/>
                <a:stretch>
                  <a:fillRect l="-7638" b="-17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8236" y="2995074"/>
                <a:ext cx="4198585" cy="1336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ক্ষতি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৩৩</m:t>
                    </m:r>
                    <m:f>
                      <m:fPr>
                        <m:ctrlP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6" y="2995074"/>
                <a:ext cx="4198585" cy="1336007"/>
              </a:xfrm>
              <a:prstGeom prst="rect">
                <a:avLst/>
              </a:prstGeom>
              <a:blipFill>
                <a:blip r:embed="rId6"/>
                <a:stretch>
                  <a:fillRect l="-7849" b="-17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381" y="4239076"/>
                <a:ext cx="332494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1" y="4239076"/>
                <a:ext cx="3324949" cy="923330"/>
              </a:xfrm>
              <a:prstGeom prst="rect">
                <a:avLst/>
              </a:prstGeom>
              <a:blipFill>
                <a:blip r:embed="rId7"/>
                <a:stretch>
                  <a:fillRect l="-9908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9606" y="5235474"/>
                <a:ext cx="347082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ক্ষতি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6" y="5235474"/>
                <a:ext cx="3470822" cy="923330"/>
              </a:xfrm>
              <a:prstGeom prst="rect">
                <a:avLst/>
              </a:prstGeom>
              <a:blipFill>
                <a:blip r:embed="rId8"/>
                <a:stretch>
                  <a:fillRect l="-9298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16135" y="2047593"/>
                <a:ext cx="1400239" cy="9853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135" y="2047593"/>
                <a:ext cx="1400239" cy="985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96327" y="3254626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27" y="3254626"/>
                <a:ext cx="1400239" cy="923330"/>
              </a:xfrm>
              <a:prstGeom prst="rect">
                <a:avLst/>
              </a:prstGeom>
              <a:blipFill>
                <a:blip r:embed="rId10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22282" y="4239787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82" y="4239787"/>
                <a:ext cx="1400239" cy="923330"/>
              </a:xfrm>
              <a:prstGeom prst="rect">
                <a:avLst/>
              </a:prstGeom>
              <a:blipFill>
                <a:blip r:embed="rId11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5292" y="5184929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92" y="5184929"/>
                <a:ext cx="1400239" cy="923330"/>
              </a:xfrm>
              <a:prstGeom prst="rect">
                <a:avLst/>
              </a:prstGeom>
              <a:blipFill>
                <a:blip r:embed="rId12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50424" y="2333771"/>
                <a:ext cx="6168794" cy="38012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টাকায়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লাভ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I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4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ক্রয়মূল্য</m:t>
                        </m:r>
                      </m:den>
                    </m:f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bn-IN" sz="4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৩৩</m:t>
                      </m:r>
                      <m:f>
                        <m:fPr>
                          <m:ctrlPr>
                            <a:rPr lang="bn-IN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</m:oMath>
                  </m:oMathPara>
                </a14:m>
                <a:endParaRPr lang="bn-IN" sz="4000" b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24" y="2333771"/>
                <a:ext cx="6168794" cy="3801233"/>
              </a:xfrm>
              <a:prstGeom prst="rect">
                <a:avLst/>
              </a:prstGeom>
              <a:blipFill>
                <a:blip r:embed="rId13"/>
                <a:stretch>
                  <a:fillRect l="-3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23752968" y="6088559"/>
            <a:ext cx="3639786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10241280" y="1481074"/>
            <a:ext cx="18653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সটিক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7"/>
            <a:ext cx="1044653" cy="10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123" y="181994"/>
                <a:ext cx="8732877" cy="381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৬% সরল মুনাফায় ৫,০০০ টাকার–</a:t>
                </a:r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i) 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১বছরের মুনাফা ৩০০ টাকা? </a:t>
                </a:r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</a:t>
                </a:r>
                <a:r>
                  <a:rPr lang="en-US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 বছর পর মুনাফা-আসলে ৫,৯০০ টাকা হবে</a:t>
                </a:r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iii) </a:t>
                </a:r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৫বছরে মুনাফা, আসলের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গুণ হবে</a:t>
                </a:r>
              </a:p>
              <a:p>
                <a:r>
                  <a:rPr lang="bn-IN" sz="4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নিচের </a:t>
                </a:r>
                <a:r>
                  <a:rPr lang="bn-IN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কোনটি সটিক ?</a:t>
                </a:r>
                <a:r>
                  <a:rPr lang="bn-IN" sz="44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3" y="181994"/>
                <a:ext cx="8732877" cy="3814121"/>
              </a:xfrm>
              <a:prstGeom prst="rect">
                <a:avLst/>
              </a:prstGeom>
              <a:blipFill>
                <a:blip r:embed="rId4"/>
                <a:stretch>
                  <a:fillRect l="-2791" t="-3355" b="-5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8405" y="3843247"/>
            <a:ext cx="273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bn-IN" sz="4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ii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6426" y="4503273"/>
                <a:ext cx="28279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bn-IN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IN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ও </m:t>
                    </m:r>
                    <m:r>
                      <m:rPr>
                        <m:nor/>
                      </m:rPr>
                      <a:rPr lang="en-US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ii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i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26" y="4503273"/>
                <a:ext cx="2827916" cy="769441"/>
              </a:xfrm>
              <a:prstGeom prst="rect">
                <a:avLst/>
              </a:prstGeom>
              <a:blipFill>
                <a:blip r:embed="rId23"/>
                <a:stretch>
                  <a:fillRect l="-8836" t="-1507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0799" y="5170238"/>
                <a:ext cx="32763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ii</m:t>
                    </m:r>
                    <m:r>
                      <m:rPr>
                        <m:nor/>
                      </m:rPr>
                      <a:rPr lang="bn-IN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IN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ও </m:t>
                    </m:r>
                    <m:r>
                      <m:rPr>
                        <m:nor/>
                      </m:rPr>
                      <a:rPr lang="en-US" sz="4400" dirty="0"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iii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9" y="5170238"/>
                <a:ext cx="3276331" cy="769441"/>
              </a:xfrm>
              <a:prstGeom prst="rect">
                <a:avLst/>
              </a:prstGeom>
              <a:blipFill>
                <a:blip r:embed="rId24"/>
                <a:stretch>
                  <a:fillRect l="-7435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7667" y="5902963"/>
            <a:ext cx="3843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4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ii</a:t>
            </a:r>
            <a:r>
              <a:rPr lang="bn-IN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iii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27592" y="3774150"/>
                <a:ext cx="1238449" cy="8199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92" y="3774150"/>
                <a:ext cx="1238449" cy="81996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61238" y="4527404"/>
                <a:ext cx="1204803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38" y="4527404"/>
                <a:ext cx="1204803" cy="769441"/>
              </a:xfrm>
              <a:prstGeom prst="rect">
                <a:avLst/>
              </a:prstGeom>
              <a:blipFill>
                <a:blip r:embed="rId2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47388" y="5157301"/>
                <a:ext cx="1218654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88" y="5157301"/>
                <a:ext cx="1218654" cy="769441"/>
              </a:xfrm>
              <a:prstGeom prst="rect">
                <a:avLst/>
              </a:prstGeom>
              <a:blipFill>
                <a:blip r:embed="rId2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2286" y="5797826"/>
                <a:ext cx="956442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86" y="5797826"/>
                <a:ext cx="956442" cy="769441"/>
              </a:xfrm>
              <a:prstGeom prst="rect">
                <a:avLst/>
              </a:prstGeom>
              <a:blipFill>
                <a:blip r:embed="rId2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82442" y="3135798"/>
                <a:ext cx="6032307" cy="37395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i)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I=Pnr =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৫০০০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800" b="0" i="1" dirty="0" smtClean="0">
                  <a:solidFill>
                    <a:srgbClr val="00206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৩০০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সটিক।</a:t>
                </a:r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ii)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মুনাফা-আসল(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A)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P(1+nr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5000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(1+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bn-IN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2800" i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৫৯০০ টাকা ,সটিক।</a:t>
                </a:r>
                <a:endParaRPr lang="en-US" sz="2800" i="1" dirty="0" smtClean="0">
                  <a:solidFill>
                    <a:srgbClr val="00206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৫০০০ টাকার ১বছরের মুনাফা=৩০০টাকা</a:t>
                </a:r>
              </a:p>
              <a:p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৫০০০ টাকার ৫ বছরের মুনাফা= ১৫০০ টাকা,    শর্তানুসারে,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১৫০০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৫০০০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f>
                      <m:fPr>
                        <m:ctrlP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,সটিক নয়।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42" y="3135798"/>
                <a:ext cx="6032307" cy="3739550"/>
              </a:xfrm>
              <a:prstGeom prst="rect">
                <a:avLst/>
              </a:prstGeom>
              <a:blipFill>
                <a:blip r:embed="rId29"/>
                <a:stretch>
                  <a:fillRect l="-2020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10326624" y="2286986"/>
            <a:ext cx="18653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সটিক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6198" y="697191"/>
            <a:ext cx="751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৪৮০ টাকা কত টাকার ১২</a:t>
            </a:r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%?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8865" y="1571497"/>
                <a:ext cx="324159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৪০০</m:t>
                    </m:r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" y="1571497"/>
                <a:ext cx="3241593" cy="923330"/>
              </a:xfrm>
              <a:prstGeom prst="rect">
                <a:avLst/>
              </a:prstGeom>
              <a:blipFill>
                <a:blip r:embed="rId4"/>
                <a:stretch>
                  <a:fillRect l="-10169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6886" y="2587759"/>
                <a:ext cx="355898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৩৫</m:t>
                    </m:r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86" y="2587759"/>
                <a:ext cx="3558988" cy="923330"/>
              </a:xfrm>
              <a:prstGeom prst="rect">
                <a:avLst/>
              </a:prstGeom>
              <a:blipFill>
                <a:blip r:embed="rId5"/>
                <a:stretch>
                  <a:fillRect l="-9075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1260" y="3677810"/>
                <a:ext cx="346280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৪০০০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0" y="3677810"/>
                <a:ext cx="3462807" cy="923330"/>
              </a:xfrm>
              <a:prstGeom prst="rect">
                <a:avLst/>
              </a:prstGeom>
              <a:blipFill>
                <a:blip r:embed="rId6"/>
                <a:stretch>
                  <a:fillRect l="-9507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9887" y="4901853"/>
                <a:ext cx="36407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 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bn-IN" sz="5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" y="4901853"/>
                <a:ext cx="3640740" cy="923330"/>
              </a:xfrm>
              <a:prstGeom prst="rect">
                <a:avLst/>
              </a:prstGeom>
              <a:blipFill>
                <a:blip r:embed="rId7"/>
                <a:stretch>
                  <a:fillRect l="-8863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08741" y="1529698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41" y="1529698"/>
                <a:ext cx="1400239" cy="923330"/>
              </a:xfrm>
              <a:prstGeom prst="rect">
                <a:avLst/>
              </a:prstGeom>
              <a:blipFill>
                <a:blip r:embed="rId8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42387" y="2598245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387" y="2598245"/>
                <a:ext cx="1400239" cy="923330"/>
              </a:xfrm>
              <a:prstGeom prst="rect">
                <a:avLst/>
              </a:prstGeom>
              <a:blipFill>
                <a:blip r:embed="rId9"/>
                <a:stretch>
                  <a:fillRect b="-1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28536" y="3692169"/>
                <a:ext cx="1400239" cy="9853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36" y="3692169"/>
                <a:ext cx="1400239" cy="985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33434" y="4905900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34" y="4905900"/>
                <a:ext cx="1400239" cy="923330"/>
              </a:xfrm>
              <a:prstGeom prst="rect">
                <a:avLst/>
              </a:prstGeom>
              <a:blipFill>
                <a:blip r:embed="rId11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11123" y="1441912"/>
                <a:ext cx="4537076" cy="45686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bn-IN" sz="440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ধরি,</a:t>
                </a:r>
                <a:endParaRPr lang="en-US" sz="44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IN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১২</m:t>
                      </m:r>
                      <m:r>
                        <a:rPr lang="bn-IN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%=</m:t>
                      </m:r>
                      <m:r>
                        <a:rPr lang="bn-IN" sz="4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৪৮০</m:t>
                      </m:r>
                    </m:oMath>
                  </m:oMathPara>
                </a14:m>
                <a:endParaRPr lang="bn-IN" sz="44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4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IN" sz="44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× </m:t>
                      </m:r>
                      <m:f>
                        <m:fPr>
                          <m:ctrlPr>
                            <a:rPr lang="bn-IN" sz="4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bn-IN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৪৮০</m:t>
                      </m:r>
                    </m:oMath>
                  </m:oMathPara>
                </a14:m>
                <a:endParaRPr lang="bn-IN" sz="44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IN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4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=</m:t>
                      </m:r>
                      <m:f>
                        <m:fPr>
                          <m:ctrlPr>
                            <a:rPr lang="bn-IN" sz="4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৪৮০</m:t>
                          </m:r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num>
                        <m:den>
                          <m:r>
                            <a:rPr lang="bn-IN" sz="4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bn-IN" sz="4400" i="1" dirty="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4400" b="0" dirty="0" smtClean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৪০০০</m:t>
                    </m:r>
                    <m:r>
                      <a:rPr lang="bn-IN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en-US" sz="4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23" y="1441912"/>
                <a:ext cx="4537076" cy="4568623"/>
              </a:xfrm>
              <a:prstGeom prst="rect">
                <a:avLst/>
              </a:prstGeom>
              <a:blipFill>
                <a:blip r:embed="rId12"/>
                <a:stretch>
                  <a:fillRect l="-5511" t="-2537" b="-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7"/>
            <a:ext cx="1044653" cy="10404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3752968" y="6088559"/>
            <a:ext cx="3639786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5739125" y="4968192"/>
            <a:ext cx="18653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সটিক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2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915" y="107986"/>
            <a:ext cx="8251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টাকায়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দরে কলা ক্রয় করে টাকায় ৪ টি দরে বিক্রয় করলে শতকরা কত লাভ বা ক্ষতি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4465" y="2532687"/>
                <a:ext cx="360547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লাভ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5" y="2532687"/>
                <a:ext cx="3605474" cy="923330"/>
              </a:xfrm>
              <a:prstGeom prst="rect">
                <a:avLst/>
              </a:prstGeom>
              <a:blipFill>
                <a:blip r:embed="rId4"/>
                <a:stretch>
                  <a:fillRect l="-8953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911" y="3636530"/>
                <a:ext cx="350448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ক্ষতি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1" y="3636530"/>
                <a:ext cx="3504486" cy="923330"/>
              </a:xfrm>
              <a:prstGeom prst="rect">
                <a:avLst/>
              </a:prstGeom>
              <a:blipFill>
                <a:blip r:embed="rId5"/>
                <a:stretch>
                  <a:fillRect l="-9217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0285" y="4808470"/>
                <a:ext cx="331693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লাভ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85" y="4808470"/>
                <a:ext cx="3316934" cy="923330"/>
              </a:xfrm>
              <a:prstGeom prst="rect">
                <a:avLst/>
              </a:prstGeom>
              <a:blipFill>
                <a:blip r:embed="rId6"/>
                <a:stretch>
                  <a:fillRect l="-9743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40" y="5841444"/>
                <a:ext cx="346280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>
                      <a:rPr lang="bn-IN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২০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ক্ষতি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40" y="5841444"/>
                <a:ext cx="3462807" cy="923330"/>
              </a:xfrm>
              <a:prstGeom prst="rect">
                <a:avLst/>
              </a:prstGeom>
              <a:blipFill>
                <a:blip r:embed="rId7"/>
                <a:stretch>
                  <a:fillRect l="-9507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43175" y="2470683"/>
                <a:ext cx="1400239" cy="9853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175" y="2470683"/>
                <a:ext cx="1400239" cy="985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7015" y="3677716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15" y="3677716"/>
                <a:ext cx="1400239" cy="923330"/>
              </a:xfrm>
              <a:prstGeom prst="rect">
                <a:avLst/>
              </a:prstGeom>
              <a:blipFill>
                <a:blip r:embed="rId9"/>
                <a:stretch>
                  <a:fillRect b="-1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62970" y="4809181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70" y="4809181"/>
                <a:ext cx="1400239" cy="923330"/>
              </a:xfrm>
              <a:prstGeom prst="rect">
                <a:avLst/>
              </a:prstGeom>
              <a:blipFill>
                <a:blip r:embed="rId10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85980" y="5790899"/>
                <a:ext cx="14002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80" y="5790899"/>
                <a:ext cx="1400239" cy="923330"/>
              </a:xfrm>
              <a:prstGeom prst="rect">
                <a:avLst/>
              </a:prstGeom>
              <a:blipFill>
                <a:blip r:embed="rId11"/>
                <a:stretch>
                  <a:fillRect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3506" y="1705969"/>
                <a:ext cx="5759353" cy="50584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১টি কলার ক্রয় মূল্য=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বিক্রয় মূল্য=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bn-IN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d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bn-IN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ক্রয়মূল্য</m:t>
                        </m:r>
                      </m:den>
                    </m:f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২০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bn-IN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bn-IN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06" y="1705969"/>
                <a:ext cx="5759353" cy="5058436"/>
              </a:xfrm>
              <a:prstGeom prst="rect">
                <a:avLst/>
              </a:prstGeom>
              <a:blipFill>
                <a:blip r:embed="rId12"/>
                <a:stretch>
                  <a:fillRect l="-3284" r="-2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5" y="-40207"/>
            <a:ext cx="1044653" cy="10404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9164253" y="923134"/>
            <a:ext cx="18653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সটিক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236" y="0"/>
            <a:ext cx="1368764" cy="102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9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870" y="1823576"/>
            <a:ext cx="2319130" cy="2593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3483" y="28764"/>
            <a:ext cx="3174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6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7D5431-AC03-4D52-A70F-5792989D0D83}"/>
                  </a:ext>
                </a:extLst>
              </p:cNvPr>
              <p:cNvSpPr txBox="1"/>
              <p:nvPr/>
            </p:nvSpPr>
            <p:spPr>
              <a:xfrm>
                <a:off x="588166" y="947700"/>
                <a:ext cx="103496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cs typeface="NikoshBAN" panose="02000000000000000000" pitchFamily="2" charset="0"/>
                  </a:rPr>
                  <a:t>কোন </a:t>
                </a:r>
                <a:r>
                  <a:rPr lang="en-US" sz="4000" b="1" dirty="0" err="1" smtClean="0">
                    <a:cs typeface="NikoshBAN" panose="02000000000000000000" pitchFamily="2" charset="0"/>
                  </a:rPr>
                  <a:t>আসল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 ৩ </a:t>
                </a:r>
                <a:r>
                  <a:rPr lang="en-US" sz="4000" b="1" dirty="0" err="1" smtClean="0">
                    <a:cs typeface="NikoshBAN" panose="02000000000000000000" pitchFamily="2" charset="0"/>
                  </a:rPr>
                  <a:t>বছরের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 সরল </a:t>
                </a:r>
                <a:r>
                  <a:rPr lang="en-US" sz="4000" b="1" dirty="0" err="1" smtClean="0">
                    <a:cs typeface="NikoshBAN" panose="02000000000000000000" pitchFamily="2" charset="0"/>
                  </a:rPr>
                  <a:t>মুনাফাসহ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 ২৮০০০ </a:t>
                </a:r>
                <a:r>
                  <a:rPr lang="en-US" sz="4000" b="1" dirty="0" err="1" smtClean="0">
                    <a:cs typeface="NikoshBAN" panose="02000000000000000000" pitchFamily="2" charset="0"/>
                  </a:rPr>
                  <a:t>টাকা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৫ </a:t>
                </a:r>
                <a:r>
                  <a:rPr lang="en-US" sz="4000" b="1" dirty="0" err="1">
                    <a:cs typeface="NikoshBAN" panose="02000000000000000000" pitchFamily="2" charset="0"/>
                  </a:rPr>
                  <a:t>বছরের</a:t>
                </a:r>
                <a:r>
                  <a:rPr lang="en-US" sz="4000" b="1" dirty="0">
                    <a:cs typeface="NikoshBAN" panose="02000000000000000000" pitchFamily="2" charset="0"/>
                  </a:rPr>
                  <a:t> সরল </a:t>
                </a:r>
                <a:r>
                  <a:rPr lang="en-US" sz="4000" b="1" dirty="0" err="1">
                    <a:cs typeface="NikoshBAN" panose="02000000000000000000" pitchFamily="2" charset="0"/>
                  </a:rPr>
                  <a:t>মুনাফাসহ</a:t>
                </a:r>
                <a:r>
                  <a:rPr lang="en-US" sz="4000" b="1" dirty="0"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৩০০০০ </a:t>
                </a:r>
                <a:r>
                  <a:rPr lang="en-US" sz="4000" b="1" dirty="0" err="1">
                    <a:cs typeface="NikoshBAN" panose="02000000000000000000" pitchFamily="2" charset="0"/>
                  </a:rPr>
                  <a:t>টাকা</a:t>
                </a:r>
                <a:r>
                  <a:rPr lang="en-US" sz="4000" b="1" dirty="0">
                    <a:cs typeface="NikoshBAN" panose="02000000000000000000" pitchFamily="2" charset="0"/>
                  </a:rPr>
                  <a:t> পেলেন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SG" sz="40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7D5431-AC03-4D52-A70F-5792989D0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6" y="947700"/>
                <a:ext cx="10349637" cy="1323439"/>
              </a:xfrm>
              <a:prstGeom prst="rect">
                <a:avLst/>
              </a:prstGeom>
              <a:blipFill>
                <a:blip r:embed="rId3"/>
                <a:stretch>
                  <a:fillRect l="-2061" t="-7339" b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8836" y="2149917"/>
                <a:ext cx="867737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(ক)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বার্ষিক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৭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%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সরল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মুনাফায়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১৪০০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টাকার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৩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বছরের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40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  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সরল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b="0" dirty="0" smtClean="0">
                    <a:solidFill>
                      <a:srgbClr val="FF0000"/>
                    </a:solidFill>
                    <a:cs typeface="NikoshBAN" pitchFamily="2" charset="0"/>
                  </a:rPr>
                  <a:t>মুনাফা </a:t>
                </a:r>
                <a:r>
                  <a:rPr lang="en-US" sz="4000" b="0" dirty="0" err="1" smtClean="0">
                    <a:solidFill>
                      <a:srgbClr val="FF0000"/>
                    </a:solidFill>
                    <a:cs typeface="NikoshBAN" pitchFamily="2" charset="0"/>
                  </a:rPr>
                  <a:t>কত</a:t>
                </a:r>
                <a:r>
                  <a:rPr lang="en-US" sz="4000" b="0" dirty="0" smtClean="0">
                    <a:solidFill>
                      <a:srgbClr val="FF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6" y="2149917"/>
                <a:ext cx="8677375" cy="1323439"/>
              </a:xfrm>
              <a:prstGeom prst="rect">
                <a:avLst/>
              </a:prstGeom>
              <a:blipFill>
                <a:blip r:embed="rId4"/>
                <a:stretch>
                  <a:fillRect l="-2530" t="-7373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4147" y="3343239"/>
                <a:ext cx="6055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মুনাফার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হার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SG" sz="4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SG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7" y="3343239"/>
                <a:ext cx="6055657" cy="830997"/>
              </a:xfrm>
              <a:prstGeom prst="rect">
                <a:avLst/>
              </a:prstGeom>
              <a:blipFill>
                <a:blip r:embed="rId5"/>
                <a:stretch>
                  <a:fillRect l="-4632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483" y="4182333"/>
                <a:ext cx="901248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একই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হারে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ব্যাংকে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কত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টাকা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জমা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রাখলে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</m:oMath>
                </a14:m>
                <a:endParaRPr lang="en-US" sz="4400" b="0" i="1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r>
                  <a:rPr lang="en-US" sz="4400" b="0" dirty="0" smtClean="0">
                    <a:solidFill>
                      <a:srgbClr val="7030A0"/>
                    </a:solidFill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৫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বছরের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মুনাফা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আসল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৪৮০০০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টাকা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হবে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7030A0"/>
                        </a:solidFill>
                        <a:latin typeface="Vindabody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?</m:t>
                    </m:r>
                  </m:oMath>
                </a14:m>
                <a:endParaRPr lang="en-US" sz="4400" b="1" dirty="0">
                  <a:solidFill>
                    <a:srgbClr val="7030A0"/>
                  </a:solidFill>
                  <a:latin typeface="Vindabody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" y="4182333"/>
                <a:ext cx="9012483" cy="1446550"/>
              </a:xfrm>
              <a:prstGeom prst="rect">
                <a:avLst/>
              </a:prstGeom>
              <a:blipFill>
                <a:blip r:embed="rId6"/>
                <a:stretch>
                  <a:fillRect l="-2705" t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20665212" y="6088559"/>
            <a:ext cx="33347541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জামাল উদ্দিন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বি,এস-সি(অনার্স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),এম,এস-সি(রসায়ন)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(গণিত),</a:t>
            </a:r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বিদ্যালয়,কুমারপাড়া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সিলেট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94755"/>
            <a:ext cx="1324675" cy="13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3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5667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506" y="409697"/>
            <a:ext cx="11661569" cy="1200329"/>
          </a:xfrm>
          <a:prstGeom prst="rect">
            <a:avLst/>
          </a:prstGeom>
          <a:noFill/>
          <a:effectLst>
            <a:outerShdw blurRad="38100" dist="38100" dir="2400000" algn="br" rotWithShape="0">
              <a:srgbClr val="00FFFF">
                <a:alpha val="1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7200" b="1" dirty="0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7200" b="1" dirty="0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63500">
                <a:gradFill>
                  <a:gsLst>
                    <a:gs pos="0">
                      <a:srgbClr val="00FFFF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0"/>
                </a:gra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0090" y="2438400"/>
            <a:ext cx="8505855" cy="4508927"/>
          </a:xfrm>
          <a:prstGeom prst="rect">
            <a:avLst/>
          </a:prstGeom>
          <a:noFill/>
          <a:effectLst>
            <a:outerShdw blurRad="38100" dist="38100" dir="2400000" algn="br" rotWithShape="0">
              <a:srgbClr val="00FFFF">
                <a:alpha val="1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700" b="1" dirty="0" err="1" smtClean="0">
                <a:ln w="63500">
                  <a:gradFill>
                    <a:gsLst>
                      <a:gs pos="0">
                        <a:srgbClr val="00FFFF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63500">
                <a:gradFill>
                  <a:gsLst>
                    <a:gs pos="0">
                      <a:srgbClr val="00FFFF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0"/>
                </a:gra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0"/>
                            </p:stCondLst>
                            <p:childTnLst>
                              <p:par>
                                <p:cTn id="17" presetID="26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800"/>
                            </p:stCondLst>
                            <p:childTnLst>
                              <p:par>
                                <p:cTn id="34" presetID="56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800"/>
                            </p:stCondLst>
                            <p:childTnLst>
                              <p:par>
                                <p:cTn id="41" presetID="1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200"/>
                            </p:stCondLst>
                            <p:childTnLst>
                              <p:par>
                                <p:cTn id="53" presetID="26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9700"/>
                            </p:stCondLst>
                            <p:childTnLst>
                              <p:par>
                                <p:cTn id="70" presetID="56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3473-5CAA-4E99-9114-9F219C848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09162">
            <a:off x="8432499" y="2111173"/>
            <a:ext cx="3484790" cy="2299146"/>
          </a:xfrm>
          <a:prstGeom prst="rect">
            <a:avLst/>
          </a:prstGeom>
        </p:spPr>
      </p:pic>
      <p:pic>
        <p:nvPicPr>
          <p:cNvPr id="3" name="Picture 6" descr="https://www.bd24live.com/bangla/uploads/news/2018/04/uz67rc_1524495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68" y="3147303"/>
            <a:ext cx="4484510" cy="176607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181" y="3281090"/>
            <a:ext cx="3971530" cy="1729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879" y="1036026"/>
            <a:ext cx="4095750" cy="199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21773" y="5245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 চিত্রগুলি  লক্ষ্য করঃ  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199599"/>
            <a:ext cx="1499746" cy="1493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024" y="1002890"/>
            <a:ext cx="4532672" cy="2069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9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2"/>
          <p:cNvSpPr txBox="1">
            <a:spLocks/>
          </p:cNvSpPr>
          <p:nvPr/>
        </p:nvSpPr>
        <p:spPr>
          <a:xfrm>
            <a:off x="426720" y="5005953"/>
            <a:ext cx="10351008" cy="1301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চিত্র থেকে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28420" y="5018871"/>
            <a:ext cx="10759645" cy="1301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বিনিয়োগকৃত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alt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alt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alt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1076632" y="2859595"/>
            <a:ext cx="8989142" cy="302501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32-Point Star 22"/>
          <p:cNvSpPr/>
          <p:nvPr/>
        </p:nvSpPr>
        <p:spPr>
          <a:xfrm>
            <a:off x="1386350" y="1052665"/>
            <a:ext cx="1755058" cy="1675785"/>
          </a:xfrm>
          <a:prstGeom prst="star32">
            <a:avLst>
              <a:gd name="adj" fmla="val 3931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</a:t>
            </a:r>
            <a:endParaRPr lang="en-US" sz="60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4" name="32-Point Star 23"/>
          <p:cNvSpPr/>
          <p:nvPr/>
        </p:nvSpPr>
        <p:spPr>
          <a:xfrm>
            <a:off x="3082416" y="1052664"/>
            <a:ext cx="1592826" cy="163154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জ</a:t>
            </a:r>
            <a:endParaRPr lang="en-US" sz="60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32-Point Star 24"/>
          <p:cNvSpPr/>
          <p:nvPr/>
        </p:nvSpPr>
        <p:spPr>
          <a:xfrm>
            <a:off x="4601496" y="993670"/>
            <a:ext cx="1607574" cy="1631540"/>
          </a:xfrm>
          <a:prstGeom prst="star32">
            <a:avLst>
              <a:gd name="adj" fmla="val 39318"/>
            </a:avLst>
          </a:prstGeom>
          <a:solidFill>
            <a:schemeClr val="tx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কে</a:t>
            </a:r>
            <a:endParaRPr lang="en-US" sz="60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6194323" y="1008420"/>
            <a:ext cx="1563331" cy="1587296"/>
          </a:xfrm>
          <a:prstGeom prst="star32">
            <a:avLst>
              <a:gd name="adj" fmla="val 39318"/>
            </a:avLst>
          </a:prstGeom>
          <a:solidFill>
            <a:srgbClr val="00B05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র</a:t>
            </a:r>
            <a:endParaRPr lang="en-US" sz="60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7629830" y="964178"/>
            <a:ext cx="1632155" cy="1705282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পা</a:t>
            </a:r>
            <a:endParaRPr lang="en-US" sz="60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9372599" y="993673"/>
            <a:ext cx="1555955" cy="1602044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60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ঠ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49974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72870" y="1905000"/>
            <a:ext cx="3276600" cy="25908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1870" y="1371600"/>
            <a:ext cx="52578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 নির্ণয় সংক্রান্ত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 সমাধান করতে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8070" y="2667000"/>
            <a:ext cx="51816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মুনাফার হার নির্ণয়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 সমস্যা সমাধান করতে পারবে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1870" y="4191000"/>
            <a:ext cx="53340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নির্ণয়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সংক্রান্ত সমস্যা সমাধান করতে পারবে 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449470" y="1066800"/>
            <a:ext cx="228600" cy="5029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9470" y="457201"/>
            <a:ext cx="54102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bn-IN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altLang="en-US" sz="4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499746" cy="1493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4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46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48229-E8DE-45D6-9BBC-9FA0ADC6F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9686" y="1952287"/>
            <a:ext cx="2448660" cy="1417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EA7D1-2AE4-41DF-A6A9-67C3BC255147}"/>
              </a:ext>
            </a:extLst>
          </p:cNvPr>
          <p:cNvSpPr txBox="1"/>
          <p:nvPr/>
        </p:nvSpPr>
        <p:spPr>
          <a:xfrm>
            <a:off x="947633" y="583899"/>
            <a:ext cx="11927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আস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714B6-542B-45AC-8955-3F6B6E407054}"/>
              </a:ext>
            </a:extLst>
          </p:cNvPr>
          <p:cNvSpPr txBox="1"/>
          <p:nvPr/>
        </p:nvSpPr>
        <p:spPr>
          <a:xfrm>
            <a:off x="6205531" y="702234"/>
            <a:ext cx="11927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8E5EF-7D01-4E40-976C-1E2675F89884}"/>
              </a:ext>
            </a:extLst>
          </p:cNvPr>
          <p:cNvSpPr txBox="1"/>
          <p:nvPr/>
        </p:nvSpPr>
        <p:spPr>
          <a:xfrm>
            <a:off x="8999349" y="428155"/>
            <a:ext cx="30745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আ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51ABAF-3E5F-4605-99C5-71AC21926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52768" y="1757028"/>
            <a:ext cx="2711283" cy="1417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57E52-3D9C-4E5B-A314-CDCF7C1A29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74806" y="1983583"/>
            <a:ext cx="2371647" cy="1304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99374-E08C-4CD1-8F66-6E176D1EF6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5948" y="1942673"/>
            <a:ext cx="2342078" cy="13044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FC2DD1B-143F-4E90-8088-1B0C2A8786EB}"/>
              </a:ext>
            </a:extLst>
          </p:cNvPr>
          <p:cNvSpPr/>
          <p:nvPr/>
        </p:nvSpPr>
        <p:spPr>
          <a:xfrm>
            <a:off x="3028017" y="1609643"/>
            <a:ext cx="2805554" cy="167013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বছর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C7F135-3434-470F-8FF4-C1667D1E2971}"/>
              </a:ext>
            </a:extLst>
          </p:cNvPr>
          <p:cNvSpPr/>
          <p:nvPr/>
        </p:nvSpPr>
        <p:spPr>
          <a:xfrm>
            <a:off x="7471954" y="1854329"/>
            <a:ext cx="1859672" cy="12023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োট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টাকা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5BE59-25EC-4966-B5D2-CFFF777758F2}"/>
              </a:ext>
            </a:extLst>
          </p:cNvPr>
          <p:cNvSpPr txBox="1"/>
          <p:nvPr/>
        </p:nvSpPr>
        <p:spPr>
          <a:xfrm>
            <a:off x="606476" y="4028008"/>
            <a:ext cx="18750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1ABEE-8D00-47E8-A3F5-F00810EF725F}"/>
              </a:ext>
            </a:extLst>
          </p:cNvPr>
          <p:cNvSpPr txBox="1"/>
          <p:nvPr/>
        </p:nvSpPr>
        <p:spPr>
          <a:xfrm>
            <a:off x="5885740" y="4028008"/>
            <a:ext cx="27546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Profit/Interest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53241-7B18-4A48-AF7C-7A8B9D38C9A4}"/>
              </a:ext>
            </a:extLst>
          </p:cNvPr>
          <p:cNvSpPr txBox="1"/>
          <p:nvPr/>
        </p:nvSpPr>
        <p:spPr>
          <a:xfrm>
            <a:off x="9221947" y="4014103"/>
            <a:ext cx="29700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Amount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FEA8A-D7D4-482C-B563-A118258253BE}"/>
              </a:ext>
            </a:extLst>
          </p:cNvPr>
          <p:cNvSpPr txBox="1"/>
          <p:nvPr/>
        </p:nvSpPr>
        <p:spPr>
          <a:xfrm>
            <a:off x="464206" y="4755515"/>
            <a:ext cx="18750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E6EEA9-2913-4D23-A452-3E0F343E839A}"/>
              </a:ext>
            </a:extLst>
          </p:cNvPr>
          <p:cNvSpPr txBox="1"/>
          <p:nvPr/>
        </p:nvSpPr>
        <p:spPr>
          <a:xfrm>
            <a:off x="6231657" y="4769415"/>
            <a:ext cx="18750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DC25A7-2947-4037-A73E-A0013B416A81}"/>
              </a:ext>
            </a:extLst>
          </p:cNvPr>
          <p:cNvSpPr txBox="1"/>
          <p:nvPr/>
        </p:nvSpPr>
        <p:spPr>
          <a:xfrm>
            <a:off x="9542337" y="4730226"/>
            <a:ext cx="187508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B424F1-5C9B-45D9-84A4-29685A8CE075}"/>
              </a:ext>
            </a:extLst>
          </p:cNvPr>
          <p:cNvSpPr txBox="1"/>
          <p:nvPr/>
        </p:nvSpPr>
        <p:spPr>
          <a:xfrm>
            <a:off x="3493254" y="696220"/>
            <a:ext cx="119276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EED9A-83F6-4FDC-B66A-DDC27BFCE19F}"/>
              </a:ext>
            </a:extLst>
          </p:cNvPr>
          <p:cNvSpPr txBox="1"/>
          <p:nvPr/>
        </p:nvSpPr>
        <p:spPr>
          <a:xfrm>
            <a:off x="3365117" y="4742455"/>
            <a:ext cx="187508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EAF35-4391-4FB3-9934-156DA11E5A2D}"/>
              </a:ext>
            </a:extLst>
          </p:cNvPr>
          <p:cNvSpPr txBox="1"/>
          <p:nvPr/>
        </p:nvSpPr>
        <p:spPr>
          <a:xfrm>
            <a:off x="2840299" y="4028008"/>
            <a:ext cx="275467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6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199599"/>
            <a:ext cx="1029695" cy="10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24001" y="463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524001" y="739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797" y="639766"/>
            <a:ext cx="4038600" cy="410368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24684" y="923929"/>
            <a:ext cx="3067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এখানে, 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আসল বা মূলধন 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=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মুনাফা 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 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 = 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মুনাফা-আসল</a:t>
            </a:r>
          </a:p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IN" alt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চক্রবৃদ্ধি মূলধন</a:t>
            </a:r>
            <a:endParaRPr lang="en-US" alt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4848762"/>
            <a:ext cx="10744200" cy="13234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362" y="977901"/>
            <a:ext cx="4897438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 সূত্রসমূহঃ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7650" y="1704976"/>
            <a:ext cx="4827588" cy="8302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I= Pnr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503489"/>
            <a:ext cx="4800600" cy="157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bn-IN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 P+I </a:t>
            </a:r>
          </a:p>
          <a:p>
            <a:pPr>
              <a:defRPr/>
            </a:pPr>
            <a:r>
              <a:rPr lang="en-US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= P+ Pnr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43442" y="4096402"/>
                <a:ext cx="4801795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800" b="0" dirty="0" smtClean="0">
                    <a:cs typeface="NikoshBAN" panose="02000000000000000000" pitchFamily="2" charset="0"/>
                  </a:rPr>
                  <a:t>৩)  </a:t>
                </a:r>
                <a:r>
                  <a:rPr lang="en-US" sz="4800" b="0" dirty="0" smtClean="0">
                    <a:cs typeface="NikoshBAN" panose="02000000000000000000" pitchFamily="2" charset="0"/>
                  </a:rPr>
                  <a:t>C</a:t>
                </a:r>
                <a:r>
                  <a:rPr lang="bn-IN" sz="4800" b="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bn-BD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42" y="4096402"/>
                <a:ext cx="4801795" cy="830997"/>
              </a:xfrm>
              <a:prstGeom prst="rect">
                <a:avLst/>
              </a:prstGeom>
              <a:blipFill>
                <a:blip r:embed="rId5"/>
                <a:stretch>
                  <a:fillRect l="-5711" t="-19118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199599"/>
            <a:ext cx="1499746" cy="1493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8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62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346596" y="0"/>
            <a:ext cx="237499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শতকরা বার্ষিক যে হারে কোনো মূলধন ৬ বছরে মুনাফা-মূলধনে দ্বিগুণ হয়, সেই হারে কত টাকা ৪ বছরে মুনাফা-মূলধনে ২০৫০ টাকা হবে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781" y="529689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করি, মূলধন=১০০ টাকা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201" y="1115478"/>
                <a:ext cx="86010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IN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৬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বছরে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হবে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২০০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15478"/>
                <a:ext cx="860108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6725" y="1639349"/>
                <a:ext cx="60912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২০০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639349"/>
                <a:ext cx="6091242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7658" y="2248954"/>
                <a:ext cx="64960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১০০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টাকার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৬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বছরের মুনাফা 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 </m:t>
                      </m:r>
                      <m:r>
                        <a:rPr lang="bn-IN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8" y="2248954"/>
                <a:ext cx="6496058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042" y="2901425"/>
                <a:ext cx="7586676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১০০  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"    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       </m:t>
                      </m:r>
                      <m:r>
                        <m:rPr>
                          <m:nor/>
                        </m:rPr>
                        <a:rPr lang="bn-IN" sz="36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"      "     =</m:t>
                      </m:r>
                      <m:f>
                        <m:fPr>
                          <m:ctrlP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num>
                        <m:den>
                          <m: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2" y="2901425"/>
                <a:ext cx="7586676" cy="107696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3833" y="4025376"/>
                <a:ext cx="7662885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১০০   </m:t>
                      </m:r>
                      <m:r>
                        <m:rPr>
                          <m:nor/>
                        </m:rPr>
                        <a:rPr lang="bn-IN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"     </m:t>
                      </m:r>
                      <m:r>
                        <m:rPr>
                          <m:nor/>
                        </m:rPr>
                        <a:rPr lang="bn-IN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       </m:t>
                      </m:r>
                      <m:r>
                        <m:rPr>
                          <m:nor/>
                        </m:rPr>
                        <a:rPr lang="bn-IN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"      "     =</m:t>
                      </m:r>
                      <m:f>
                        <m:fPr>
                          <m:ctrlP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33" y="4025376"/>
                <a:ext cx="7662885" cy="10769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09768" y="5151228"/>
                <a:ext cx="2140330" cy="1069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  <m:r>
                            <a:rPr lang="bn-IN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০০</m:t>
                          </m:r>
                        </m:num>
                        <m:den>
                          <m:r>
                            <a:rPr lang="bn-IN" sz="3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768" y="5151228"/>
                <a:ext cx="2140330" cy="10692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5843587" y="4814882"/>
            <a:ext cx="252413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81291" y="4167175"/>
            <a:ext cx="252413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5396" y="4786303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6076" y="3809987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24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3"/>
            <a:ext cx="1000083" cy="9960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33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7201" y="752681"/>
                <a:ext cx="6429374" cy="1070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itchFamily="2" charset="0"/>
                          <a:cs typeface="NikoshBAN" pitchFamily="2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NikoshBAN" pitchFamily="2" charset="0"/>
                          <a:cs typeface="NikoshBAN" pitchFamily="2" charset="0"/>
                        </a:rPr>
                        <m:t>মূলধন 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latin typeface="NikoshBAN" pitchFamily="2" charset="0"/>
                          <a:cs typeface="NikoshBAN" pitchFamily="2" charset="0"/>
                        </a:rPr>
                        <m:t>= 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bn-IN" sz="36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  <m:r>
                            <a:rPr lang="bn-IN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০০</m:t>
                          </m:r>
                        </m:num>
                        <m:den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  <m:r>
                        <a:rPr lang="bn-I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752681"/>
                <a:ext cx="6429374" cy="1070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0030778" y="29499"/>
            <a:ext cx="223161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শতকরা বার্ষিক যে হারে কোনো মূলধন ৬ বছরে মুনাফা-মূলধনে দ্বিগুণ হয়, সেই হারে কত টাকা ৪ বছরে মুনাফা-মূলধনে ২০৫০ টাকা হবে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63296" y="1699596"/>
                <a:ext cx="8575932" cy="1102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m:t>মুনাফা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NikoshBAN" pitchFamily="2" charset="0"/>
                          <a:cs typeface="NikoshBAN" pitchFamily="2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m:t>মূলধন</m:t>
                      </m:r>
                      <m:f>
                        <m:fPr>
                          <m:ctrlPr>
                            <a:rPr lang="bn-IN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  <m:r>
                            <a:rPr lang="bn-IN" sz="3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০০</m:t>
                          </m:r>
                        </m:num>
                        <m:den>
                          <m:r>
                            <a:rPr lang="bn-IN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=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১০০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1699596"/>
                <a:ext cx="8575932" cy="1102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7671" y="2547094"/>
                <a:ext cx="8601080" cy="1070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"       </m:t>
                      </m:r>
                      <m:r>
                        <a:rPr lang="bn-IN" sz="36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</m:t>
                      </m:r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"       "</m:t>
                      </m:r>
                      <m:r>
                        <m:rPr>
                          <m:nor/>
                        </m:rPr>
                        <a:rPr lang="bn-IN" sz="3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"   </m:t>
                      </m:r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360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36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০০</m:t>
                          </m:r>
                          <m:r>
                            <a:rPr lang="bn-IN" sz="360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6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৫০০</m:t>
                          </m:r>
                        </m:den>
                      </m:f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1" y="2547094"/>
                <a:ext cx="8601080" cy="1070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5756" y="3685344"/>
                <a:ext cx="10372731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"       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২০৫০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"       "</m:t>
                      </m:r>
                      <m:r>
                        <m:rPr>
                          <m:nor/>
                        </m:rPr>
                        <a:rPr lang="bn-IN" sz="36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"   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36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০০</m:t>
                          </m:r>
                          <m:r>
                            <a:rPr lang="bn-IN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২০৫০</m:t>
                          </m:r>
                        </m:num>
                        <m:den>
                          <m:r>
                            <a:rPr lang="bn-IN" sz="36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৫০০</m:t>
                          </m:r>
                        </m:den>
                      </m:f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56" y="3685344"/>
                <a:ext cx="10372731" cy="10769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6530776" y="3842427"/>
            <a:ext cx="714374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11397" y="4509642"/>
            <a:ext cx="714374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3234" y="4443420"/>
            <a:ext cx="52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342519" y="3871923"/>
            <a:ext cx="85725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57674" y="3295644"/>
            <a:ext cx="81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072315" y="4681553"/>
            <a:ext cx="323852" cy="219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69548" y="4944569"/>
                <a:ext cx="23903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3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২৩</m:t>
                      </m:r>
                      <m:r>
                        <a:rPr lang="bn-IN" sz="3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IN" sz="3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548" y="4944569"/>
                <a:ext cx="239039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50260" y="5582751"/>
                <a:ext cx="41216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সুতরাং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মূলধন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২৩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IN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260" y="5582751"/>
                <a:ext cx="4121641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243888" y="5643569"/>
            <a:ext cx="14144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(উত্তর)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52899" y="763873"/>
                <a:ext cx="2156360" cy="1070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36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৫০০</m:t>
                          </m:r>
                        </m:num>
                        <m:den>
                          <m:r>
                            <a:rPr lang="bn-IN" sz="36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99" y="763873"/>
                <a:ext cx="2156360" cy="1070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মোঃ জামাল উদ্দিন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বি,এস-সি(অনার্স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),এম,এস-সি(রসায়ন)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সিনিয়র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শিক্ষক (গণিত),</a:t>
                </a:r>
                <a:r>
                  <a:rPr lang="bn-IN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কাজী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জালাল উদ্দিন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উচ্চ বিদ্যালয়,কুমারপাড়া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সিলেট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amalsyl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𝑔𝑚𝑎𝑖𝑙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01712219592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1704" y="6209672"/>
                <a:ext cx="41833704" cy="769441"/>
              </a:xfrm>
              <a:prstGeom prst="rect">
                <a:avLst/>
              </a:prstGeom>
              <a:blipFill>
                <a:blip r:embed="rId14"/>
                <a:stretch>
                  <a:fillRect l="-59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" y="-22622"/>
            <a:ext cx="1401202" cy="1395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674" y="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51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14" grpId="0"/>
      <p:bldP spid="18" grpId="0"/>
      <p:bldP spid="22" grpId="0"/>
      <p:bldP spid="23" grpId="0"/>
      <p:bldP spid="24" grpId="0" animBg="1"/>
      <p:bldP spid="25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2157</Words>
  <Application>Microsoft Office PowerPoint</Application>
  <PresentationFormat>Widescreen</PresentationFormat>
  <Paragraphs>314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Malgun Gothic Semilight</vt:lpstr>
      <vt:lpstr>Arial</vt:lpstr>
      <vt:lpstr>Calibri</vt:lpstr>
      <vt:lpstr>Calibri Light</vt:lpstr>
      <vt:lpstr>Cambria Math</vt:lpstr>
      <vt:lpstr>Goudy Stout</vt:lpstr>
      <vt:lpstr>MuhuriMJ</vt:lpstr>
      <vt:lpstr>NikoshBAN</vt:lpstr>
      <vt:lpstr>Siyam Rupali</vt:lpstr>
      <vt:lpstr>SutonnyOMJ</vt:lpstr>
      <vt:lpstr>Times New Roman</vt:lpstr>
      <vt:lpstr>Tw Cen MT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 DAS</dc:creator>
  <cp:lastModifiedBy>NK DAS</cp:lastModifiedBy>
  <cp:revision>302</cp:revision>
  <dcterms:created xsi:type="dcterms:W3CDTF">2020-05-30T10:55:15Z</dcterms:created>
  <dcterms:modified xsi:type="dcterms:W3CDTF">2021-01-22T12:48:23Z</dcterms:modified>
</cp:coreProperties>
</file>