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1" r:id="rId2"/>
    <p:sldId id="272" r:id="rId3"/>
    <p:sldId id="256" r:id="rId4"/>
    <p:sldId id="260" r:id="rId5"/>
    <p:sldId id="261" r:id="rId6"/>
    <p:sldId id="276" r:id="rId7"/>
    <p:sldId id="277" r:id="rId8"/>
    <p:sldId id="259" r:id="rId9"/>
    <p:sldId id="262" r:id="rId10"/>
    <p:sldId id="266" r:id="rId11"/>
    <p:sldId id="263" r:id="rId12"/>
    <p:sldId id="278" r:id="rId13"/>
    <p:sldId id="267" r:id="rId14"/>
    <p:sldId id="264" r:id="rId15"/>
    <p:sldId id="281" r:id="rId16"/>
    <p:sldId id="279" r:id="rId17"/>
    <p:sldId id="280" r:id="rId18"/>
    <p:sldId id="282" r:id="rId19"/>
    <p:sldId id="269" r:id="rId20"/>
    <p:sldId id="268" r:id="rId21"/>
    <p:sldId id="273" r:id="rId22"/>
    <p:sldId id="27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0498"/>
    <a:srgbClr val="10A013"/>
    <a:srgbClr val="F5FB05"/>
    <a:srgbClr val="626000"/>
    <a:srgbClr val="CCCCFF"/>
    <a:srgbClr val="99CCFF"/>
    <a:srgbClr val="99FF99"/>
    <a:srgbClr val="AC04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C9693E-378C-446F-BC17-EDCC45DC6FDA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167EF-C416-4C19-81C2-9DEF68A64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006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err="1" smtClean="0"/>
              <a:t>পরামর্শ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চাই</a:t>
            </a:r>
            <a:r>
              <a:rPr lang="en-US" baseline="0" dirty="0" smtClean="0"/>
              <a:t>……(</a:t>
            </a:r>
            <a:r>
              <a:rPr lang="en-US" baseline="0" dirty="0" err="1" smtClean="0"/>
              <a:t>Monir</a:t>
            </a:r>
            <a:r>
              <a:rPr lang="en-US" baseline="0" dirty="0" smtClean="0"/>
              <a:t>) ০১৭২৮১৬৬১১৬। monirsarker79@gmail.com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87BD-B758-43A6-A73B-29B8F45C268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0244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7E25BE5-9F20-46F5-8550-A5874637A554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411987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FA12305-1CAE-4BD2-9D94-585594620C8D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03179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B34752B-AAD2-47F3-82A7-0B73B03A778C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83419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98D2AC1-3682-456B-BCE0-87D5EB9AC4B0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93865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8594E2C-E499-4F72-A294-998D4EF33A69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3291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4CC6782-E922-4F87-817F-4F0E72E2801D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0952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ABEE6D0-36B8-40C8-B2AE-6BDF6810A220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41025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822934A-8649-4942-AA3E-C612960184D6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36510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22A9A1F-012C-441A-A505-41B427A25BC4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63150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C95FB77-EA3D-46C8-9C99-50B168CC39F4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10658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6D5F9-221C-4257-ABF2-A93329666B57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964B-278F-4B2C-927F-BBC0381FE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166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6D5F9-221C-4257-ABF2-A93329666B57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964B-278F-4B2C-927F-BBC0381FE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593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6D5F9-221C-4257-ABF2-A93329666B57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964B-278F-4B2C-927F-BBC0381FE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164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6D5F9-221C-4257-ABF2-A93329666B57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964B-278F-4B2C-927F-BBC0381FE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457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6D5F9-221C-4257-ABF2-A93329666B57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964B-278F-4B2C-927F-BBC0381FE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11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6D5F9-221C-4257-ABF2-A93329666B57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964B-278F-4B2C-927F-BBC0381FE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845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6D5F9-221C-4257-ABF2-A93329666B57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964B-278F-4B2C-927F-BBC0381FE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21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6D5F9-221C-4257-ABF2-A93329666B57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964B-278F-4B2C-927F-BBC0381FE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428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6D5F9-221C-4257-ABF2-A93329666B57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964B-278F-4B2C-927F-BBC0381FE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81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6D5F9-221C-4257-ABF2-A93329666B57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964B-278F-4B2C-927F-BBC0381FE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132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6D5F9-221C-4257-ABF2-A93329666B57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964B-278F-4B2C-927F-BBC0381FE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7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6D5F9-221C-4257-ABF2-A93329666B57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6964B-278F-4B2C-927F-BBC0381FE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71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12.gif"/><Relationship Id="rId4" Type="http://schemas.openxmlformats.org/officeDocument/2006/relationships/hyperlink" Target="https://creativecommons.org/licenses/by-nc-sa/3.0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44" y="278641"/>
            <a:ext cx="11483133" cy="62142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4940" y="1856095"/>
            <a:ext cx="9062116" cy="2595349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80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আজকের</a:t>
            </a:r>
            <a:r>
              <a:rPr lang="bn-BD" sz="88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BD" sz="8000" b="1" dirty="0" smtClean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মাল্টিমিডিয়া </a:t>
            </a:r>
            <a:br>
              <a:rPr lang="bn-BD" sz="8000" b="1" dirty="0" smtClean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</a:br>
            <a:r>
              <a:rPr lang="bn-BD" sz="8000" b="1" dirty="0" smtClean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ক্লাসে সবাইকে </a:t>
            </a:r>
            <a:r>
              <a:rPr lang="bn-BD" sz="11500" b="1" dirty="0" smtClean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শুভেচ্ছা</a:t>
            </a:r>
            <a:r>
              <a:rPr lang="bn-BD" sz="80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sz="8000" b="1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5533" y="109180"/>
            <a:ext cx="12000931" cy="6639636"/>
            <a:chOff x="95533" y="109180"/>
            <a:chExt cx="12000931" cy="6639636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12" name="Rectangle 11"/>
            <p:cNvSpPr/>
            <p:nvPr/>
          </p:nvSpPr>
          <p:spPr>
            <a:xfrm>
              <a:off x="95533" y="109180"/>
              <a:ext cx="12000931" cy="6639636"/>
            </a:xfrm>
            <a:prstGeom prst="rect">
              <a:avLst/>
            </a:prstGeom>
            <a:noFill/>
            <a:ln w="76200">
              <a:solidFill>
                <a:srgbClr val="AC04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47934" y="261580"/>
              <a:ext cx="11721154" cy="6357584"/>
            </a:xfrm>
            <a:prstGeom prst="rect">
              <a:avLst/>
            </a:prstGeom>
            <a:noFill/>
            <a:ln w="28575">
              <a:solidFill>
                <a:srgbClr val="7030A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3817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4124467" y="473193"/>
            <a:ext cx="4500918" cy="1321985"/>
          </a:xfrm>
          <a:prstGeom prst="rect">
            <a:avLst/>
          </a:prstGeom>
          <a:noFill/>
          <a:ln w="57150">
            <a:solidFill>
              <a:srgbClr val="3465A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hi-IN" altLang="en-US" sz="8000" b="1" dirty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5533" y="109180"/>
            <a:ext cx="12000931" cy="6639636"/>
            <a:chOff x="95533" y="109180"/>
            <a:chExt cx="12000931" cy="6639636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5" name="Rectangle 4"/>
            <p:cNvSpPr/>
            <p:nvPr/>
          </p:nvSpPr>
          <p:spPr>
            <a:xfrm>
              <a:off x="95533" y="109180"/>
              <a:ext cx="12000931" cy="6639636"/>
            </a:xfrm>
            <a:prstGeom prst="rect">
              <a:avLst/>
            </a:prstGeom>
            <a:noFill/>
            <a:ln w="76200">
              <a:solidFill>
                <a:srgbClr val="AC04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47934" y="261580"/>
              <a:ext cx="11721154" cy="6357584"/>
            </a:xfrm>
            <a:prstGeom prst="rect">
              <a:avLst/>
            </a:prstGeom>
            <a:noFill/>
            <a:ln w="28575">
              <a:solidFill>
                <a:srgbClr val="7030A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323834" y="3388668"/>
            <a:ext cx="1019487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bn-BD" sz="38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বর্তমান চিকিৎসা ব্যবস্থা পুরোপুরি কী নির্ভর? </a:t>
            </a:r>
            <a:endParaRPr lang="en-US" sz="3800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23834" y="2374599"/>
            <a:ext cx="1019487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bn-BD" sz="38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একটা সময় ডাক্তার ও কবিরাজরা কী দেখে রোগ নির্ণয় করতেন? </a:t>
            </a:r>
            <a:endParaRPr lang="en-US" sz="3800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933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AutoShape 1"/>
          <p:cNvSpPr>
            <a:spLocks noChangeArrowheads="1"/>
          </p:cNvSpPr>
          <p:nvPr/>
        </p:nvSpPr>
        <p:spPr bwMode="auto">
          <a:xfrm>
            <a:off x="7699375" y="150813"/>
            <a:ext cx="3235325" cy="2425700"/>
          </a:xfrm>
          <a:custGeom>
            <a:avLst/>
            <a:gdLst>
              <a:gd name="T0" fmla="*/ 3235325 w 3235325"/>
              <a:gd name="T1" fmla="*/ 1212850 h 2425700"/>
              <a:gd name="T2" fmla="*/ 1617663 w 3235325"/>
              <a:gd name="T3" fmla="*/ 2425700 h 2425700"/>
              <a:gd name="T4" fmla="*/ 0 w 3235325"/>
              <a:gd name="T5" fmla="*/ 1212850 h 2425700"/>
              <a:gd name="T6" fmla="*/ 1617663 w 3235325"/>
              <a:gd name="T7" fmla="*/ 0 h 24257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3235325"/>
              <a:gd name="T13" fmla="*/ 0 h 2425700"/>
              <a:gd name="T14" fmla="*/ 3235325 w 3235325"/>
              <a:gd name="T15" fmla="*/ 2425700 h 24257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35325" h="2425700">
                <a:moveTo>
                  <a:pt x="0" y="3369"/>
                </a:moveTo>
                <a:lnTo>
                  <a:pt x="4493" y="3369"/>
                </a:lnTo>
                <a:lnTo>
                  <a:pt x="180" y="90"/>
                </a:lnTo>
                <a:lnTo>
                  <a:pt x="4493" y="3369"/>
                </a:lnTo>
                <a:lnTo>
                  <a:pt x="270" y="90"/>
                </a:lnTo>
                <a:lnTo>
                  <a:pt x="0" y="3369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/>
            </a:stretch>
          </a:blipFill>
          <a:ln w="190440" cap="rnd">
            <a:solidFill>
              <a:srgbClr val="C8C6BD"/>
            </a:solidFill>
            <a:round/>
            <a:headEnd/>
            <a:tailEnd/>
          </a:ln>
          <a:effectLst>
            <a:outerShdw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120927" y="405870"/>
            <a:ext cx="6026150" cy="1106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hi-IN" altLang="en-US" sz="6600" dirty="0" smtClean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টেলিমেডি</a:t>
            </a:r>
            <a:r>
              <a:rPr lang="bn-BD" altLang="en-US" sz="6600" dirty="0" smtClean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as-IN" altLang="en-US" sz="6600" dirty="0" smtClean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as-IN" altLang="en-US" sz="6600" dirty="0">
              <a:solidFill>
                <a:srgbClr val="00206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711537" y="4407411"/>
            <a:ext cx="10739356" cy="1260430"/>
          </a:xfrm>
          <a:prstGeom prst="rect">
            <a:avLst/>
          </a:prstGeom>
          <a:noFill/>
          <a:ln w="38100">
            <a:solidFill>
              <a:srgbClr val="10A01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bn-IN" altLang="en-US" sz="3800" dirty="0" smtClean="0">
                <a:solidFill>
                  <a:srgbClr val="0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টেলিমেডি</a:t>
            </a:r>
            <a:r>
              <a:rPr lang="bn-BD" altLang="en-US" sz="3800" dirty="0" smtClean="0">
                <a:solidFill>
                  <a:srgbClr val="0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bn-IN" altLang="en-US" sz="3800" dirty="0" smtClean="0">
                <a:solidFill>
                  <a:srgbClr val="0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bn-IN" altLang="en-US" sz="3800" dirty="0">
                <a:solidFill>
                  <a:srgbClr val="0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 টেলিফোনের সাহায্যে চিকিৎসা সেবা নেওয়া</a:t>
            </a:r>
            <a:r>
              <a:rPr lang="bn-IN" altLang="en-US" sz="3800" dirty="0" smtClean="0">
                <a:solidFill>
                  <a:srgbClr val="0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altLang="en-US" sz="3800" dirty="0" smtClean="0">
                <a:solidFill>
                  <a:srgbClr val="0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3800" dirty="0" smtClean="0">
                <a:solidFill>
                  <a:srgbClr val="0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</a:t>
            </a:r>
            <a:r>
              <a:rPr lang="bn-IN" altLang="en-US" sz="3800" dirty="0">
                <a:solidFill>
                  <a:srgbClr val="0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দেশেও বিভিন্ন প্রতিষ্ঠান </a:t>
            </a:r>
            <a:r>
              <a:rPr lang="bn-IN" altLang="en-US" sz="3800" dirty="0" smtClean="0">
                <a:solidFill>
                  <a:srgbClr val="0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টেলিমেডি</a:t>
            </a:r>
            <a:r>
              <a:rPr lang="bn-BD" altLang="en-US" sz="3800" dirty="0" smtClean="0">
                <a:solidFill>
                  <a:srgbClr val="0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bn-IN" altLang="en-US" sz="3800" dirty="0" smtClean="0">
                <a:solidFill>
                  <a:srgbClr val="0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altLang="en-US" sz="3800" dirty="0" smtClean="0">
                <a:solidFill>
                  <a:srgbClr val="0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সেবা চালু করেছে। </a:t>
            </a:r>
            <a:endParaRPr lang="bn-IN" altLang="en-US" sz="3800" dirty="0">
              <a:solidFill>
                <a:srgbClr val="00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5533" y="109180"/>
            <a:ext cx="12000931" cy="6639636"/>
            <a:chOff x="95533" y="109180"/>
            <a:chExt cx="12000931" cy="6639636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7" name="Rectangle 6"/>
            <p:cNvSpPr/>
            <p:nvPr/>
          </p:nvSpPr>
          <p:spPr>
            <a:xfrm>
              <a:off x="95533" y="109180"/>
              <a:ext cx="12000931" cy="6639636"/>
            </a:xfrm>
            <a:prstGeom prst="rect">
              <a:avLst/>
            </a:prstGeom>
            <a:noFill/>
            <a:ln w="76200">
              <a:solidFill>
                <a:srgbClr val="AC04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47934" y="261580"/>
              <a:ext cx="11721154" cy="6357584"/>
            </a:xfrm>
            <a:prstGeom prst="rect">
              <a:avLst/>
            </a:prstGeom>
            <a:noFill/>
            <a:ln w="28575">
              <a:solidFill>
                <a:srgbClr val="7030A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93" y="1595091"/>
            <a:ext cx="3577989" cy="2312279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6" t="9936"/>
          <a:stretch/>
        </p:blipFill>
        <p:spPr>
          <a:xfrm>
            <a:off x="4309873" y="1611358"/>
            <a:ext cx="3626842" cy="2309660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455" y="1608739"/>
            <a:ext cx="3584120" cy="2291110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592382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5533" y="109180"/>
            <a:ext cx="12000931" cy="6639636"/>
            <a:chOff x="95533" y="109180"/>
            <a:chExt cx="12000931" cy="6639636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3" name="Rectangle 2"/>
            <p:cNvSpPr/>
            <p:nvPr/>
          </p:nvSpPr>
          <p:spPr>
            <a:xfrm>
              <a:off x="95533" y="109180"/>
              <a:ext cx="12000931" cy="6639636"/>
            </a:xfrm>
            <a:prstGeom prst="rect">
              <a:avLst/>
            </a:prstGeom>
            <a:noFill/>
            <a:ln w="76200">
              <a:solidFill>
                <a:srgbClr val="AC04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47934" y="261580"/>
              <a:ext cx="11721154" cy="6357584"/>
            </a:xfrm>
            <a:prstGeom prst="rect">
              <a:avLst/>
            </a:prstGeom>
            <a:noFill/>
            <a:ln w="28575">
              <a:solidFill>
                <a:srgbClr val="7030A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738117" y="4271756"/>
            <a:ext cx="10740788" cy="1754326"/>
          </a:xfrm>
          <a:prstGeom prst="rect">
            <a:avLst/>
          </a:prstGeom>
          <a:noFill/>
          <a:ln>
            <a:solidFill>
              <a:srgbClr val="AC0498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6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দেশে এখনো যেহেতু ডাক্তারের সংখ্যা তুলনামূলক কম, তাই হাতের কাছে কোনো ডাক্তারকে জরুরি কিছু জিজ্ঞেস করার উপায় নেই, তখন টেলিমাডিসিন ব্যবহার করে ডাক্তারের সাহায্য নেওয়া যায়। </a:t>
            </a:r>
            <a:endParaRPr lang="en-US" sz="36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965" y="1324563"/>
            <a:ext cx="4039734" cy="2693156"/>
          </a:xfrm>
          <a:prstGeom prst="rect">
            <a:avLst/>
          </a:prstGeom>
          <a:ln w="5715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" t="9597" r="3365" b="3547"/>
          <a:stretch/>
        </p:blipFill>
        <p:spPr>
          <a:xfrm>
            <a:off x="1229030" y="1324562"/>
            <a:ext cx="4110194" cy="2693156"/>
          </a:xfrm>
          <a:prstGeom prst="rect">
            <a:avLst/>
          </a:prstGeom>
          <a:ln w="5715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120927" y="419518"/>
            <a:ext cx="6026150" cy="1106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hi-IN" altLang="en-US" sz="6600" dirty="0" smtClean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টেলিমেডি</a:t>
            </a:r>
            <a:r>
              <a:rPr lang="bn-BD" altLang="en-US" sz="6600" dirty="0" smtClean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as-IN" altLang="en-US" sz="6600" dirty="0" smtClean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as-IN" altLang="en-US" sz="6600" dirty="0">
              <a:solidFill>
                <a:srgbClr val="00206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92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ChangeArrowheads="1"/>
          </p:cNvSpPr>
          <p:nvPr/>
        </p:nvSpPr>
        <p:spPr bwMode="auto">
          <a:xfrm>
            <a:off x="3593906" y="547804"/>
            <a:ext cx="5004184" cy="1106542"/>
          </a:xfrm>
          <a:prstGeom prst="rect">
            <a:avLst/>
          </a:prstGeom>
          <a:noFill/>
          <a:ln w="9525">
            <a:solidFill>
              <a:srgbClr val="3465A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bn-IN" altLang="en-US" sz="6600" dirty="0"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16424" y="2733940"/>
            <a:ext cx="10984174" cy="706432"/>
          </a:xfrm>
          <a:prstGeom prst="rect">
            <a:avLst/>
          </a:prstGeom>
          <a:noFill/>
          <a:ln w="28575">
            <a:solidFill>
              <a:srgbClr val="3465A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bn-BD" altLang="en-US" sz="4000" dirty="0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টেলিমেডিসিন সেবা আমরা কীভাবে পেতে পারি বর্ণনা কর। </a:t>
            </a:r>
            <a:endParaRPr lang="en-US" altLang="en-US" sz="4000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ea typeface="Noto Sans SC Regular" charset="0"/>
              <a:cs typeface="Noto Sans SC Regular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5533" y="109180"/>
            <a:ext cx="12000931" cy="6639636"/>
            <a:chOff x="95533" y="109180"/>
            <a:chExt cx="12000931" cy="6639636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6" name="Rectangle 5"/>
            <p:cNvSpPr/>
            <p:nvPr/>
          </p:nvSpPr>
          <p:spPr>
            <a:xfrm>
              <a:off x="95533" y="109180"/>
              <a:ext cx="12000931" cy="6639636"/>
            </a:xfrm>
            <a:prstGeom prst="rect">
              <a:avLst/>
            </a:prstGeom>
            <a:noFill/>
            <a:ln w="76200">
              <a:solidFill>
                <a:srgbClr val="AC04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47934" y="261580"/>
              <a:ext cx="11721154" cy="6357584"/>
            </a:xfrm>
            <a:prstGeom prst="rect">
              <a:avLst/>
            </a:prstGeom>
            <a:noFill/>
            <a:ln w="28575">
              <a:solidFill>
                <a:srgbClr val="7030A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82186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AutoShape 1"/>
          <p:cNvSpPr>
            <a:spLocks noChangeArrowheads="1"/>
          </p:cNvSpPr>
          <p:nvPr/>
        </p:nvSpPr>
        <p:spPr bwMode="auto">
          <a:xfrm>
            <a:off x="8140700" y="271463"/>
            <a:ext cx="3470275" cy="2913062"/>
          </a:xfrm>
          <a:custGeom>
            <a:avLst/>
            <a:gdLst>
              <a:gd name="T0" fmla="*/ 3470275 w 3470275"/>
              <a:gd name="T1" fmla="*/ 1456531 h 2913062"/>
              <a:gd name="T2" fmla="*/ 1735138 w 3470275"/>
              <a:gd name="T3" fmla="*/ 2913062 h 2913062"/>
              <a:gd name="T4" fmla="*/ 0 w 3470275"/>
              <a:gd name="T5" fmla="*/ 1456531 h 2913062"/>
              <a:gd name="T6" fmla="*/ 1735138 w 3470275"/>
              <a:gd name="T7" fmla="*/ 0 h 291306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3470275"/>
              <a:gd name="T13" fmla="*/ 0 h 2913062"/>
              <a:gd name="T14" fmla="*/ 3470275 w 3470275"/>
              <a:gd name="T15" fmla="*/ 2913062 h 29130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70275" h="2913062">
                <a:moveTo>
                  <a:pt x="0" y="4047"/>
                </a:moveTo>
                <a:lnTo>
                  <a:pt x="4821" y="4047"/>
                </a:lnTo>
                <a:lnTo>
                  <a:pt x="180" y="90"/>
                </a:lnTo>
                <a:lnTo>
                  <a:pt x="4821" y="4047"/>
                </a:lnTo>
                <a:lnTo>
                  <a:pt x="270" y="90"/>
                </a:lnTo>
                <a:lnTo>
                  <a:pt x="0" y="4047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/>
            </a:stretch>
          </a:blipFill>
          <a:ln w="190440" cap="rnd">
            <a:solidFill>
              <a:srgbClr val="C8C6BD"/>
            </a:solidFill>
            <a:round/>
            <a:headEnd/>
            <a:tailEnd/>
          </a:ln>
          <a:effectLst>
            <a:outerShdw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2193925" y="6354763"/>
            <a:ext cx="7802563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900" u="sng">
                <a:solidFill>
                  <a:srgbClr val="8F8F8F"/>
                </a:solidFill>
                <a:ea typeface="Noto Sans SC Regular" charset="0"/>
                <a:cs typeface="Noto Sans SC Regular" charset="0"/>
                <a:hlinkClick r:id="rId4"/>
              </a:rPr>
              <a:t>C BY-SA-NC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655093" y="4444879"/>
            <a:ext cx="10849970" cy="1260430"/>
          </a:xfrm>
          <a:prstGeom prst="rect">
            <a:avLst/>
          </a:prstGeom>
          <a:noFill/>
          <a:ln w="38100">
            <a:solidFill>
              <a:srgbClr val="3465A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bn-IN" altLang="en-US" sz="3800" dirty="0">
                <a:solidFill>
                  <a:srgbClr val="0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পজিট্রন এনিমেশন টমোগ্রাফি যন্ত্র তথ্যপ্রযুক্তি ব্যবহার করে </a:t>
            </a:r>
            <a:r>
              <a:rPr lang="bn-IN" altLang="en-US" sz="3800" dirty="0" smtClean="0">
                <a:solidFill>
                  <a:srgbClr val="0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  <a:r>
              <a:rPr lang="bn-BD" altLang="en-US" sz="3800" dirty="0" smtClean="0">
                <a:solidFill>
                  <a:srgbClr val="0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গী</a:t>
            </a:r>
            <a:r>
              <a:rPr lang="bn-IN" altLang="en-US" sz="3800" dirty="0" smtClean="0">
                <a:solidFill>
                  <a:srgbClr val="0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altLang="en-US" sz="3800" dirty="0">
                <a:solidFill>
                  <a:srgbClr val="0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শরীরের ভিতরের ত্রিমাত্রিক ছবি তৈরি করতে পারে।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5533" y="109180"/>
            <a:ext cx="12000931" cy="6639636"/>
            <a:chOff x="95533" y="109180"/>
            <a:chExt cx="12000931" cy="6639636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8" name="Rectangle 7"/>
            <p:cNvSpPr/>
            <p:nvPr/>
          </p:nvSpPr>
          <p:spPr>
            <a:xfrm>
              <a:off x="95533" y="109180"/>
              <a:ext cx="12000931" cy="6639636"/>
            </a:xfrm>
            <a:prstGeom prst="rect">
              <a:avLst/>
            </a:prstGeom>
            <a:noFill/>
            <a:ln w="76200">
              <a:solidFill>
                <a:srgbClr val="AC04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47934" y="261580"/>
              <a:ext cx="11721154" cy="6357584"/>
            </a:xfrm>
            <a:prstGeom prst="rect">
              <a:avLst/>
            </a:prstGeom>
            <a:noFill/>
            <a:ln w="28575">
              <a:solidFill>
                <a:srgbClr val="7030A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657" y="817812"/>
            <a:ext cx="4596235" cy="2872778"/>
          </a:xfrm>
          <a:prstGeom prst="roundRect">
            <a:avLst>
              <a:gd name="adj" fmla="val 16667"/>
            </a:avLst>
          </a:prstGeom>
          <a:ln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39" y="817812"/>
            <a:ext cx="4426750" cy="2881276"/>
          </a:xfrm>
          <a:prstGeom prst="roundRect">
            <a:avLst>
              <a:gd name="adj" fmla="val 16667"/>
            </a:avLst>
          </a:prstGeom>
          <a:ln w="28575"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03230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5533" y="109180"/>
            <a:ext cx="12000931" cy="6639636"/>
            <a:chOff x="95533" y="109180"/>
            <a:chExt cx="12000931" cy="6639636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3" name="Rectangle 2"/>
            <p:cNvSpPr/>
            <p:nvPr/>
          </p:nvSpPr>
          <p:spPr>
            <a:xfrm>
              <a:off x="95533" y="109180"/>
              <a:ext cx="12000931" cy="6639636"/>
            </a:xfrm>
            <a:prstGeom prst="rect">
              <a:avLst/>
            </a:prstGeom>
            <a:noFill/>
            <a:ln w="76200">
              <a:solidFill>
                <a:srgbClr val="AC04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47934" y="261580"/>
              <a:ext cx="11721154" cy="6357584"/>
            </a:xfrm>
            <a:prstGeom prst="rect">
              <a:avLst/>
            </a:prstGeom>
            <a:noFill/>
            <a:ln w="28575">
              <a:solidFill>
                <a:srgbClr val="7030A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91" y="764272"/>
            <a:ext cx="4526512" cy="2862903"/>
          </a:xfrm>
          <a:prstGeom prst="rect">
            <a:avLst/>
          </a:prstGeom>
          <a:ln w="5715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7399" r="681"/>
          <a:stretch/>
        </p:blipFill>
        <p:spPr>
          <a:xfrm>
            <a:off x="6733972" y="730272"/>
            <a:ext cx="4470840" cy="2905676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36979" y="4052501"/>
            <a:ext cx="10657768" cy="184665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8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শিশুদের রোগ প্রতিরোধক টিকা দেওয়ার ফলে বাংলাদেশে শিশু মৃত্যুর হার অনেক কমেছে। দেশে সঠিক সময়ে টিকাদান কর্মসূচি বাস্তবায়নের কারণে এটি সম্ভব হয়েছে। </a:t>
            </a:r>
            <a:endParaRPr lang="en-US" sz="38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55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5533" y="109180"/>
            <a:ext cx="12000931" cy="6639636"/>
            <a:chOff x="95533" y="109180"/>
            <a:chExt cx="12000931" cy="6639636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4" name="Rectangle 3"/>
            <p:cNvSpPr/>
            <p:nvPr/>
          </p:nvSpPr>
          <p:spPr>
            <a:xfrm>
              <a:off x="95533" y="109180"/>
              <a:ext cx="12000931" cy="6639636"/>
            </a:xfrm>
            <a:prstGeom prst="rect">
              <a:avLst/>
            </a:prstGeom>
            <a:noFill/>
            <a:ln w="76200">
              <a:solidFill>
                <a:srgbClr val="AC04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47934" y="261580"/>
              <a:ext cx="11721154" cy="6357584"/>
            </a:xfrm>
            <a:prstGeom prst="rect">
              <a:avLst/>
            </a:prstGeom>
            <a:noFill/>
            <a:ln w="28575">
              <a:solidFill>
                <a:srgbClr val="7030A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355" y="3998797"/>
            <a:ext cx="3441113" cy="2331117"/>
          </a:xfrm>
          <a:prstGeom prst="rect">
            <a:avLst/>
          </a:prstGeom>
          <a:ln w="57150" cap="sq">
            <a:solidFill>
              <a:srgbClr val="AC0498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94" y="489480"/>
            <a:ext cx="3343530" cy="2207230"/>
          </a:xfrm>
          <a:prstGeom prst="rect">
            <a:avLst/>
          </a:prstGeom>
          <a:ln w="57150" cap="sq">
            <a:solidFill>
              <a:srgbClr val="AC0498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73" y="4090759"/>
            <a:ext cx="3353603" cy="2269099"/>
          </a:xfrm>
          <a:prstGeom prst="rect">
            <a:avLst/>
          </a:prstGeom>
          <a:ln w="57150" cap="sq">
            <a:solidFill>
              <a:srgbClr val="AC0498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370" y="489297"/>
            <a:ext cx="3336846" cy="2209533"/>
          </a:xfrm>
          <a:prstGeom prst="rect">
            <a:avLst/>
          </a:prstGeom>
          <a:ln w="57150" cap="sq">
            <a:solidFill>
              <a:srgbClr val="AC0498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668013" y="2808689"/>
            <a:ext cx="108559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তথ্য-প্রযুক্তি নির্ভর যন্ত্র ব্যবহার করে ডাক্তারগণ নিখুঁতভাবে রোগীর রোগ নির্ণয় ও তার চিকৎসা সেবা দিচ্ছেন। </a:t>
            </a:r>
            <a:endParaRPr lang="en-US" sz="36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44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5533" y="109180"/>
            <a:ext cx="12000931" cy="6639636"/>
            <a:chOff x="95533" y="109180"/>
            <a:chExt cx="12000931" cy="6639636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3" name="Rectangle 2"/>
            <p:cNvSpPr/>
            <p:nvPr/>
          </p:nvSpPr>
          <p:spPr>
            <a:xfrm>
              <a:off x="95533" y="109180"/>
              <a:ext cx="12000931" cy="6639636"/>
            </a:xfrm>
            <a:prstGeom prst="rect">
              <a:avLst/>
            </a:prstGeom>
            <a:noFill/>
            <a:ln w="76200">
              <a:solidFill>
                <a:srgbClr val="AC04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47934" y="261580"/>
              <a:ext cx="11721154" cy="6357584"/>
            </a:xfrm>
            <a:prstGeom prst="rect">
              <a:avLst/>
            </a:prstGeom>
            <a:noFill/>
            <a:ln w="28575">
              <a:solidFill>
                <a:srgbClr val="7030A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917810" y="4545343"/>
            <a:ext cx="10356376" cy="1754326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6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 জিনোম রহস্যভেদ করা হয়েছে। তাই চিকিৎসার জগতে একটা বিপ্লব শুরু হতে যাচ্ছে। এতদিন রোগের উপসর্গ কমানো হতো, এখন সত্যিকারভাবে রোগের কারণটিই খুঁজে বের করে সেটা অপসারণ করা হবে।  </a:t>
            </a:r>
            <a:endParaRPr lang="en-US" sz="36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029" y="634397"/>
            <a:ext cx="3746168" cy="2324100"/>
          </a:xfrm>
          <a:prstGeom prst="rect">
            <a:avLst/>
          </a:prstGeom>
          <a:ln w="5715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124" y="596097"/>
            <a:ext cx="3839855" cy="238969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0070C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917810" y="3212396"/>
            <a:ext cx="10356376" cy="1200329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6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 মস্তিষ্কের ভেতর কোন অংশ উজ্জীবিত </a:t>
            </a:r>
            <a:r>
              <a:rPr lang="en-US" sz="36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CT Scan</a:t>
            </a:r>
            <a:r>
              <a:rPr lang="bn-BD" sz="36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প্রযুক্তির মাধ্যমে এখন বাইরে থেকেই সেটা বলে দেওয়া সম্ভব। </a:t>
            </a:r>
            <a:endParaRPr lang="en-US" sz="3600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50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5533" y="109180"/>
            <a:ext cx="12000931" cy="6639636"/>
            <a:chOff x="95533" y="109180"/>
            <a:chExt cx="12000931" cy="6639636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4" name="Rectangle 3"/>
            <p:cNvSpPr/>
            <p:nvPr/>
          </p:nvSpPr>
          <p:spPr>
            <a:xfrm>
              <a:off x="95533" y="109180"/>
              <a:ext cx="12000931" cy="6639636"/>
            </a:xfrm>
            <a:prstGeom prst="rect">
              <a:avLst/>
            </a:prstGeom>
            <a:noFill/>
            <a:ln w="76200">
              <a:solidFill>
                <a:srgbClr val="AC04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47934" y="261580"/>
              <a:ext cx="11721154" cy="6357584"/>
            </a:xfrm>
            <a:prstGeom prst="rect">
              <a:avLst/>
            </a:prstGeom>
            <a:noFill/>
            <a:ln w="28575">
              <a:solidFill>
                <a:srgbClr val="7030A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88"/>
          <a:stretch/>
        </p:blipFill>
        <p:spPr>
          <a:xfrm>
            <a:off x="4370518" y="547822"/>
            <a:ext cx="3408706" cy="2140193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592" y="559995"/>
            <a:ext cx="3444831" cy="2115849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TextBox 12"/>
          <p:cNvSpPr txBox="1"/>
          <p:nvPr/>
        </p:nvSpPr>
        <p:spPr>
          <a:xfrm>
            <a:off x="618697" y="2939251"/>
            <a:ext cx="10940966" cy="1200329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6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এখন সব মানুষ একই ঔষধ খায়, ভবিষ্যতে প্রত্যেক মানুষের জন্য আলাদা করে তার শরীরের উপযোগী ঔষধ তৈরি হবে। </a:t>
            </a:r>
            <a:endParaRPr lang="en-US" sz="3600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8697" y="4525209"/>
            <a:ext cx="10940966" cy="17543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6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এখন অপারেশন থিয়েটারে উপস্থিত থেকে অপারেশন করতে হয়। ভবিষ্যতে হাজার মাইল দূরে থেকে তথ্যপ্রযুক্তি ব্যবহার করে সার্জনরা রোগীর অপারেশন করতে পারবে। </a:t>
            </a:r>
            <a:endParaRPr lang="en-US" sz="3600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02"/>
          <a:stretch/>
        </p:blipFill>
        <p:spPr>
          <a:xfrm>
            <a:off x="682387" y="539323"/>
            <a:ext cx="3438134" cy="2157196"/>
          </a:xfrm>
          <a:prstGeom prst="rect">
            <a:avLst/>
          </a:prstGeom>
          <a:ln w="5715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3153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687171" y="604399"/>
            <a:ext cx="4842680" cy="1245041"/>
          </a:xfrm>
          <a:prstGeom prst="rect">
            <a:avLst/>
          </a:prstGeom>
          <a:noFill/>
          <a:ln w="28575">
            <a:solidFill>
              <a:srgbClr val="3465A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bn-BD" altLang="en-US" sz="7500" dirty="0" smtClean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bn-IN" altLang="en-US" sz="7500" dirty="0" smtClean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7500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5533" y="109180"/>
            <a:ext cx="12000931" cy="6639636"/>
            <a:chOff x="95533" y="109180"/>
            <a:chExt cx="12000931" cy="6639636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5" name="Rectangle 4"/>
            <p:cNvSpPr/>
            <p:nvPr/>
          </p:nvSpPr>
          <p:spPr>
            <a:xfrm>
              <a:off x="95533" y="109180"/>
              <a:ext cx="12000931" cy="6639636"/>
            </a:xfrm>
            <a:prstGeom prst="rect">
              <a:avLst/>
            </a:prstGeom>
            <a:noFill/>
            <a:ln w="76200">
              <a:solidFill>
                <a:srgbClr val="AC04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47934" y="261580"/>
              <a:ext cx="11721154" cy="6357584"/>
            </a:xfrm>
            <a:prstGeom prst="rect">
              <a:avLst/>
            </a:prstGeom>
            <a:noFill/>
            <a:ln w="28575">
              <a:solidFill>
                <a:srgbClr val="7030A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89128" y="3101818"/>
            <a:ext cx="11038766" cy="677108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8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চিকিৎসা ক্ষেত্রে তথ্যপ্রযুক্তির ভবিষ্যৎ সম্ভাবনা দলে আলোচনা করে লেখ। </a:t>
            </a:r>
            <a:endParaRPr lang="en-US" sz="38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82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84202" y="477673"/>
            <a:ext cx="3881374" cy="11506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76254" y="1978925"/>
            <a:ext cx="11260819" cy="3671248"/>
            <a:chOff x="571790" y="1978925"/>
            <a:chExt cx="10605727" cy="3278907"/>
          </a:xfrm>
        </p:grpSpPr>
        <p:sp>
          <p:nvSpPr>
            <p:cNvPr id="3" name="TextBox 5"/>
            <p:cNvSpPr txBox="1"/>
            <p:nvPr/>
          </p:nvSpPr>
          <p:spPr>
            <a:xfrm>
              <a:off x="636482" y="2340006"/>
              <a:ext cx="3614993" cy="26776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মোঃ</a:t>
              </a:r>
              <a:r>
                <a:rPr lang="en-US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মনিরুজ্জামান</a:t>
              </a:r>
              <a:r>
                <a:rPr lang="en-US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মনির </a:t>
              </a:r>
              <a:endParaRPr lang="en-US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সহকারি</a:t>
              </a:r>
              <a:r>
                <a:rPr lang="en-US" sz="24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24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40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(</a:t>
              </a:r>
              <a:r>
                <a:rPr lang="bn-BD" sz="240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আই সি টি</a:t>
              </a:r>
              <a:r>
                <a:rPr lang="en-US" sz="240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)</a:t>
              </a:r>
              <a:endParaRPr lang="en-US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8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আমবাগান</a:t>
              </a:r>
              <a:r>
                <a:rPr lang="en-US" sz="28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উচ্চ</a:t>
              </a:r>
              <a:r>
                <a:rPr lang="en-US" sz="28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বিদ্যালয়</a:t>
              </a:r>
              <a:r>
                <a:rPr lang="en-US" sz="28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28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সাদুল্লাপুর</a:t>
              </a:r>
              <a:r>
                <a:rPr lang="en-US" sz="28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8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গাইবান্ধা</a:t>
              </a:r>
              <a:r>
                <a:rPr lang="en-US" sz="28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en-US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240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monirsarker79@gmail.com</a:t>
              </a:r>
              <a:endParaRPr lang="en-US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bn-BD" sz="280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০১৭২৮১৬৬১১৬ </a:t>
              </a:r>
              <a:endParaRPr lang="en-US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" name="Picture 3" descr="NewAdd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12693" y="2147048"/>
              <a:ext cx="2833024" cy="2934477"/>
            </a:xfrm>
            <a:prstGeom prst="roundRect">
              <a:avLst>
                <a:gd name="adj" fmla="val 16667"/>
              </a:avLst>
            </a:prstGeom>
            <a:ln w="28575">
              <a:solidFill>
                <a:schemeClr val="tx1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6" name="TextBox 5"/>
            <p:cNvSpPr txBox="1"/>
            <p:nvPr/>
          </p:nvSpPr>
          <p:spPr>
            <a:xfrm>
              <a:off x="7145717" y="2210844"/>
              <a:ext cx="3903260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n w="0"/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তথ্য ও যোগাযোগ প্রযুক্তি </a:t>
              </a:r>
            </a:p>
            <a:p>
              <a:pPr algn="ctr"/>
              <a:r>
                <a:rPr lang="bn-BD" sz="3200" dirty="0" smtClean="0">
                  <a:ln w="0"/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শ্রেণি- </a:t>
              </a:r>
              <a:r>
                <a:rPr lang="en-US" sz="3200" dirty="0" err="1" smtClean="0">
                  <a:ln w="0"/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অষ্টম</a:t>
              </a:r>
              <a:r>
                <a:rPr lang="en-US" sz="3200" dirty="0" smtClean="0">
                  <a:ln w="0"/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BD" sz="32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3200" dirty="0" smtClean="0">
                  <a:ln w="0"/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অধ্যায়- </a:t>
              </a:r>
              <a:r>
                <a:rPr lang="en-US" sz="3200" dirty="0" smtClean="0">
                  <a:ln w="0"/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১ম </a:t>
              </a:r>
              <a:endParaRPr lang="bn-BD" sz="32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3200" dirty="0" smtClean="0">
                  <a:ln w="0"/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পাঠ- ০৬ </a:t>
              </a:r>
            </a:p>
            <a:p>
              <a:pPr algn="ctr"/>
              <a:r>
                <a:rPr lang="bn-BD" sz="3200" dirty="0" smtClean="0">
                  <a:ln w="0"/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সময়ঃ ৪০ মিনিট</a:t>
              </a:r>
            </a:p>
            <a:p>
              <a:pPr algn="ctr"/>
              <a:r>
                <a:rPr lang="bn-BD" sz="3200" dirty="0" smtClean="0">
                  <a:ln w="0"/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তারিখঃ </a:t>
              </a:r>
              <a:r>
                <a:rPr lang="en-US" sz="3200" dirty="0" smtClean="0">
                  <a:ln w="0"/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16/01/2021 </a:t>
              </a:r>
              <a:r>
                <a:rPr lang="en-US" sz="3200" dirty="0" err="1" smtClean="0">
                  <a:ln w="0"/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ইং</a:t>
              </a:r>
              <a:r>
                <a:rPr lang="en-US" sz="3200" dirty="0" smtClean="0">
                  <a:ln w="0"/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571790" y="1978925"/>
              <a:ext cx="10605727" cy="3261815"/>
            </a:xfrm>
            <a:prstGeom prst="roundRect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5533" y="109180"/>
            <a:ext cx="12000931" cy="6639636"/>
            <a:chOff x="95533" y="109180"/>
            <a:chExt cx="12000931" cy="6639636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13" name="Rectangle 12"/>
            <p:cNvSpPr/>
            <p:nvPr/>
          </p:nvSpPr>
          <p:spPr>
            <a:xfrm>
              <a:off x="95533" y="109180"/>
              <a:ext cx="12000931" cy="6639636"/>
            </a:xfrm>
            <a:prstGeom prst="rect">
              <a:avLst/>
            </a:prstGeom>
            <a:noFill/>
            <a:ln w="76200">
              <a:solidFill>
                <a:srgbClr val="AC04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47934" y="261580"/>
              <a:ext cx="11721154" cy="6357584"/>
            </a:xfrm>
            <a:prstGeom prst="rect">
              <a:avLst/>
            </a:prstGeom>
            <a:noFill/>
            <a:ln w="28575">
              <a:solidFill>
                <a:srgbClr val="7030A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2465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95533" y="109180"/>
            <a:ext cx="12000931" cy="6639636"/>
            <a:chOff x="95533" y="109180"/>
            <a:chExt cx="12000931" cy="6639636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11" name="Rectangle 10"/>
            <p:cNvSpPr/>
            <p:nvPr/>
          </p:nvSpPr>
          <p:spPr>
            <a:xfrm>
              <a:off x="95533" y="109180"/>
              <a:ext cx="12000931" cy="6639636"/>
            </a:xfrm>
            <a:prstGeom prst="rect">
              <a:avLst/>
            </a:prstGeom>
            <a:noFill/>
            <a:ln w="76200">
              <a:solidFill>
                <a:srgbClr val="AC04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47934" y="261580"/>
              <a:ext cx="11721154" cy="6357584"/>
            </a:xfrm>
            <a:prstGeom prst="rect">
              <a:avLst/>
            </a:prstGeom>
            <a:noFill/>
            <a:ln w="28575">
              <a:solidFill>
                <a:srgbClr val="7030A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250765" y="2381844"/>
            <a:ext cx="10308893" cy="76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571500" indent="-571500" eaLnBrk="1" hangingPunct="1">
              <a:spcBef>
                <a:spcPct val="0"/>
              </a:spcBef>
              <a:buClrTx/>
              <a:buFont typeface="NikoshBAN" panose="02000000000000000000" pitchFamily="2" charset="0"/>
              <a:buChar char="▫"/>
            </a:pPr>
            <a:r>
              <a:rPr lang="bn-BD" altLang="en-US" sz="4400" dirty="0" smtClean="0">
                <a:solidFill>
                  <a:srgbClr val="0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ডাক্তাররা রোগ নির্ণয়ে কী ব্যবহার করেন</a:t>
            </a:r>
            <a:r>
              <a:rPr lang="en-US" altLang="en-US" sz="4400" dirty="0" smtClean="0">
                <a:solidFill>
                  <a:srgbClr val="0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Noto Sans SC Regular" charset="0"/>
                <a:cs typeface="Noto Sans SC Regular" charset="0"/>
              </a:rPr>
              <a:t>?</a:t>
            </a:r>
            <a:endParaRPr lang="en-US" altLang="en-US" sz="4400" dirty="0">
              <a:solidFill>
                <a:srgbClr val="00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ea typeface="Noto Sans SC Regular" charset="0"/>
              <a:cs typeface="Noto Sans SC Regular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853219" y="502676"/>
            <a:ext cx="4510584" cy="1343367"/>
            <a:chOff x="3878239" y="570915"/>
            <a:chExt cx="4510584" cy="1343367"/>
          </a:xfrm>
        </p:grpSpPr>
        <p:sp>
          <p:nvSpPr>
            <p:cNvPr id="15" name="Rectangle 1"/>
            <p:cNvSpPr>
              <a:spLocks noChangeArrowheads="1"/>
            </p:cNvSpPr>
            <p:nvPr/>
          </p:nvSpPr>
          <p:spPr bwMode="auto">
            <a:xfrm>
              <a:off x="3928279" y="592297"/>
              <a:ext cx="4460544" cy="132198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5000" rIns="90000" bIns="45000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bn-IN" altLang="en-US" sz="8000" b="1" dirty="0">
                  <a:solidFill>
                    <a:srgbClr val="FFC000"/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মূল্যায়ণ</a:t>
              </a:r>
            </a:p>
          </p:txBody>
        </p:sp>
        <p:sp>
          <p:nvSpPr>
            <p:cNvPr id="8" name="Rectangle 1"/>
            <p:cNvSpPr>
              <a:spLocks noChangeArrowheads="1"/>
            </p:cNvSpPr>
            <p:nvPr/>
          </p:nvSpPr>
          <p:spPr bwMode="auto">
            <a:xfrm>
              <a:off x="3878239" y="570915"/>
              <a:ext cx="4460544" cy="1321985"/>
            </a:xfrm>
            <a:prstGeom prst="rect">
              <a:avLst/>
            </a:prstGeom>
            <a:noFill/>
            <a:ln w="9525">
              <a:solidFill>
                <a:srgbClr val="3465A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5000" rIns="90000" bIns="45000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</a:tabLst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bn-IN" altLang="en-US" sz="8000" b="1" dirty="0">
                  <a:solidFill>
                    <a:srgbClr val="002060"/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মূল্যায়ণ</a:t>
              </a:r>
            </a:p>
          </p:txBody>
        </p:sp>
      </p:grp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250765" y="3452062"/>
            <a:ext cx="10308893" cy="76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571500" indent="-571500" eaLnBrk="1" hangingPunct="1">
              <a:spcBef>
                <a:spcPct val="0"/>
              </a:spcBef>
              <a:buClrTx/>
              <a:buFont typeface="NikoshBAN" panose="02000000000000000000" pitchFamily="2" charset="0"/>
              <a:buChar char="▫"/>
            </a:pPr>
            <a:r>
              <a:rPr lang="bn-IN" altLang="en-US" sz="4400" dirty="0" smtClean="0">
                <a:solidFill>
                  <a:srgbClr val="0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টেলিমেডি</a:t>
            </a:r>
            <a:r>
              <a:rPr lang="bn-BD" altLang="en-US" sz="4400" dirty="0" smtClean="0">
                <a:solidFill>
                  <a:srgbClr val="0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bn-IN" altLang="en-US" sz="4400" dirty="0" smtClean="0">
                <a:solidFill>
                  <a:srgbClr val="0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ক</a:t>
            </a:r>
            <a:r>
              <a:rPr lang="bn-BD" altLang="en-US" sz="4400" dirty="0">
                <a:solidFill>
                  <a:srgbClr val="0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altLang="en-US" sz="4400" dirty="0" smtClean="0">
                <a:solidFill>
                  <a:srgbClr val="0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Noto Sans SC Regular" charset="0"/>
                <a:cs typeface="Noto Sans SC Regular" charset="0"/>
              </a:rPr>
              <a:t>?</a:t>
            </a:r>
            <a:endParaRPr lang="en-US" altLang="en-US" sz="4400" dirty="0">
              <a:solidFill>
                <a:srgbClr val="00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ea typeface="Noto Sans SC Regular" charset="0"/>
              <a:cs typeface="Noto Sans SC Regular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250765" y="4522281"/>
            <a:ext cx="10308893" cy="76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571500" indent="-571500" eaLnBrk="1" hangingPunct="1">
              <a:spcBef>
                <a:spcPct val="0"/>
              </a:spcBef>
              <a:buClrTx/>
              <a:buFont typeface="NikoshBAN" panose="02000000000000000000" pitchFamily="2" charset="0"/>
              <a:buChar char="▫"/>
            </a:pPr>
            <a:r>
              <a:rPr lang="bn-BD" altLang="en-US" sz="4400" dirty="0" smtClean="0">
                <a:solidFill>
                  <a:srgbClr val="0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Noto Sans SC Regular" charset="0"/>
                <a:cs typeface="Noto Sans SC Regular" charset="0"/>
              </a:rPr>
              <a:t>বাংলাদেশে শিশু মৃত্যুর হার কমার কারণ কী</a:t>
            </a:r>
            <a:r>
              <a:rPr lang="en-US" altLang="en-US" sz="4400" dirty="0" smtClean="0">
                <a:solidFill>
                  <a:srgbClr val="0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Noto Sans SC Regular" charset="0"/>
                <a:cs typeface="Noto Sans SC Regular" charset="0"/>
              </a:rPr>
              <a:t>?</a:t>
            </a:r>
            <a:endParaRPr lang="en-US" altLang="en-US" sz="4400" dirty="0">
              <a:solidFill>
                <a:srgbClr val="00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ea typeface="Noto Sans SC Regular" charset="0"/>
              <a:cs typeface="Noto Sans SC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79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779404" y="490047"/>
            <a:ext cx="8710405" cy="3507003"/>
            <a:chOff x="1779404" y="490047"/>
            <a:chExt cx="8710405" cy="3507003"/>
          </a:xfrm>
        </p:grpSpPr>
        <p:grpSp>
          <p:nvGrpSpPr>
            <p:cNvPr id="9" name="Group 8"/>
            <p:cNvGrpSpPr/>
            <p:nvPr/>
          </p:nvGrpSpPr>
          <p:grpSpPr>
            <a:xfrm>
              <a:off x="1779404" y="490047"/>
              <a:ext cx="8710405" cy="3507003"/>
              <a:chOff x="692331" y="470263"/>
              <a:chExt cx="11024302" cy="5264331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2024743" y="2286000"/>
                <a:ext cx="8059783" cy="304364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1" name="Isosceles Triangle 10"/>
              <p:cNvSpPr/>
              <p:nvPr/>
            </p:nvSpPr>
            <p:spPr>
              <a:xfrm>
                <a:off x="692331" y="470263"/>
                <a:ext cx="11024302" cy="1815737"/>
              </a:xfrm>
              <a:prstGeom prst="triangl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5728061" y="3807823"/>
                <a:ext cx="757647" cy="152182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7805062" y="3566161"/>
                <a:ext cx="750074" cy="96665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526976" y="3566162"/>
                <a:ext cx="750074" cy="96665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15" name="Straight Connector 14"/>
              <p:cNvCxnSpPr>
                <a:stCxn id="12" idx="0"/>
                <a:endCxn id="12" idx="2"/>
              </p:cNvCxnSpPr>
              <p:nvPr/>
            </p:nvCxnSpPr>
            <p:spPr>
              <a:xfrm>
                <a:off x="6106885" y="3807823"/>
                <a:ext cx="0" cy="152182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Rectangle 15"/>
              <p:cNvSpPr/>
              <p:nvPr/>
            </p:nvSpPr>
            <p:spPr>
              <a:xfrm>
                <a:off x="4284617" y="5329646"/>
                <a:ext cx="3647563" cy="40494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4284617" y="5597435"/>
                <a:ext cx="364756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4280261" y="5449386"/>
                <a:ext cx="364756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TextBox 18"/>
            <p:cNvSpPr txBox="1"/>
            <p:nvPr/>
          </p:nvSpPr>
          <p:spPr>
            <a:xfrm>
              <a:off x="4462818" y="705393"/>
              <a:ext cx="352906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600" dirty="0" smtClean="0">
                  <a:ln w="0"/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বাড়ির কাজ </a:t>
              </a:r>
              <a:endParaRPr lang="en-US" sz="6600" dirty="0">
                <a:ln w="0"/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986242" y="4439430"/>
            <a:ext cx="10398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চিকিৎসায় তথ্যপ্রযুক্তি নির্ভর যন্ত্র ব্যবহারের গুরুত্ব ব্যাখ্যা কর। </a:t>
            </a:r>
            <a:endParaRPr lang="en-US" sz="4000" b="1" dirty="0">
              <a:solidFill>
                <a:srgbClr val="00206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95533" y="109180"/>
            <a:ext cx="12000931" cy="6639636"/>
            <a:chOff x="95533" y="109180"/>
            <a:chExt cx="12000931" cy="6639636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23" name="Rectangle 22"/>
            <p:cNvSpPr/>
            <p:nvPr/>
          </p:nvSpPr>
          <p:spPr>
            <a:xfrm>
              <a:off x="95533" y="109180"/>
              <a:ext cx="12000931" cy="6639636"/>
            </a:xfrm>
            <a:prstGeom prst="rect">
              <a:avLst/>
            </a:prstGeom>
            <a:noFill/>
            <a:ln w="76200">
              <a:solidFill>
                <a:srgbClr val="AC04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47934" y="261580"/>
              <a:ext cx="11721154" cy="6357584"/>
            </a:xfrm>
            <a:prstGeom prst="rect">
              <a:avLst/>
            </a:prstGeom>
            <a:noFill/>
            <a:ln w="28575">
              <a:solidFill>
                <a:srgbClr val="7030A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0928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8734_originalmmm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4955608">
            <a:off x="5325966" y="984025"/>
            <a:ext cx="5440554" cy="4686952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 rot="19853855">
            <a:off x="721271" y="1404468"/>
            <a:ext cx="5764564" cy="3537704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bn-BD" sz="11000" b="1" dirty="0" smtClean="0">
                <a:ln w="6600">
                  <a:solidFill>
                    <a:srgbClr val="7030A0"/>
                  </a:solidFill>
                  <a:prstDash val="solid"/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11000" b="1" dirty="0">
              <a:ln w="6600">
                <a:solidFill>
                  <a:srgbClr val="7030A0"/>
                </a:solidFill>
                <a:prstDash val="solid"/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5533" y="109180"/>
            <a:ext cx="12000931" cy="6639636"/>
            <a:chOff x="95533" y="109180"/>
            <a:chExt cx="12000931" cy="6639636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8" name="Rectangle 7"/>
            <p:cNvSpPr/>
            <p:nvPr/>
          </p:nvSpPr>
          <p:spPr>
            <a:xfrm>
              <a:off x="95533" y="109180"/>
              <a:ext cx="12000931" cy="6639636"/>
            </a:xfrm>
            <a:prstGeom prst="rect">
              <a:avLst/>
            </a:prstGeom>
            <a:noFill/>
            <a:ln w="76200">
              <a:solidFill>
                <a:srgbClr val="AC04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47934" y="261580"/>
              <a:ext cx="11721154" cy="6357584"/>
            </a:xfrm>
            <a:prstGeom prst="rect">
              <a:avLst/>
            </a:prstGeom>
            <a:noFill/>
            <a:ln w="28575">
              <a:solidFill>
                <a:srgbClr val="7030A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79289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5533" y="109180"/>
            <a:ext cx="12000931" cy="6639636"/>
            <a:chOff x="95533" y="109180"/>
            <a:chExt cx="12000931" cy="6639636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4" name="Rectangle 3"/>
            <p:cNvSpPr/>
            <p:nvPr/>
          </p:nvSpPr>
          <p:spPr>
            <a:xfrm>
              <a:off x="95533" y="109180"/>
              <a:ext cx="12000931" cy="6639636"/>
            </a:xfrm>
            <a:prstGeom prst="rect">
              <a:avLst/>
            </a:prstGeom>
            <a:noFill/>
            <a:ln w="76200">
              <a:solidFill>
                <a:srgbClr val="AC04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47934" y="261580"/>
              <a:ext cx="11721154" cy="6357584"/>
            </a:xfrm>
            <a:prstGeom prst="rect">
              <a:avLst/>
            </a:prstGeom>
            <a:noFill/>
            <a:ln w="28575">
              <a:solidFill>
                <a:srgbClr val="7030A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2" b="1248"/>
          <a:stretch/>
        </p:blipFill>
        <p:spPr>
          <a:xfrm>
            <a:off x="1071839" y="817973"/>
            <a:ext cx="4448679" cy="274409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4" r="-153"/>
          <a:stretch/>
        </p:blipFill>
        <p:spPr>
          <a:xfrm>
            <a:off x="6823880" y="817973"/>
            <a:ext cx="4346813" cy="271044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Oval 8"/>
          <p:cNvSpPr/>
          <p:nvPr/>
        </p:nvSpPr>
        <p:spPr>
          <a:xfrm>
            <a:off x="668739" y="504967"/>
            <a:ext cx="5199797" cy="33027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-112830" y="4051112"/>
            <a:ext cx="7868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প্রথম ছবিতে ডাক্তার কী করছেন...?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638091" y="4051112"/>
            <a:ext cx="78685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রোগীর সঙ্গে কথা বলছেন। </a:t>
            </a:r>
          </a:p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রোগীর খোঁজ-খবর নিচ্ছেন।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10861" y="4051112"/>
            <a:ext cx="81192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ডাক্তার কী করছেন...?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77237" y="4052320"/>
            <a:ext cx="81192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চিকিৎসা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যন্ত্র দিয়ে রোগীর রোগ নির্ণয়ের চেষ্ঠা করছেন।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397387" y="538640"/>
            <a:ext cx="5199797" cy="33027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02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32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947828" y="922069"/>
            <a:ext cx="6096000" cy="921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bn-BD" altLang="en-US" sz="5400" dirty="0" smtClean="0">
                <a:ln w="0"/>
                <a:solidFill>
                  <a:schemeClr val="tx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bn-IN" altLang="en-US" sz="5400" dirty="0">
              <a:ln w="0"/>
              <a:solidFill>
                <a:schemeClr val="tx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5533" y="109180"/>
            <a:ext cx="12000931" cy="6639636"/>
            <a:chOff x="95533" y="109180"/>
            <a:chExt cx="12000931" cy="6639636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5" name="Rectangle 4"/>
            <p:cNvSpPr/>
            <p:nvPr/>
          </p:nvSpPr>
          <p:spPr>
            <a:xfrm>
              <a:off x="95533" y="109180"/>
              <a:ext cx="12000931" cy="6639636"/>
            </a:xfrm>
            <a:prstGeom prst="rect">
              <a:avLst/>
            </a:prstGeom>
            <a:noFill/>
            <a:ln w="76200">
              <a:solidFill>
                <a:srgbClr val="AC04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47934" y="261580"/>
              <a:ext cx="11721154" cy="6357584"/>
            </a:xfrm>
            <a:prstGeom prst="rect">
              <a:avLst/>
            </a:prstGeom>
            <a:noFill/>
            <a:ln w="28575">
              <a:solidFill>
                <a:srgbClr val="7030A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037107" y="2504434"/>
            <a:ext cx="10142807" cy="1420837"/>
            <a:chOff x="1104297" y="1467202"/>
            <a:chExt cx="10142807" cy="1420837"/>
          </a:xfrm>
        </p:grpSpPr>
        <p:sp>
          <p:nvSpPr>
            <p:cNvPr id="7" name="Rectangle 2"/>
            <p:cNvSpPr>
              <a:spLocks noChangeArrowheads="1"/>
            </p:cNvSpPr>
            <p:nvPr/>
          </p:nvSpPr>
          <p:spPr bwMode="auto">
            <a:xfrm>
              <a:off x="1338607" y="1689909"/>
              <a:ext cx="9603495" cy="1106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5000" rIns="90000" bIns="45000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</a:tabLst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</a:tabLst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</a:tabLst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</a:tabLst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</a:tabLst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</a:tabLst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</a:tabLst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</a:tabLst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</a:tabLst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bn-IN" altLang="en-US" sz="6600" dirty="0" smtClean="0">
                  <a:ln>
                    <a:solidFill>
                      <a:srgbClr val="FFFF00"/>
                    </a:solidFill>
                  </a:ln>
                  <a:solidFill>
                    <a:srgbClr val="F5FB05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চিকিৎ</a:t>
              </a:r>
              <a:r>
                <a:rPr lang="en-US" altLang="en-US" sz="6600" dirty="0" err="1" smtClean="0">
                  <a:ln>
                    <a:solidFill>
                      <a:srgbClr val="FFFF00"/>
                    </a:solidFill>
                  </a:ln>
                  <a:solidFill>
                    <a:srgbClr val="F5FB05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সায়</a:t>
              </a:r>
              <a:r>
                <a:rPr lang="bn-IN" altLang="en-US" sz="6600" dirty="0" smtClean="0">
                  <a:ln>
                    <a:solidFill>
                      <a:srgbClr val="FFFF00"/>
                    </a:solidFill>
                  </a:ln>
                  <a:solidFill>
                    <a:srgbClr val="F5FB05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altLang="en-US" sz="6600" dirty="0">
                  <a:ln>
                    <a:solidFill>
                      <a:srgbClr val="FFFF00"/>
                    </a:solidFill>
                  </a:ln>
                  <a:solidFill>
                    <a:srgbClr val="F5FB05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তথ্য ও যোগাযোগ </a:t>
              </a:r>
              <a:r>
                <a:rPr lang="bn-IN" altLang="en-US" sz="6600" dirty="0" smtClean="0">
                  <a:ln>
                    <a:solidFill>
                      <a:srgbClr val="FFFF00"/>
                    </a:solidFill>
                  </a:ln>
                  <a:solidFill>
                    <a:srgbClr val="F5FB05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প্রযুক্তি</a:t>
              </a:r>
              <a:endParaRPr lang="bn-IN" altLang="en-US" sz="6600" dirty="0">
                <a:ln>
                  <a:solidFill>
                    <a:srgbClr val="FFFF00"/>
                  </a:solidFill>
                </a:ln>
                <a:solidFill>
                  <a:srgbClr val="F5FB05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146" name="Rectangle 2"/>
            <p:cNvSpPr>
              <a:spLocks noChangeArrowheads="1"/>
            </p:cNvSpPr>
            <p:nvPr/>
          </p:nvSpPr>
          <p:spPr bwMode="auto">
            <a:xfrm>
              <a:off x="1261271" y="1610702"/>
              <a:ext cx="9603495" cy="1106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5000" rIns="90000" bIns="45000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</a:tabLst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</a:tabLst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</a:tabLst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</a:tabLst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</a:tabLst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</a:tabLst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</a:tabLst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</a:tabLst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</a:tabLst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bn-IN" altLang="en-US" sz="6600" b="1" dirty="0" smtClean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চিকিৎ</a:t>
              </a:r>
              <a:r>
                <a:rPr lang="en-US" altLang="en-US" sz="6600" b="1" dirty="0" err="1" smtClean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সায়</a:t>
              </a:r>
              <a:r>
                <a:rPr lang="bn-IN" altLang="en-US" sz="6600" b="1" dirty="0" smtClean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altLang="en-US" sz="6600" b="1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তথ্য ও যোগাযোগ </a:t>
              </a:r>
              <a:r>
                <a:rPr lang="bn-IN" altLang="en-US" sz="6600" b="1" dirty="0" smtClean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প্রযুক্তি</a:t>
              </a:r>
              <a:endParaRPr lang="bn-IN" altLang="en-US" sz="6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104297" y="1467202"/>
              <a:ext cx="10142807" cy="142083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2119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97230" y="564343"/>
            <a:ext cx="11424832" cy="1321985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/>
        </p:spPr>
        <p:txBody>
          <a:bodyPr wrap="square" lIns="90000" tIns="45000" rIns="90000" bIns="45000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hi-IN" altLang="en-US" sz="8000" b="1" spc="50" dirty="0" smtClean="0">
                <a:ln w="9525" cmpd="sng">
                  <a:solidFill>
                    <a:srgbClr val="7030A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hi-IN" altLang="en-US" sz="8000" b="1" spc="50" dirty="0">
              <a:ln w="9525" cmpd="sng">
                <a:solidFill>
                  <a:srgbClr val="7030A0"/>
                </a:solidFill>
                <a:prstDash val="solid"/>
              </a:ln>
              <a:solidFill>
                <a:sysClr val="windowText" lastClr="00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08608" y="2161856"/>
            <a:ext cx="11399806" cy="3045534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wrap="square" lIns="90000" tIns="45000" rIns="90000" bIns="45000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bn-IN" altLang="en-US" sz="4800" b="1" dirty="0">
                <a:solidFill>
                  <a:srgbClr val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en-US" altLang="en-US" sz="4800" b="1" dirty="0" smtClean="0">
                <a:solidFill>
                  <a:srgbClr val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Noto Sans SC Regular" charset="0"/>
                <a:cs typeface="Noto Sans SC Regular" charset="0"/>
              </a:rPr>
              <a:t>...</a:t>
            </a:r>
            <a:endParaRPr lang="bn-BD" altLang="en-US" sz="4800" b="1" dirty="0" smtClean="0">
              <a:solidFill>
                <a:srgbClr val="00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ea typeface="Noto Sans SC Regular" charset="0"/>
              <a:cs typeface="Noto Sans SC Regular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 b="1" dirty="0">
              <a:solidFill>
                <a:srgbClr val="000000"/>
              </a:solidFill>
              <a:latin typeface="NikoshBAN" panose="02000000000000000000" pitchFamily="2" charset="0"/>
              <a:ea typeface="Noto Sans SC Regular" charset="0"/>
              <a:cs typeface="Noto Sans SC Regular" charset="0"/>
            </a:endParaRPr>
          </a:p>
          <a:p>
            <a:pPr marL="571500" indent="-571500">
              <a:spcBef>
                <a:spcPct val="0"/>
              </a:spcBef>
              <a:buClrTx/>
              <a:buFont typeface="Wingdings 3" panose="05040102010807070707" pitchFamily="18" charset="2"/>
              <a:buChar char=""/>
            </a:pPr>
            <a:r>
              <a:rPr lang="bn-IN" altLang="en-US" sz="38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bn-BD" altLang="en-US" sz="38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altLang="en-US" sz="38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তথ্য </a:t>
            </a:r>
            <a:r>
              <a:rPr lang="bn-IN" altLang="en-US" sz="3800" b="1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যোগাযোগ প্রযুক্তির ব্যবহার </a:t>
            </a:r>
            <a:r>
              <a:rPr lang="bn-IN" altLang="en-US" sz="38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</a:t>
            </a:r>
            <a:r>
              <a:rPr lang="bn-BD" altLang="en-US" sz="38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খ্যা</a:t>
            </a:r>
            <a:r>
              <a:rPr lang="bn-IN" altLang="en-US" sz="38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3800" b="1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IN" altLang="en-US" sz="38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altLang="en-US" sz="38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altLang="en-US" sz="3800" b="1" dirty="0" smtClean="0">
              <a:ln w="9525">
                <a:solidFill>
                  <a:srgbClr val="002060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ea typeface="Noto Sans SC Regular" charset="0"/>
              <a:cs typeface="Noto Sans SC Regular" charset="0"/>
            </a:endParaRPr>
          </a:p>
          <a:p>
            <a:pPr marL="571500" indent="-571500">
              <a:spcBef>
                <a:spcPct val="0"/>
              </a:spcBef>
              <a:buClrTx/>
              <a:buFont typeface="Wingdings 3" panose="05040102010807070707" pitchFamily="18" charset="2"/>
              <a:buChar char=""/>
            </a:pPr>
            <a:r>
              <a:rPr lang="bn-IN" altLang="en-US" sz="38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টেলিমেডিসিন </a:t>
            </a:r>
            <a:r>
              <a:rPr lang="bn-IN" altLang="en-US" sz="3800" b="1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 ধারণা লাভ করতে পারবে</a:t>
            </a:r>
            <a:r>
              <a:rPr lang="bn-IN" altLang="en-US" sz="38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altLang="en-US" sz="3800" b="1" dirty="0">
              <a:ln w="9525">
                <a:solidFill>
                  <a:srgbClr val="002060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spcBef>
                <a:spcPct val="0"/>
              </a:spcBef>
              <a:buClrTx/>
              <a:buFont typeface="Wingdings 3" panose="05040102010807070707" pitchFamily="18" charset="2"/>
              <a:buChar char=""/>
            </a:pPr>
            <a:r>
              <a:rPr lang="bn-BD" altLang="en-US" sz="38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চিকিৎসায় তথ্য-প্রযুক্তির ভবিষ্যৎ সম্ভাবনা </a:t>
            </a:r>
            <a:r>
              <a:rPr lang="bn-IN" altLang="en-US" sz="3800" b="1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bn-BD" altLang="en-US" sz="38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বর্ণনা করতে পারবে।</a:t>
            </a:r>
            <a:r>
              <a:rPr lang="bn-BD" altLang="en-US" sz="3800" b="1" dirty="0" smtClean="0">
                <a:solidFill>
                  <a:srgbClr val="0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altLang="en-US" sz="3800" b="1" dirty="0">
              <a:solidFill>
                <a:srgbClr val="0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b="1" dirty="0">
              <a:solidFill>
                <a:srgbClr val="0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ea typeface="Noto Sans SC Regular" charset="0"/>
              <a:cs typeface="Noto Sans SC Regular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5533" y="109180"/>
            <a:ext cx="12000931" cy="6639636"/>
            <a:chOff x="95533" y="109180"/>
            <a:chExt cx="12000931" cy="6639636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5" name="Rectangle 4"/>
            <p:cNvSpPr/>
            <p:nvPr/>
          </p:nvSpPr>
          <p:spPr>
            <a:xfrm>
              <a:off x="95533" y="109180"/>
              <a:ext cx="12000931" cy="6639636"/>
            </a:xfrm>
            <a:prstGeom prst="rect">
              <a:avLst/>
            </a:prstGeom>
            <a:noFill/>
            <a:ln w="76200">
              <a:solidFill>
                <a:srgbClr val="AC04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47934" y="261580"/>
              <a:ext cx="11721154" cy="6357584"/>
            </a:xfrm>
            <a:prstGeom prst="rect">
              <a:avLst/>
            </a:prstGeom>
            <a:noFill/>
            <a:ln w="28575">
              <a:solidFill>
                <a:srgbClr val="7030A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5662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17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17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17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717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717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5533" y="109180"/>
            <a:ext cx="12000931" cy="6639636"/>
            <a:chOff x="95533" y="109180"/>
            <a:chExt cx="12000931" cy="6639636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3" name="Rectangle 2"/>
            <p:cNvSpPr/>
            <p:nvPr/>
          </p:nvSpPr>
          <p:spPr>
            <a:xfrm>
              <a:off x="95533" y="109180"/>
              <a:ext cx="12000931" cy="6639636"/>
            </a:xfrm>
            <a:prstGeom prst="rect">
              <a:avLst/>
            </a:prstGeom>
            <a:noFill/>
            <a:ln w="76200">
              <a:solidFill>
                <a:srgbClr val="AC04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47934" y="261580"/>
              <a:ext cx="11721154" cy="6357584"/>
            </a:xfrm>
            <a:prstGeom prst="rect">
              <a:avLst/>
            </a:prstGeom>
            <a:noFill/>
            <a:ln w="28575">
              <a:solidFill>
                <a:srgbClr val="7030A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87" y="621251"/>
            <a:ext cx="4167763" cy="2729427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rnd">
            <a:solidFill>
              <a:srgbClr val="00206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5661905" y="3809680"/>
            <a:ext cx="5923128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600" dirty="0" smtClean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একটা সময় ছিল যখন ডাক্তার বা কবিরাজরা রোগীর লক্ষণ দেখে যেটুকু তথ্য পেতেন, সেটা দিয়েই তার চিকিৎসা করতেন।  </a:t>
            </a:r>
            <a:endParaRPr lang="en-US" sz="3600" dirty="0">
              <a:solidFill>
                <a:srgbClr val="00206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" r="14029" b="7117"/>
          <a:stretch/>
        </p:blipFill>
        <p:spPr>
          <a:xfrm>
            <a:off x="7028597" y="660392"/>
            <a:ext cx="4135277" cy="264812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rnd">
            <a:solidFill>
              <a:srgbClr val="00206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82" y="3670851"/>
            <a:ext cx="4180869" cy="247921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rnd">
            <a:solidFill>
              <a:srgbClr val="00206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4302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5533" y="109180"/>
            <a:ext cx="12000931" cy="6639636"/>
            <a:chOff x="95533" y="109180"/>
            <a:chExt cx="12000931" cy="6639636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3" name="Rectangle 2"/>
            <p:cNvSpPr/>
            <p:nvPr/>
          </p:nvSpPr>
          <p:spPr>
            <a:xfrm>
              <a:off x="95533" y="109180"/>
              <a:ext cx="12000931" cy="6639636"/>
            </a:xfrm>
            <a:prstGeom prst="rect">
              <a:avLst/>
            </a:prstGeom>
            <a:noFill/>
            <a:ln w="76200">
              <a:solidFill>
                <a:srgbClr val="AC04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47934" y="261580"/>
              <a:ext cx="11721154" cy="6357584"/>
            </a:xfrm>
            <a:prstGeom prst="rect">
              <a:avLst/>
            </a:prstGeom>
            <a:noFill/>
            <a:ln w="28575">
              <a:solidFill>
                <a:srgbClr val="7030A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" r="6470"/>
          <a:stretch/>
        </p:blipFill>
        <p:spPr>
          <a:xfrm>
            <a:off x="760119" y="3545554"/>
            <a:ext cx="4357794" cy="28416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722" y="488415"/>
            <a:ext cx="4347739" cy="28424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68901" y="719693"/>
            <a:ext cx="6359855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ডাক্তার একজন রোগীর পুরো শরীর সূক্ষ্মভাবে পরীক্ষা-নিরীক্ষা করতে পারেন এবং অত্যন্ত নিখুঁতভাবে তার রোগ নির্ণয় করতে পারেন। </a:t>
            </a:r>
            <a:endParaRPr lang="en-US" sz="36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198" y="3604978"/>
            <a:ext cx="4347739" cy="28327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82636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184" y="625617"/>
            <a:ext cx="4306357" cy="2667947"/>
          </a:xfrm>
          <a:prstGeom prst="rect">
            <a:avLst/>
          </a:prstGeom>
          <a:ln w="57150" cap="sq" cmpd="thickThin">
            <a:solidFill>
              <a:srgbClr val="AC0498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95533" y="109180"/>
            <a:ext cx="12000931" cy="6639636"/>
            <a:chOff x="95533" y="109180"/>
            <a:chExt cx="12000931" cy="6639636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6" name="Rectangle 5"/>
            <p:cNvSpPr/>
            <p:nvPr/>
          </p:nvSpPr>
          <p:spPr>
            <a:xfrm>
              <a:off x="95533" y="109180"/>
              <a:ext cx="12000931" cy="6639636"/>
            </a:xfrm>
            <a:prstGeom prst="rect">
              <a:avLst/>
            </a:prstGeom>
            <a:noFill/>
            <a:ln w="76200">
              <a:solidFill>
                <a:srgbClr val="AC04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47934" y="261580"/>
              <a:ext cx="11721154" cy="6357584"/>
            </a:xfrm>
            <a:prstGeom prst="rect">
              <a:avLst/>
            </a:prstGeom>
            <a:noFill/>
            <a:ln w="28575">
              <a:solidFill>
                <a:srgbClr val="7030A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31" y="625617"/>
            <a:ext cx="4454870" cy="2667947"/>
          </a:xfrm>
          <a:prstGeom prst="rect">
            <a:avLst/>
          </a:prstGeom>
          <a:ln w="57150" cap="sq" cmpd="thickThin">
            <a:solidFill>
              <a:srgbClr val="AC0498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0"/>
          <a:stretch/>
        </p:blipFill>
        <p:spPr>
          <a:xfrm>
            <a:off x="1031531" y="3605985"/>
            <a:ext cx="4454870" cy="2662173"/>
          </a:xfrm>
          <a:prstGeom prst="rect">
            <a:avLst/>
          </a:prstGeom>
          <a:ln w="57150" cap="sq" cmpd="thickThin">
            <a:solidFill>
              <a:srgbClr val="AC0498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6155140" y="3657601"/>
            <a:ext cx="5382894" cy="2308324"/>
          </a:xfrm>
          <a:prstGeom prst="rect">
            <a:avLst/>
          </a:prstGeom>
          <a:noFill/>
          <a:ln>
            <a:solidFill>
              <a:srgbClr val="AC0498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6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ডক্তাররা আর অনুমানের উপর নির্ভর না করে তথ্য-প্রযুক্তি ব্যবহার করে সঠিক ঔষধ নির্বাচন ও প্রেসক্রিপশন করেন। </a:t>
            </a:r>
            <a:endParaRPr lang="en-US" sz="36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10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4" t="4598" r="3452" b="16353"/>
          <a:stretch/>
        </p:blipFill>
        <p:spPr>
          <a:xfrm>
            <a:off x="7213140" y="438691"/>
            <a:ext cx="4235605" cy="2523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3" name="AutoShape 1"/>
          <p:cNvSpPr>
            <a:spLocks noChangeArrowheads="1"/>
          </p:cNvSpPr>
          <p:nvPr/>
        </p:nvSpPr>
        <p:spPr bwMode="auto">
          <a:xfrm>
            <a:off x="4102100" y="117475"/>
            <a:ext cx="3271838" cy="2379663"/>
          </a:xfrm>
          <a:custGeom>
            <a:avLst/>
            <a:gdLst>
              <a:gd name="T0" fmla="*/ 3271838 w 3271838"/>
              <a:gd name="T1" fmla="*/ 1189832 h 2379663"/>
              <a:gd name="T2" fmla="*/ 1635919 w 3271838"/>
              <a:gd name="T3" fmla="*/ 2379663 h 2379663"/>
              <a:gd name="T4" fmla="*/ 0 w 3271838"/>
              <a:gd name="T5" fmla="*/ 1189832 h 2379663"/>
              <a:gd name="T6" fmla="*/ 1635919 w 3271838"/>
              <a:gd name="T7" fmla="*/ 0 h 237966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3271838"/>
              <a:gd name="T13" fmla="*/ 0 h 2379663"/>
              <a:gd name="T14" fmla="*/ 3271838 w 3271838"/>
              <a:gd name="T15" fmla="*/ 2379663 h 23796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71838" h="2379663">
                <a:moveTo>
                  <a:pt x="0" y="3305"/>
                </a:moveTo>
                <a:lnTo>
                  <a:pt x="4544" y="3305"/>
                </a:lnTo>
                <a:lnTo>
                  <a:pt x="180" y="90"/>
                </a:lnTo>
                <a:lnTo>
                  <a:pt x="4544" y="3305"/>
                </a:lnTo>
                <a:lnTo>
                  <a:pt x="270" y="90"/>
                </a:lnTo>
                <a:lnTo>
                  <a:pt x="0" y="3305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/>
            </a:stretch>
          </a:blipFill>
          <a:ln w="190440" cap="rnd">
            <a:solidFill>
              <a:srgbClr val="C8C6BD"/>
            </a:solidFill>
            <a:round/>
            <a:headEnd/>
            <a:tailEnd/>
          </a:ln>
          <a:effectLst>
            <a:outerShdw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539411" y="3143489"/>
            <a:ext cx="8819240" cy="675654"/>
          </a:xfrm>
          <a:prstGeom prst="rect">
            <a:avLst/>
          </a:prstGeom>
          <a:noFill/>
          <a:ln w="9525">
            <a:solidFill>
              <a:srgbClr val="7030A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None/>
            </a:pPr>
            <a:r>
              <a:rPr lang="bn-IN" altLang="en-US" sz="3800" dirty="0">
                <a:solidFill>
                  <a:srgbClr val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আধুনিক </a:t>
            </a:r>
            <a:r>
              <a:rPr lang="bn-IN" altLang="en-US" sz="3800" dirty="0" smtClean="0">
                <a:solidFill>
                  <a:srgbClr val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bn-BD" altLang="en-US" sz="3800" dirty="0" smtClean="0">
                <a:solidFill>
                  <a:srgbClr val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ব্যাবস্থা</a:t>
            </a:r>
            <a:r>
              <a:rPr lang="bn-IN" altLang="en-US" sz="3800" dirty="0" smtClean="0">
                <a:solidFill>
                  <a:srgbClr val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পুরোপুরিই তথ্য</a:t>
            </a:r>
            <a:r>
              <a:rPr lang="bn-BD" altLang="en-US" sz="3800" dirty="0" smtClean="0">
                <a:solidFill>
                  <a:srgbClr val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altLang="en-US" sz="3800" dirty="0" smtClean="0">
                <a:solidFill>
                  <a:srgbClr val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 </a:t>
            </a:r>
            <a:r>
              <a:rPr lang="bn-IN" altLang="en-US" sz="3800" dirty="0">
                <a:solidFill>
                  <a:srgbClr val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নির্ভর।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5533" y="109180"/>
            <a:ext cx="12000931" cy="6639636"/>
            <a:chOff x="95533" y="109180"/>
            <a:chExt cx="12000931" cy="6639636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6" name="Rectangle 5"/>
            <p:cNvSpPr/>
            <p:nvPr/>
          </p:nvSpPr>
          <p:spPr>
            <a:xfrm>
              <a:off x="95533" y="109180"/>
              <a:ext cx="12000931" cy="6639636"/>
            </a:xfrm>
            <a:prstGeom prst="rect">
              <a:avLst/>
            </a:prstGeom>
            <a:noFill/>
            <a:ln w="76200">
              <a:solidFill>
                <a:srgbClr val="AC04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47934" y="261580"/>
              <a:ext cx="11721154" cy="6357584"/>
            </a:xfrm>
            <a:prstGeom prst="rect">
              <a:avLst/>
            </a:prstGeom>
            <a:noFill/>
            <a:ln w="28575">
              <a:solidFill>
                <a:srgbClr val="7030A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340" y="3938472"/>
            <a:ext cx="4124764" cy="24736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96" y="501736"/>
            <a:ext cx="3997266" cy="2555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00" y="3930600"/>
            <a:ext cx="4136532" cy="2430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28464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492</Words>
  <Application>Microsoft Office PowerPoint</Application>
  <PresentationFormat>Widescreen</PresentationFormat>
  <Paragraphs>71</Paragraphs>
  <Slides>22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Calibri</vt:lpstr>
      <vt:lpstr>Calibri Light</vt:lpstr>
      <vt:lpstr>Century Gothic</vt:lpstr>
      <vt:lpstr>NikoshBAN</vt:lpstr>
      <vt:lpstr>Noto Sans SC Regular</vt:lpstr>
      <vt:lpstr>SutonnyOMJ</vt:lpstr>
      <vt:lpstr>Times New Roman</vt:lpstr>
      <vt:lpstr>Wingdings</vt:lpstr>
      <vt:lpstr>Wingdings 3</vt:lpstr>
      <vt:lpstr>Office Theme</vt:lpstr>
      <vt:lpstr>আজকের মাল্টিমিডিয়া  ক্লাসে সবাইকে শুভেচ্ছা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97</cp:revision>
  <dcterms:created xsi:type="dcterms:W3CDTF">2021-01-15T09:33:27Z</dcterms:created>
  <dcterms:modified xsi:type="dcterms:W3CDTF">2021-01-22T06:44:07Z</dcterms:modified>
</cp:coreProperties>
</file>