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93" r:id="rId3"/>
    <p:sldId id="322" r:id="rId4"/>
    <p:sldId id="257" r:id="rId5"/>
    <p:sldId id="323" r:id="rId6"/>
    <p:sldId id="321" r:id="rId7"/>
    <p:sldId id="263" r:id="rId8"/>
    <p:sldId id="264" r:id="rId9"/>
    <p:sldId id="32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4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87E87-3E72-2340-9CA1-1BD82A677EB0}" type="datetimeFigureOut">
              <a:rPr lang="en-US"/>
              <a:t>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AC833-7733-1A4A-B158-4C356F0435C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43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শিক্ষক পরিচিতি :</a:t>
            </a:r>
          </a:p>
          <a:p>
            <a:r>
              <a:rPr lang="en-US" b="1"/>
              <a:t>ফারহানা তাসমিন</a:t>
            </a:r>
          </a:p>
          <a:p>
            <a:r>
              <a:rPr lang="en-US" b="1"/>
              <a:t>প্রভাষক ( মনোবিজ্ঞান)</a:t>
            </a:r>
          </a:p>
          <a:p>
            <a:r>
              <a:rPr lang="en-US" b="1"/>
              <a:t>আব্দুল আউয়াল বিশ্ববিদ্যালয় কলেজ,আবদার,তেলিহাটী,শ্রীপুর, গাজীপুর।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7250B-16C4-E342-B6EB-B0A93D58CC48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59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মধ্যবিন্দু</a:t>
            </a:r>
          </a:p>
          <a:p>
            <a:r>
              <a:rPr lang="en-US" b="1"/>
              <a:t>       (X)</a:t>
            </a:r>
          </a:p>
          <a:p>
            <a:r>
              <a:rPr lang="en-US" b="1"/>
              <a:t>fX</a:t>
            </a:r>
          </a:p>
          <a:p>
            <a:r>
              <a:rPr lang="en-US" b="1"/>
              <a:t> ০-৪</a:t>
            </a:r>
          </a:p>
          <a:p>
            <a:r>
              <a:rPr lang="en-US" b="1"/>
              <a:t>৫-৯</a:t>
            </a:r>
          </a:p>
          <a:p>
            <a:r>
              <a:rPr lang="en-US" b="1"/>
              <a:t>১০-১৪</a:t>
            </a:r>
          </a:p>
          <a:p>
            <a:r>
              <a:rPr lang="en-US" b="1"/>
              <a:t>১৫-১৯</a:t>
            </a:r>
          </a:p>
          <a:p>
            <a:r>
              <a:rPr lang="en-US" b="1"/>
              <a:t>২০-২৪</a:t>
            </a:r>
          </a:p>
          <a:p>
            <a:r>
              <a:rPr lang="en-US" b="1"/>
              <a:t>£fX=৩৭৫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7250B-16C4-E342-B6EB-B0A93D58CC48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7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B258-8371-0F42-BF0A-E8DBD053A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821472-F124-D84E-95E2-37492B253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D11CF-34BB-6048-9769-7330A108B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1D11-6EE1-D54C-8317-9B3175B0831C}" type="datetimeFigureOut">
              <a:rPr lang="en-US"/>
              <a:t>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749FA-33B5-8949-BA62-E558AEDB8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DD0DA-E2B9-4445-BFC0-A62676316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C700-48B2-7747-A262-8C9029E55A2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37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B2926-958D-D141-8293-31C12FC05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16EF4-AD43-3447-9E6D-28247590E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D441F-1452-D54A-AFA8-2A1A3C65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1D11-6EE1-D54C-8317-9B3175B0831C}" type="datetimeFigureOut">
              <a:rPr lang="en-US"/>
              <a:t>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230BA-A1CE-3C44-9593-68CF24B42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BD103-0186-FE4C-A1FF-7738F4FE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C700-48B2-7747-A262-8C9029E55A2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75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10B83E-CD16-0242-BE52-6B2CF83A1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362D09-C393-6C45-A549-2E9278D27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92867-CFAB-E149-AD32-50E94ACA8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1D11-6EE1-D54C-8317-9B3175B0831C}" type="datetimeFigureOut">
              <a:rPr lang="en-US"/>
              <a:t>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38326-3851-DA43-9064-DC0B25310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8F4E0-C1B0-B244-88AF-F53ABA56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C700-48B2-7747-A262-8C9029E55A2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86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256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6A9FB-B6E1-8940-8F90-09FEB1AAE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840BF-5BF2-F443-AAA8-A67908393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47860-AD7F-174E-B159-0F4CC5C7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1D11-6EE1-D54C-8317-9B3175B0831C}" type="datetimeFigureOut">
              <a:rPr lang="en-US"/>
              <a:t>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121FD-CC30-0947-988B-024B053CC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9B6B4-DEC8-8249-9352-9D24645D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C700-48B2-7747-A262-8C9029E55A2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10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0B961-8C4F-5743-B949-705B82E97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C7A57-F63B-6048-B96E-601C198AE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50C4F-E216-3949-96B5-84E17E35C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1D11-6EE1-D54C-8317-9B3175B0831C}" type="datetimeFigureOut">
              <a:rPr lang="en-US"/>
              <a:t>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01AB0-F8CD-8147-B91C-EC8AB8D4D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E30EF-4D7E-3E40-AAD9-09A0C9A1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C700-48B2-7747-A262-8C9029E55A2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39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B5B3C-C6D2-914A-8DBF-4C4B0D213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48A6A-B43A-5446-8887-CF18348AD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F708B7-BB4E-2048-B5AA-848C93605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69291-37D5-F549-802A-D152B32F6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1D11-6EE1-D54C-8317-9B3175B0831C}" type="datetimeFigureOut">
              <a:rPr lang="en-US"/>
              <a:t>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2E135-F64B-C74E-816A-94AF64BE6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57409-4AAB-4B49-B6B7-11B1A8965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C700-48B2-7747-A262-8C9029E55A2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5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B29A7-3C88-B24A-B63D-D2FE5C1BF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06922-A579-E54A-AD9F-195CE741F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4F9AC-1E55-4446-B5F3-E6BB45369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36F19B-0443-724A-95D4-E037537BA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0FEBEF-2717-804C-BE29-83475760AE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C13A0B-FBDF-6A4E-9971-135AE54A2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1D11-6EE1-D54C-8317-9B3175B0831C}" type="datetimeFigureOut">
              <a:rPr lang="en-US"/>
              <a:t>1/23/2021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389A8F-2FE3-C247-BB89-C04D2F117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758043-F81E-3E4A-B32C-96540673D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C700-48B2-7747-A262-8C9029E55A2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DC42C-833F-294B-8D88-68F233FAD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8BFFE-0FA1-4E47-8F52-03F142E50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1D11-6EE1-D54C-8317-9B3175B0831C}" type="datetimeFigureOut">
              <a:rPr lang="en-US"/>
              <a:t>1/23/2021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923D6A-5B8D-5246-B825-C97CA59E0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CED4E-4EB1-CB48-ACC3-CF969ACED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C700-48B2-7747-A262-8C9029E55A2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57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BDDF44-69B2-8346-B5AD-D1E1C1E47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1D11-6EE1-D54C-8317-9B3175B0831C}" type="datetimeFigureOut">
              <a:rPr lang="en-US"/>
              <a:t>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F4283-A793-8040-9612-23A32147C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CA007-B8C7-234D-A2A0-F0B9E728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C700-48B2-7747-A262-8C9029E55A2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36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C7567-B977-9643-894F-D9C259EB0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6CD3F-5096-3F44-8481-34F6FCD6B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4B704C-D4E0-EE41-8C1E-FFDFD908D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2AE82-713B-7E4A-8D39-E9F1E849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1D11-6EE1-D54C-8317-9B3175B0831C}" type="datetimeFigureOut">
              <a:rPr lang="en-US"/>
              <a:t>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361245-F551-8942-9B75-E256991E6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7678E-B1D2-2443-8EC8-3658FBC9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C700-48B2-7747-A262-8C9029E55A2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13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85DDE-EEF4-9549-883C-30864FD26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93FD74-4D93-0540-B77E-9842519D04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A988F-64A4-254F-BDA5-040E619E8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C7311-D148-6A4E-8A73-16261448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1D11-6EE1-D54C-8317-9B3175B0831C}" type="datetimeFigureOut">
              <a:rPr lang="en-US"/>
              <a:t>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2F120-D8FF-5C4A-AE88-E14E4AFC7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3901B-6E24-E849-8EE3-310AD7C66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C700-48B2-7747-A262-8C9029E55A2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05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3F5F6F-A566-4B49-804B-20C75069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8192C-D36E-D54C-8C79-195BC6A29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6ECA8-AD6E-484E-BAA8-73FCA9884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B1D11-6EE1-D54C-8317-9B3175B0831C}" type="datetimeFigureOut">
              <a:rPr lang="en-US"/>
              <a:t>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918D1-9B5C-9640-AF61-381D4B43E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36C25-D3D7-B849-9635-F17C39A29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4C700-48B2-7747-A262-8C9029E55A2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3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6.jpeg" /><Relationship Id="rId5" Type="http://schemas.openxmlformats.org/officeDocument/2006/relationships/image" Target="../media/image5.jpeg" /><Relationship Id="rId4" Type="http://schemas.openxmlformats.org/officeDocument/2006/relationships/image" Target="../media/image4.gif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allpaper (computing) - Wikipedia">
            <a:extLst>
              <a:ext uri="{FF2B5EF4-FFF2-40B4-BE49-F238E27FC236}">
                <a16:creationId xmlns:a16="http://schemas.microsoft.com/office/drawing/2014/main" id="{93B12606-BCAE-414A-987B-C5510D6BA0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303" y="17859"/>
            <a:ext cx="123313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953C3307-F71D-FE41-B0F6-230FB2FF0FE1}"/>
              </a:ext>
            </a:extLst>
          </p:cNvPr>
          <p:cNvSpPr/>
          <p:nvPr/>
        </p:nvSpPr>
        <p:spPr>
          <a:xfrm>
            <a:off x="-409279" y="5232797"/>
            <a:ext cx="12871254" cy="166092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/>
              <a:t>মনোবিজ্ঞানের ক্লাসে সবাইকে স্বাগতম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AF7253D7-B977-F642-B140-4E3B68A72CB6}"/>
              </a:ext>
            </a:extLst>
          </p:cNvPr>
          <p:cNvSpPr/>
          <p:nvPr/>
        </p:nvSpPr>
        <p:spPr>
          <a:xfrm>
            <a:off x="-409279" y="-17860"/>
            <a:ext cx="3248920" cy="2071688"/>
          </a:xfrm>
          <a:prstGeom prst="clou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32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933E9-AB03-4443-9C8F-F60AD29D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261" y="326683"/>
            <a:ext cx="10515600" cy="1188641"/>
          </a:xfrm>
        </p:spPr>
        <p:txBody>
          <a:bodyPr/>
          <a:lstStyle/>
          <a:p>
            <a:r>
              <a:rPr lang="en-US"/>
              <a:t>শিক্ষক পরিচিতি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79101-34C6-2340-9CC6-5BACC22550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70115" y="1472675"/>
            <a:ext cx="3295650" cy="3002082"/>
          </a:xfrm>
        </p:spPr>
        <p:txBody>
          <a:bodyPr>
            <a:normAutofit/>
          </a:bodyPr>
          <a:lstStyle/>
          <a:p>
            <a:r>
              <a:rPr lang="en-US" sz="1800" b="1"/>
              <a:t>ফারহানা তাসমিন</a:t>
            </a:r>
          </a:p>
          <a:p>
            <a:r>
              <a:rPr lang="en-US" sz="1800" b="1"/>
              <a:t>প্রভাষক ( মনোবিজ্ঞান)</a:t>
            </a:r>
          </a:p>
          <a:p>
            <a:r>
              <a:rPr lang="en-US" sz="1800" b="1"/>
              <a:t>আব্দুল আউয়াল বিশ্ববিদ্যালয় কলেজ,আবদার,শ্রীপুর, গাজীপুর। </a:t>
            </a:r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AE71DC-815C-3E4C-B3BC-0B4A1F2E0274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শিক্ষক পরিচিতি :</a:t>
            </a:r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C9A7D713-4812-7543-8D92-EF9C6AF18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97" y="1306979"/>
            <a:ext cx="3005287" cy="23838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2B61AC-763C-C543-AFC6-4F0C23AA3010}"/>
              </a:ext>
            </a:extLst>
          </p:cNvPr>
          <p:cNvSpPr/>
          <p:nvPr/>
        </p:nvSpPr>
        <p:spPr>
          <a:xfrm>
            <a:off x="7358013" y="435028"/>
            <a:ext cx="4258232" cy="32235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পাঠ পরিচিতিঃ</a:t>
            </a:r>
          </a:p>
          <a:p>
            <a:pPr algn="ctr"/>
            <a:r>
              <a:rPr lang="en-US" sz="2800" b="1">
                <a:solidFill>
                  <a:schemeClr val="tx1"/>
                </a:solidFill>
              </a:rPr>
              <a:t>#দ্বাদশ শ্রেণি; মনোবিজ্ঞান ২য় পত্র;</a:t>
            </a:r>
          </a:p>
          <a:p>
            <a:pPr algn="ctr"/>
            <a:r>
              <a:rPr lang="en-US" sz="2800" b="1">
                <a:solidFill>
                  <a:schemeClr val="tx1"/>
                </a:solidFill>
              </a:rPr>
              <a:t>৮ম অধ্যায়(পরিসংখ্যান )</a:t>
            </a:r>
          </a:p>
          <a:p>
            <a:pPr algn="ctr"/>
            <a:r>
              <a:rPr lang="en-US" sz="2800" b="1">
                <a:solidFill>
                  <a:schemeClr val="tx1"/>
                </a:solidFill>
              </a:rPr>
              <a:t>  #ডিগ্রি ৩য় বর্ষ,মনোবিজ্ঞান ৬ষ্ঠ পত্র; ৭ম অধ্যায়(বিচ্যুতির পরিমাপ)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765DE0-B6EC-6245-8595-DC256C1E4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7" y="3724312"/>
            <a:ext cx="12191999" cy="31336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4096EB3-1AC9-794F-B957-7C684113306E}"/>
              </a:ext>
            </a:extLst>
          </p:cNvPr>
          <p:cNvSpPr/>
          <p:nvPr/>
        </p:nvSpPr>
        <p:spPr>
          <a:xfrm>
            <a:off x="1106091" y="4436327"/>
            <a:ext cx="9979818" cy="19110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47CB095D-722E-894E-B1D6-C6F92F453F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" y="4006218"/>
            <a:ext cx="9979818" cy="2512453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BC3FA922-EF47-5944-9706-EC26488A6F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08" y="4009736"/>
            <a:ext cx="11109723" cy="264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94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35A12-0BB8-6F44-90FB-9EAE36265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3556" y="1204911"/>
            <a:ext cx="9530954" cy="2652713"/>
          </a:xfrm>
        </p:spPr>
        <p:txBody>
          <a:bodyPr>
            <a:normAutofit fontScale="90000"/>
          </a:bodyPr>
          <a:lstStyle/>
          <a:p>
            <a:r>
              <a:rPr lang="en-US" sz="7200" b="1"/>
              <a:t>চতুর্থাংশীয় বিচ্যুতি(Quartile Deviation):</a:t>
            </a:r>
            <a:r>
              <a:rPr lang="en-US" sz="4400" b="1"/>
              <a:t>তৃতীয় চতুর্থক এবং প্রথম চতুর্থকের বিয়োগফলকে ২দ্বারা ভাগ করলে যে ভাগ ফল যায় তাকে চতুর্থাংশীয় বিচ্যুতি বলে।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BADB6-4667-6F40-BFAD-1EC9FA432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87" y="3602039"/>
            <a:ext cx="7643813" cy="3113087"/>
          </a:xfrm>
        </p:spPr>
        <p:txBody>
          <a:bodyPr>
            <a:noAutofit/>
          </a:bodyPr>
          <a:lstStyle/>
          <a:p>
            <a:r>
              <a:rPr lang="en-US" sz="4000" b="1" i="0">
                <a:solidFill>
                  <a:srgbClr val="232C39"/>
                </a:solidFill>
                <a:effectLst/>
                <a:latin typeface="Nunito Sans"/>
              </a:rPr>
              <a:t>Quartile Deviation = (Q</a:t>
            </a:r>
            <a:r>
              <a:rPr lang="en-US" sz="4000" b="1" baseline="-25000">
                <a:solidFill>
                  <a:srgbClr val="232C39"/>
                </a:solidFill>
                <a:latin typeface="Nunito Sans"/>
              </a:rPr>
              <a:t>৩</a:t>
            </a:r>
            <a:r>
              <a:rPr lang="en-US" sz="4000" b="1" i="0">
                <a:solidFill>
                  <a:srgbClr val="232C39"/>
                </a:solidFill>
                <a:effectLst/>
                <a:latin typeface="Nunito Sans"/>
              </a:rPr>
              <a:t>– Q</a:t>
            </a:r>
            <a:r>
              <a:rPr lang="en-US" sz="4000" b="1" baseline="-25000">
                <a:solidFill>
                  <a:srgbClr val="232C39"/>
                </a:solidFill>
                <a:latin typeface="Nunito Sans"/>
              </a:rPr>
              <a:t>১</a:t>
            </a:r>
            <a:r>
              <a:rPr lang="en-US" sz="4000" b="1" i="0">
                <a:solidFill>
                  <a:srgbClr val="232C39"/>
                </a:solidFill>
                <a:effectLst/>
                <a:latin typeface="Nunito Sans"/>
              </a:rPr>
              <a:t>) / ২</a:t>
            </a:r>
          </a:p>
          <a:p>
            <a:r>
              <a:rPr lang="en-US" sz="4000" b="1" i="0" dirty="0" err="1">
                <a:solidFill>
                  <a:srgbClr val="232C39"/>
                </a:solidFill>
                <a:effectLst/>
                <a:latin typeface="Hind"/>
              </a:rPr>
              <a:t>এখানে</a:t>
            </a:r>
            <a:r>
              <a:rPr lang="en-US" sz="4000" b="1" i="0">
                <a:solidFill>
                  <a:srgbClr val="232C39"/>
                </a:solidFill>
                <a:effectLst/>
                <a:latin typeface="Hind"/>
              </a:rPr>
              <a:t>, </a:t>
            </a:r>
          </a:p>
          <a:p>
            <a:r>
              <a:rPr lang="en-US" sz="4000" b="1" i="0">
                <a:solidFill>
                  <a:srgbClr val="232C39"/>
                </a:solidFill>
                <a:effectLst/>
                <a:latin typeface="Hind"/>
              </a:rPr>
              <a:t>QD=</a:t>
            </a:r>
            <a:r>
              <a:rPr lang="en-US" sz="4000" b="1" i="0" dirty="0" err="1">
                <a:solidFill>
                  <a:srgbClr val="232C39"/>
                </a:solidFill>
                <a:effectLst/>
                <a:latin typeface="Hind"/>
              </a:rPr>
              <a:t>চতুর্থাংশীয়</a:t>
            </a:r>
            <a:r>
              <a:rPr lang="en-US" sz="4000" b="1" i="0">
                <a:solidFill>
                  <a:srgbClr val="232C39"/>
                </a:solidFill>
                <a:effectLst/>
                <a:latin typeface="Hind"/>
              </a:rPr>
              <a:t> </a:t>
            </a:r>
            <a:r>
              <a:rPr lang="en-US" sz="4000" b="1" i="0" dirty="0" err="1">
                <a:solidFill>
                  <a:srgbClr val="232C39"/>
                </a:solidFill>
                <a:effectLst/>
                <a:latin typeface="Hind"/>
              </a:rPr>
              <a:t>বিচ্যুতি</a:t>
            </a:r>
            <a:r>
              <a:rPr lang="en-US" sz="4000" b="1" i="0">
                <a:solidFill>
                  <a:srgbClr val="232C39"/>
                </a:solidFill>
                <a:effectLst/>
                <a:latin typeface="Hind"/>
              </a:rPr>
              <a:t> </a:t>
            </a:r>
          </a:p>
          <a:p>
            <a:r>
              <a:rPr lang="en-US" sz="4000" b="1" i="0">
                <a:solidFill>
                  <a:srgbClr val="232C39"/>
                </a:solidFill>
                <a:effectLst/>
                <a:latin typeface="Nunito Sans"/>
              </a:rPr>
              <a:t>Q</a:t>
            </a:r>
            <a:r>
              <a:rPr lang="en-US" sz="4000" b="1" i="0" baseline="-25000">
                <a:solidFill>
                  <a:srgbClr val="232C39"/>
                </a:solidFill>
                <a:effectLst/>
                <a:latin typeface="Nunito Sans"/>
              </a:rPr>
              <a:t>১</a:t>
            </a:r>
            <a:r>
              <a:rPr lang="en-US" sz="4000" b="1" i="0">
                <a:solidFill>
                  <a:srgbClr val="232C39"/>
                </a:solidFill>
                <a:effectLst/>
                <a:latin typeface="Hind"/>
              </a:rPr>
              <a:t>=</a:t>
            </a:r>
            <a:r>
              <a:rPr lang="en-US" sz="4000" b="1" i="0" dirty="0" err="1">
                <a:solidFill>
                  <a:srgbClr val="232C39"/>
                </a:solidFill>
                <a:effectLst/>
                <a:latin typeface="Hind"/>
              </a:rPr>
              <a:t>প্রথম</a:t>
            </a:r>
            <a:r>
              <a:rPr lang="en-US" sz="4000" b="1" i="0">
                <a:solidFill>
                  <a:srgbClr val="232C39"/>
                </a:solidFill>
                <a:effectLst/>
                <a:latin typeface="Hind"/>
              </a:rPr>
              <a:t> </a:t>
            </a:r>
            <a:r>
              <a:rPr lang="en-US" sz="4000" b="1" i="0" dirty="0" err="1">
                <a:solidFill>
                  <a:srgbClr val="232C39"/>
                </a:solidFill>
                <a:effectLst/>
                <a:latin typeface="Hind"/>
              </a:rPr>
              <a:t>চতুর্থক</a:t>
            </a:r>
            <a:endParaRPr lang="en-US" sz="4000" b="1" i="0">
              <a:solidFill>
                <a:srgbClr val="232C39"/>
              </a:solidFill>
              <a:effectLst/>
              <a:latin typeface="Hind"/>
            </a:endParaRPr>
          </a:p>
          <a:p>
            <a:r>
              <a:rPr lang="en-US" sz="4000" b="1" i="0">
                <a:solidFill>
                  <a:srgbClr val="232C39"/>
                </a:solidFill>
                <a:effectLst/>
                <a:latin typeface="Nunito Sans"/>
              </a:rPr>
              <a:t>Q</a:t>
            </a:r>
            <a:r>
              <a:rPr lang="en-US" sz="4000" b="1" baseline="-25000">
                <a:solidFill>
                  <a:srgbClr val="232C39"/>
                </a:solidFill>
                <a:latin typeface="Nunito Sans"/>
              </a:rPr>
              <a:t>৩</a:t>
            </a:r>
            <a:r>
              <a:rPr lang="en-US" sz="4000" b="1" i="0">
                <a:solidFill>
                  <a:srgbClr val="232C39"/>
                </a:solidFill>
                <a:effectLst/>
                <a:latin typeface="Hind"/>
              </a:rPr>
              <a:t>=</a:t>
            </a:r>
            <a:r>
              <a:rPr lang="en-US" sz="4000" b="1" i="0" dirty="0" err="1">
                <a:solidFill>
                  <a:srgbClr val="232C39"/>
                </a:solidFill>
                <a:effectLst/>
                <a:latin typeface="Hind"/>
              </a:rPr>
              <a:t>তৃতীয়</a:t>
            </a:r>
            <a:r>
              <a:rPr lang="en-US" sz="4000" b="1" i="0">
                <a:solidFill>
                  <a:srgbClr val="232C39"/>
                </a:solidFill>
                <a:effectLst/>
                <a:latin typeface="Hind"/>
              </a:rPr>
              <a:t> </a:t>
            </a:r>
            <a:r>
              <a:rPr lang="en-US" sz="4000" b="1" i="0" dirty="0" err="1">
                <a:solidFill>
                  <a:srgbClr val="232C39"/>
                </a:solidFill>
                <a:effectLst/>
                <a:latin typeface="Hind"/>
              </a:rPr>
              <a:t>চতুর্থক</a:t>
            </a:r>
            <a:r>
              <a:rPr lang="en-US" sz="4000" b="1" i="0">
                <a:solidFill>
                  <a:srgbClr val="232C39"/>
                </a:solidFill>
                <a:effectLst/>
                <a:latin typeface="Hind"/>
              </a:rPr>
              <a:t>।</a:t>
            </a:r>
          </a:p>
          <a:p>
            <a:br>
              <a:rPr lang="en-US" sz="4000" b="0" i="0">
                <a:solidFill>
                  <a:srgbClr val="232C39"/>
                </a:solidFill>
                <a:effectLst/>
                <a:latin typeface="Hind"/>
              </a:rPr>
            </a:br>
            <a:endParaRPr lang="en-US" sz="40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8E44851-7479-B04C-9B3A-32198BB95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8812"/>
            <a:ext cx="4702969" cy="36591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B7DE71-57F4-A545-9AAB-2E5A3029CF60}"/>
              </a:ext>
            </a:extLst>
          </p:cNvPr>
          <p:cNvSpPr txBox="1"/>
          <p:nvPr/>
        </p:nvSpPr>
        <p:spPr>
          <a:xfrm>
            <a:off x="130970" y="2537092"/>
            <a:ext cx="3998118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 b="1">
                <a:solidFill>
                  <a:srgbClr val="C00000"/>
                </a:solidFill>
              </a:rPr>
              <a:t>পূর্ব পাঠের অবগতকরণ</a:t>
            </a:r>
          </a:p>
        </p:txBody>
      </p:sp>
    </p:spTree>
    <p:extLst>
      <p:ext uri="{BB962C8B-B14F-4D97-AF65-F5344CB8AC3E}">
        <p14:creationId xmlns:p14="http://schemas.microsoft.com/office/powerpoint/2010/main" val="60898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35A12-0BB8-6F44-90FB-9EAE36265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999" y="73779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7200" b="1"/>
              <a:t>আজকের পাঠঃবিন্যস্ত উপাত্ত থেকে  চতুর্থাংশীয় বিচ্যুতি নির্ণয় </a:t>
            </a:r>
          </a:p>
        </p:txBody>
      </p:sp>
      <p:pic>
        <p:nvPicPr>
          <p:cNvPr id="5" name="Picture 4" descr="Math Animated Gifs on Geometry, Algebra, Trigonometry and more">
            <a:extLst>
              <a:ext uri="{FF2B5EF4-FFF2-40B4-BE49-F238E27FC236}">
                <a16:creationId xmlns:a16="http://schemas.microsoft.com/office/drawing/2014/main" id="{2A5BEAC3-CECD-214F-BFDA-3EDF7D5E55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64" y="3125391"/>
            <a:ext cx="10828735" cy="373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592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35A12-0BB8-6F44-90FB-9EAE36265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8718" y="1092200"/>
            <a:ext cx="11269265" cy="2887662"/>
          </a:xfrm>
        </p:spPr>
        <p:txBody>
          <a:bodyPr>
            <a:normAutofit fontScale="90000"/>
          </a:bodyPr>
          <a:lstStyle/>
          <a:p>
            <a:r>
              <a:rPr lang="en-US" sz="7200" b="1"/>
              <a:t>শিখনফলঃ </a:t>
            </a:r>
            <a:br>
              <a:rPr lang="en-US" sz="7200" b="1"/>
            </a:br>
            <a:r>
              <a:rPr lang="en-US" sz="7200" b="1"/>
              <a:t># বিন্যস্ত উপাত্ত থেকে  চতুর্থাংশীয় বিচ্যুতি নির্ণয় করতে পারবে। </a:t>
            </a:r>
          </a:p>
        </p:txBody>
      </p:sp>
      <p:pic>
        <p:nvPicPr>
          <p:cNvPr id="5" name="Picture 4" descr="Math Animated Gifs on Geometry, Algebra, Trigonometry and more">
            <a:extLst>
              <a:ext uri="{FF2B5EF4-FFF2-40B4-BE49-F238E27FC236}">
                <a16:creationId xmlns:a16="http://schemas.microsoft.com/office/drawing/2014/main" id="{2A5BEAC3-CECD-214F-BFDA-3EDF7D5E55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3" y="4077495"/>
            <a:ext cx="11269265" cy="288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281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A1D5CCA-67B7-B542-B24E-0A29087FF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954792"/>
              </p:ext>
            </p:extLst>
          </p:nvPr>
        </p:nvGraphicFramePr>
        <p:xfrm>
          <a:off x="321128" y="1419266"/>
          <a:ext cx="5124000" cy="53949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708000">
                  <a:extLst>
                    <a:ext uri="{9D8B030D-6E8A-4147-A177-3AD203B41FA5}">
                      <a16:colId xmlns:a16="http://schemas.microsoft.com/office/drawing/2014/main" val="3831399864"/>
                    </a:ext>
                  </a:extLst>
                </a:gridCol>
                <a:gridCol w="1708000">
                  <a:extLst>
                    <a:ext uri="{9D8B030D-6E8A-4147-A177-3AD203B41FA5}">
                      <a16:colId xmlns:a16="http://schemas.microsoft.com/office/drawing/2014/main" val="2458352247"/>
                    </a:ext>
                  </a:extLst>
                </a:gridCol>
                <a:gridCol w="1708000">
                  <a:extLst>
                    <a:ext uri="{9D8B030D-6E8A-4147-A177-3AD203B41FA5}">
                      <a16:colId xmlns:a16="http://schemas.microsoft.com/office/drawing/2014/main" val="2617936840"/>
                    </a:ext>
                  </a:extLst>
                </a:gridCol>
              </a:tblGrid>
              <a:tr h="707427">
                <a:tc>
                  <a:txBody>
                    <a:bodyPr/>
                    <a:lstStyle/>
                    <a:p>
                      <a:r>
                        <a:rPr lang="en-US" sz="2400" dirty="0" err="1"/>
                        <a:t>শ্রেণি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পৌনঃপুন্য</a:t>
                      </a:r>
                      <a:endParaRPr lang="en-US" sz="2400" dirty="0"/>
                    </a:p>
                    <a:p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ক্রমবর্ধিষ্ণু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পৌনঃপুন্য cf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217575"/>
                  </a:ext>
                </a:extLst>
              </a:tr>
              <a:tr h="602623">
                <a:tc>
                  <a:txBody>
                    <a:bodyPr/>
                    <a:lstStyle/>
                    <a:p>
                      <a:r>
                        <a:rPr lang="en-US" sz="3200" b="1"/>
                        <a:t>২০ - ২৪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/>
                        <a:t>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/>
                        <a:t>৩০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105777"/>
                  </a:ext>
                </a:extLst>
              </a:tr>
              <a:tr h="602623">
                <a:tc>
                  <a:txBody>
                    <a:bodyPr/>
                    <a:lstStyle/>
                    <a:p>
                      <a:r>
                        <a:rPr lang="en-US" sz="3200" b="1"/>
                        <a:t>১৫ - ১৯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/>
                        <a:t>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/>
                        <a:t>২৬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023223"/>
                  </a:ext>
                </a:extLst>
              </a:tr>
              <a:tr h="602623">
                <a:tc>
                  <a:txBody>
                    <a:bodyPr/>
                    <a:lstStyle/>
                    <a:p>
                      <a:r>
                        <a:rPr lang="en-US" sz="3200" b="1"/>
                        <a:t>১০ - ১৪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/>
                        <a:t>১০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/>
                        <a:t>১৯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923288"/>
                  </a:ext>
                </a:extLst>
              </a:tr>
              <a:tr h="602623">
                <a:tc>
                  <a:txBody>
                    <a:bodyPr/>
                    <a:lstStyle/>
                    <a:p>
                      <a:r>
                        <a:rPr lang="en-US" sz="3600" b="1"/>
                        <a:t>৫ - 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/>
                        <a:t>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/>
                        <a:t>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796173"/>
                  </a:ext>
                </a:extLst>
              </a:tr>
              <a:tr h="602623">
                <a:tc>
                  <a:txBody>
                    <a:bodyPr/>
                    <a:lstStyle/>
                    <a:p>
                      <a:r>
                        <a:rPr lang="en-US" sz="3200" b="1"/>
                        <a:t>০- 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/>
                        <a:t>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/>
                        <a:t>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967597"/>
                  </a:ext>
                </a:extLst>
              </a:tr>
              <a:tr h="602623">
                <a:tc>
                  <a:txBody>
                    <a:bodyPr/>
                    <a:lstStyle/>
                    <a:p>
                      <a:endParaRPr lang="en-US" sz="3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/>
                        <a:t>N= ৩০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520906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2260E85-29C8-DD4B-B083-58A0CD545EE4}"/>
              </a:ext>
            </a:extLst>
          </p:cNvPr>
          <p:cNvSpPr/>
          <p:nvPr/>
        </p:nvSpPr>
        <p:spPr>
          <a:xfrm>
            <a:off x="417559" y="1473376"/>
            <a:ext cx="3177473" cy="5394960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AA0359D-DF43-754B-89D8-21ABE04E9219}"/>
              </a:ext>
            </a:extLst>
          </p:cNvPr>
          <p:cNvSpPr/>
          <p:nvPr/>
        </p:nvSpPr>
        <p:spPr>
          <a:xfrm>
            <a:off x="3503517" y="1386848"/>
            <a:ext cx="1941611" cy="1301862"/>
          </a:xfrm>
          <a:prstGeom prst="roundRect">
            <a:avLst>
              <a:gd name="adj" fmla="val 2807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289269-F4F7-0E48-8B5E-C3261092D8A9}"/>
              </a:ext>
            </a:extLst>
          </p:cNvPr>
          <p:cNvSpPr/>
          <p:nvPr/>
        </p:nvSpPr>
        <p:spPr>
          <a:xfrm rot="10800000" flipV="1">
            <a:off x="3595031" y="5437669"/>
            <a:ext cx="1826368" cy="1437813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1E634A5-C90D-BD45-9252-80E22280BFAC}"/>
              </a:ext>
            </a:extLst>
          </p:cNvPr>
          <p:cNvSpPr/>
          <p:nvPr/>
        </p:nvSpPr>
        <p:spPr>
          <a:xfrm>
            <a:off x="3588747" y="4609510"/>
            <a:ext cx="1906164" cy="86164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6C4157-4489-9C46-B4C6-B1D4F963CBA9}"/>
              </a:ext>
            </a:extLst>
          </p:cNvPr>
          <p:cNvSpPr/>
          <p:nvPr/>
        </p:nvSpPr>
        <p:spPr>
          <a:xfrm rot="10800000" flipV="1">
            <a:off x="3437281" y="3934563"/>
            <a:ext cx="2165598" cy="822037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6DF8113-1670-5741-B79C-BAF9D21C972F}"/>
              </a:ext>
            </a:extLst>
          </p:cNvPr>
          <p:cNvSpPr/>
          <p:nvPr/>
        </p:nvSpPr>
        <p:spPr>
          <a:xfrm>
            <a:off x="3620152" y="3233436"/>
            <a:ext cx="1902695" cy="717997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F543C5-F275-5F4C-A3A6-8081A7192665}"/>
              </a:ext>
            </a:extLst>
          </p:cNvPr>
          <p:cNvSpPr/>
          <p:nvPr/>
        </p:nvSpPr>
        <p:spPr>
          <a:xfrm rot="10800000" flipV="1">
            <a:off x="3510933" y="2651711"/>
            <a:ext cx="1906162" cy="641645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7DD66A-CF58-3945-BB9C-4CA38CD82AD6}"/>
              </a:ext>
            </a:extLst>
          </p:cNvPr>
          <p:cNvSpPr txBox="1"/>
          <p:nvPr/>
        </p:nvSpPr>
        <p:spPr>
          <a:xfrm>
            <a:off x="5506633" y="282179"/>
            <a:ext cx="5968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প্রথম চতুর্থকের ক্ষেত্রে N/৪=৩০/৪=৭.৫</a:t>
            </a:r>
          </a:p>
          <a:p>
            <a:pPr algn="l"/>
            <a:r>
              <a:rPr lang="en-US" b="1"/>
              <a:t>৭.৫ সংখ্যাটি ক্রমবর্ধিষ্ণু  পৌনঃপুন্যের ৯ এর মধ্যে আছে।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E2742E-EAE5-AD44-BADB-44EDD06A88B2}"/>
              </a:ext>
            </a:extLst>
          </p:cNvPr>
          <p:cNvSpPr txBox="1"/>
          <p:nvPr/>
        </p:nvSpPr>
        <p:spPr>
          <a:xfrm>
            <a:off x="5863021" y="121817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আমরা জানি, Q১=L+(</a:t>
            </a:r>
            <a:r>
              <a:rPr lang="en-US" b="1" u="sng"/>
              <a:t>N/৪-cfl</a:t>
            </a:r>
            <a:r>
              <a:rPr lang="en-US" b="1"/>
              <a:t>) 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373FA3-FBCD-DD47-BB2F-8F78571835CE}"/>
              </a:ext>
            </a:extLst>
          </p:cNvPr>
          <p:cNvSpPr txBox="1"/>
          <p:nvPr/>
        </p:nvSpPr>
        <p:spPr>
          <a:xfrm>
            <a:off x="6833923" y="1747484"/>
            <a:ext cx="78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6849E6-A060-274C-94BC-F4F5B6B7AFAB}"/>
              </a:ext>
            </a:extLst>
          </p:cNvPr>
          <p:cNvSpPr txBox="1"/>
          <p:nvPr/>
        </p:nvSpPr>
        <p:spPr>
          <a:xfrm>
            <a:off x="5701606" y="2029718"/>
            <a:ext cx="244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Q১=৪.৫+(</a:t>
            </a:r>
            <a:r>
              <a:rPr lang="en-US" b="1" u="sng"/>
              <a:t>৭.৫-৩</a:t>
            </a:r>
            <a:r>
              <a:rPr lang="en-US" b="1"/>
              <a:t>) ৫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2B1380-0F5D-6544-8720-80128EBAC1EB}"/>
              </a:ext>
            </a:extLst>
          </p:cNvPr>
          <p:cNvSpPr txBox="1"/>
          <p:nvPr/>
        </p:nvSpPr>
        <p:spPr>
          <a:xfrm>
            <a:off x="6715063" y="2231585"/>
            <a:ext cx="260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৬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2EE40A-1281-5E46-B620-07E3266E704B}"/>
              </a:ext>
            </a:extLst>
          </p:cNvPr>
          <p:cNvSpPr txBox="1"/>
          <p:nvPr/>
        </p:nvSpPr>
        <p:spPr>
          <a:xfrm>
            <a:off x="5672782" y="2406369"/>
            <a:ext cx="369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=৪.৫+</a:t>
            </a:r>
            <a:r>
              <a:rPr lang="en-US" b="1" u="sng"/>
              <a:t>৪.৫</a:t>
            </a:r>
            <a:r>
              <a:rPr lang="en-US" b="1"/>
              <a:t> × ৫</a:t>
            </a:r>
          </a:p>
          <a:p>
            <a:pPr algn="l"/>
            <a:r>
              <a:rPr lang="en-US" b="1"/>
              <a:t>=৪.৫ + ০.৭৫ × ৫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024363-BD97-AE42-BF30-4615CB64A677}"/>
              </a:ext>
            </a:extLst>
          </p:cNvPr>
          <p:cNvSpPr txBox="1"/>
          <p:nvPr/>
        </p:nvSpPr>
        <p:spPr>
          <a:xfrm>
            <a:off x="6297677" y="2558233"/>
            <a:ext cx="2212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৬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A8FE59-52EE-CC48-97DE-B3666AC60A23}"/>
              </a:ext>
            </a:extLst>
          </p:cNvPr>
          <p:cNvSpPr txBox="1"/>
          <p:nvPr/>
        </p:nvSpPr>
        <p:spPr>
          <a:xfrm>
            <a:off x="5672782" y="3050512"/>
            <a:ext cx="39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= ৪.৫ + ৩.৭৫ = ৮.২৫ সুতরাং Q১= ৮.২৫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32FD70-9F93-A942-93E3-41698B762273}"/>
              </a:ext>
            </a:extLst>
          </p:cNvPr>
          <p:cNvSpPr txBox="1"/>
          <p:nvPr/>
        </p:nvSpPr>
        <p:spPr>
          <a:xfrm>
            <a:off x="5313163" y="3611398"/>
            <a:ext cx="6438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তৃতীয়  চতুর্থকের ক্ষেত্রে ৩N/৪=৩×৩০/৪=২২.৫</a:t>
            </a:r>
          </a:p>
          <a:p>
            <a:pPr algn="l"/>
            <a:r>
              <a:rPr lang="en-US" b="1"/>
              <a:t>২২.৫ সংখ্যাটি ক্রমবর্ধিষ্ণু  পৌনঃপুন্যের ২৬এর মধ্যে আছে।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7FC846-D024-2146-8813-E5C3A15A25FE}"/>
              </a:ext>
            </a:extLst>
          </p:cNvPr>
          <p:cNvSpPr txBox="1"/>
          <p:nvPr/>
        </p:nvSpPr>
        <p:spPr>
          <a:xfrm>
            <a:off x="5313163" y="4205776"/>
            <a:ext cx="367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আমরা জানি, Q৩=L+ (</a:t>
            </a:r>
            <a:r>
              <a:rPr lang="en-US" b="1" u="sng"/>
              <a:t>৩N/৪-cfl</a:t>
            </a:r>
            <a:r>
              <a:rPr lang="en-US" b="1"/>
              <a:t>) 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E6804E-2331-6743-8C25-289D8FF396B2}"/>
              </a:ext>
            </a:extLst>
          </p:cNvPr>
          <p:cNvSpPr txBox="1"/>
          <p:nvPr/>
        </p:nvSpPr>
        <p:spPr>
          <a:xfrm>
            <a:off x="7610383" y="4417572"/>
            <a:ext cx="78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f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10E39E-CF92-B048-A6D2-E32E1748CD74}"/>
              </a:ext>
            </a:extLst>
          </p:cNvPr>
          <p:cNvSpPr txBox="1"/>
          <p:nvPr/>
        </p:nvSpPr>
        <p:spPr>
          <a:xfrm>
            <a:off x="6697090" y="4649126"/>
            <a:ext cx="4393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Q৩=১৪.৫+(</a:t>
            </a:r>
            <a:r>
              <a:rPr lang="en-US" b="1" u="sng"/>
              <a:t>২২.৫-১৯)</a:t>
            </a:r>
            <a:r>
              <a:rPr lang="en-US" b="1"/>
              <a:t> ৫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2541380-6A1E-684D-889C-81DD2A0EEC43}"/>
              </a:ext>
            </a:extLst>
          </p:cNvPr>
          <p:cNvSpPr txBox="1"/>
          <p:nvPr/>
        </p:nvSpPr>
        <p:spPr>
          <a:xfrm>
            <a:off x="8151678" y="485491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৭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B51DDF3-712F-FB40-AB82-B06BF4581212}"/>
              </a:ext>
            </a:extLst>
          </p:cNvPr>
          <p:cNvSpPr txBox="1"/>
          <p:nvPr/>
        </p:nvSpPr>
        <p:spPr>
          <a:xfrm>
            <a:off x="6711311" y="5178301"/>
            <a:ext cx="18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=১৪.৫+ </a:t>
            </a:r>
            <a:r>
              <a:rPr lang="en-US" b="1" u="sng"/>
              <a:t>৩.৫</a:t>
            </a:r>
            <a:r>
              <a:rPr lang="en-US" b="1"/>
              <a:t> × ৫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61A8FF-C887-AF48-984E-68155038B0B1}"/>
              </a:ext>
            </a:extLst>
          </p:cNvPr>
          <p:cNvSpPr txBox="1"/>
          <p:nvPr/>
        </p:nvSpPr>
        <p:spPr>
          <a:xfrm>
            <a:off x="7625711" y="543766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৭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08D438-C063-DB40-804B-0D31F47AA821}"/>
              </a:ext>
            </a:extLst>
          </p:cNvPr>
          <p:cNvSpPr txBox="1"/>
          <p:nvPr/>
        </p:nvSpPr>
        <p:spPr>
          <a:xfrm>
            <a:off x="6697090" y="5531703"/>
            <a:ext cx="3896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=১৪.৫ + ০.৫ × ৫</a:t>
            </a:r>
          </a:p>
          <a:p>
            <a:pPr algn="l"/>
            <a:r>
              <a:rPr lang="en-US" b="1"/>
              <a:t>=১৪.৫ + ২.৫ = ১৭ সুতরাং Q৩= ১৭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79D9743-C4D7-E54D-BF6E-B5F972F810F2}"/>
              </a:ext>
            </a:extLst>
          </p:cNvPr>
          <p:cNvSpPr txBox="1"/>
          <p:nvPr/>
        </p:nvSpPr>
        <p:spPr>
          <a:xfrm>
            <a:off x="6053311" y="5966184"/>
            <a:ext cx="3896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সুতরাং </a:t>
            </a:r>
            <a:r>
              <a:rPr lang="en-US" sz="1800" b="1" dirty="0">
                <a:solidFill>
                  <a:srgbClr val="232C39"/>
                </a:solidFill>
                <a:latin typeface="Nunito Sans"/>
              </a:rPr>
              <a:t> Q.D=(Q</a:t>
            </a:r>
            <a:r>
              <a:rPr lang="en-US" sz="1800" b="1" baseline="-25000" dirty="0">
                <a:solidFill>
                  <a:srgbClr val="232C39"/>
                </a:solidFill>
                <a:latin typeface="Nunito Sans"/>
              </a:rPr>
              <a:t>৩</a:t>
            </a:r>
            <a:r>
              <a:rPr lang="en-US" sz="1800" b="1" dirty="0">
                <a:solidFill>
                  <a:srgbClr val="232C39"/>
                </a:solidFill>
                <a:latin typeface="Nunito Sans"/>
              </a:rPr>
              <a:t>– Q</a:t>
            </a:r>
            <a:r>
              <a:rPr lang="en-US" sz="1800" b="1" baseline="-25000" dirty="0">
                <a:solidFill>
                  <a:srgbClr val="232C39"/>
                </a:solidFill>
                <a:latin typeface="Nunito Sans"/>
              </a:rPr>
              <a:t>১</a:t>
            </a:r>
            <a:r>
              <a:rPr lang="en-US" sz="1800" b="1" dirty="0">
                <a:solidFill>
                  <a:srgbClr val="232C39"/>
                </a:solidFill>
                <a:latin typeface="Nunito Sans"/>
              </a:rPr>
              <a:t>) / ২</a:t>
            </a:r>
            <a:endParaRPr lang="en-US" b="1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D3D2B9-CFF1-EF4C-B5A6-3314FB6958D3}"/>
              </a:ext>
            </a:extLst>
          </p:cNvPr>
          <p:cNvSpPr txBox="1"/>
          <p:nvPr/>
        </p:nvSpPr>
        <p:spPr>
          <a:xfrm>
            <a:off x="6615829" y="6229151"/>
            <a:ext cx="51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= (১৭ – ৮.২৫) /২= ৮.৭৫/২=৪.৩৮</a:t>
            </a:r>
          </a:p>
          <a:p>
            <a:pPr algn="l"/>
            <a:r>
              <a:rPr lang="en-US" b="1"/>
              <a:t>সুতরাং নির্ণেয় চতুর্থাংশীয় বিচ্যুতি = ৪.৩৮( উত্তর) </a:t>
            </a:r>
          </a:p>
        </p:txBody>
      </p:sp>
    </p:spTree>
    <p:extLst>
      <p:ext uri="{BB962C8B-B14F-4D97-AF65-F5344CB8AC3E}">
        <p14:creationId xmlns:p14="http://schemas.microsoft.com/office/powerpoint/2010/main" val="323320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3" grpId="0" animBg="1"/>
      <p:bldP spid="4" grpId="0" animBg="1"/>
      <p:bldP spid="6" grpId="0" animBg="1"/>
      <p:bldP spid="7" grpId="0" animBg="1"/>
      <p:bldP spid="8" grpId="0" animBg="1"/>
      <p:bldP spid="23" grpId="0"/>
      <p:bldP spid="24" grpId="0"/>
      <p:bldP spid="25" grpId="0"/>
      <p:bldP spid="27" grpId="0"/>
      <p:bldP spid="28" grpId="0"/>
      <p:bldP spid="29" grpId="0"/>
      <p:bldP spid="31" grpId="0"/>
      <p:bldP spid="32" grpId="0"/>
      <p:bldP spid="34" grpId="0"/>
      <p:bldP spid="36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06F4AE8-95E5-48F9-AA80-48A1CC135B45}"/>
              </a:ext>
            </a:extLst>
          </p:cNvPr>
          <p:cNvSpPr txBox="1"/>
          <p:nvPr/>
        </p:nvSpPr>
        <p:spPr>
          <a:xfrm>
            <a:off x="3437204" y="2378553"/>
            <a:ext cx="3848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32C39"/>
                </a:solidFill>
                <a:latin typeface="Nunito Sans"/>
              </a:rPr>
              <a:t>(</a:t>
            </a:r>
            <a:r>
              <a:rPr lang="en-US" sz="2800" b="1" dirty="0" err="1">
                <a:solidFill>
                  <a:srgbClr val="232C39"/>
                </a:solidFill>
                <a:latin typeface="Nunito Sans"/>
              </a:rPr>
              <a:t>i</a:t>
            </a:r>
            <a:r>
              <a:rPr lang="en-US" sz="2800" b="1" dirty="0">
                <a:solidFill>
                  <a:srgbClr val="232C39"/>
                </a:solidFill>
                <a:latin typeface="Nunito Sans"/>
              </a:rPr>
              <a:t>) Q.D=(Q</a:t>
            </a:r>
            <a:r>
              <a:rPr lang="en-US" sz="2800" b="1" baseline="-25000" dirty="0">
                <a:solidFill>
                  <a:srgbClr val="232C39"/>
                </a:solidFill>
                <a:latin typeface="Nunito Sans"/>
              </a:rPr>
              <a:t>৩</a:t>
            </a:r>
            <a:r>
              <a:rPr lang="en-US" sz="2800" b="1" dirty="0">
                <a:solidFill>
                  <a:srgbClr val="232C39"/>
                </a:solidFill>
                <a:latin typeface="Nunito Sans"/>
              </a:rPr>
              <a:t>– Q</a:t>
            </a:r>
            <a:r>
              <a:rPr lang="en-US" sz="2800" b="1" baseline="-25000" dirty="0">
                <a:solidFill>
                  <a:srgbClr val="232C39"/>
                </a:solidFill>
                <a:latin typeface="Nunito Sans"/>
              </a:rPr>
              <a:t>১</a:t>
            </a:r>
            <a:r>
              <a:rPr lang="en-US" sz="2800" b="1" dirty="0">
                <a:solidFill>
                  <a:srgbClr val="232C39"/>
                </a:solidFill>
                <a:latin typeface="Nunito Sans"/>
              </a:rPr>
              <a:t>) / ২</a:t>
            </a:r>
            <a:br>
              <a:rPr lang="en-US" sz="2800" b="1" dirty="0">
                <a:solidFill>
                  <a:srgbClr val="232C39"/>
                </a:solidFill>
                <a:latin typeface="Nunito Sans"/>
              </a:rPr>
            </a:b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A0CCDC-D600-4135-A334-A0BAF9F8E477}"/>
              </a:ext>
            </a:extLst>
          </p:cNvPr>
          <p:cNvSpPr txBox="1"/>
          <p:nvPr/>
        </p:nvSpPr>
        <p:spPr>
          <a:xfrm>
            <a:off x="3437205" y="3027527"/>
            <a:ext cx="72248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232C39"/>
                </a:solidFill>
                <a:latin typeface="Nunito Sans"/>
              </a:rPr>
              <a:t>(</a:t>
            </a:r>
            <a:r>
              <a:rPr lang="en-US" sz="2800" b="1" i="0">
                <a:solidFill>
                  <a:srgbClr val="232C39"/>
                </a:solidFill>
                <a:effectLst/>
                <a:latin typeface="Nunito Sans"/>
              </a:rPr>
              <a:t>ii)Q.D=(Q</a:t>
            </a:r>
            <a:r>
              <a:rPr lang="en-US" sz="2800" b="1" baseline="-25000">
                <a:solidFill>
                  <a:srgbClr val="232C39"/>
                </a:solidFill>
                <a:latin typeface="Nunito Sans"/>
              </a:rPr>
              <a:t>৩</a:t>
            </a:r>
            <a:r>
              <a:rPr lang="en-US" sz="2800" b="1" i="0">
                <a:solidFill>
                  <a:srgbClr val="232C39"/>
                </a:solidFill>
                <a:effectLst/>
                <a:latin typeface="Nunito Sans"/>
              </a:rPr>
              <a:t>– Q</a:t>
            </a:r>
            <a:r>
              <a:rPr lang="en-US" sz="2800" b="1" i="0" baseline="-25000">
                <a:solidFill>
                  <a:srgbClr val="232C39"/>
                </a:solidFill>
                <a:effectLst/>
                <a:latin typeface="Nunito Sans"/>
              </a:rPr>
              <a:t>২</a:t>
            </a:r>
            <a:r>
              <a:rPr lang="en-US" sz="2800" b="1" i="0">
                <a:solidFill>
                  <a:srgbClr val="232C39"/>
                </a:solidFill>
                <a:effectLst/>
                <a:latin typeface="Nunito Sans"/>
              </a:rPr>
              <a:t>) / ২</a:t>
            </a:r>
            <a:br>
              <a:rPr lang="en-US" sz="1800" b="1" i="0">
                <a:solidFill>
                  <a:srgbClr val="232C39"/>
                </a:solidFill>
                <a:effectLst/>
                <a:latin typeface="Nunito Sans"/>
              </a:rPr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F347D7-19A6-440C-AD2E-E25E12A898B6}"/>
              </a:ext>
            </a:extLst>
          </p:cNvPr>
          <p:cNvSpPr txBox="1"/>
          <p:nvPr/>
        </p:nvSpPr>
        <p:spPr>
          <a:xfrm>
            <a:off x="3437205" y="3750400"/>
            <a:ext cx="5425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232C39"/>
                </a:solidFill>
                <a:effectLst/>
                <a:latin typeface="Nunito Sans"/>
              </a:rPr>
              <a:t>(iii)Q.D=(Q</a:t>
            </a:r>
            <a:r>
              <a:rPr lang="en-US" sz="2800" b="1" i="0" baseline="-25000" dirty="0">
                <a:solidFill>
                  <a:srgbClr val="232C39"/>
                </a:solidFill>
                <a:effectLst/>
                <a:latin typeface="Nunito Sans"/>
              </a:rPr>
              <a:t>3</a:t>
            </a:r>
            <a:r>
              <a:rPr lang="en-US" sz="2800" b="1" i="0" dirty="0">
                <a:solidFill>
                  <a:srgbClr val="232C39"/>
                </a:solidFill>
                <a:effectLst/>
                <a:latin typeface="Nunito Sans"/>
              </a:rPr>
              <a:t>– Q</a:t>
            </a:r>
            <a:r>
              <a:rPr lang="en-US" sz="2800" b="1" i="0" baseline="-25000" dirty="0">
                <a:solidFill>
                  <a:srgbClr val="232C39"/>
                </a:solidFill>
                <a:effectLst/>
                <a:latin typeface="Nunito Sans"/>
              </a:rPr>
              <a:t>1</a:t>
            </a:r>
            <a:r>
              <a:rPr lang="en-US" sz="2800" b="1" i="0" dirty="0">
                <a:solidFill>
                  <a:srgbClr val="232C39"/>
                </a:solidFill>
                <a:effectLst/>
                <a:latin typeface="Nunito Sans"/>
              </a:rPr>
              <a:t>) / 2</a:t>
            </a:r>
            <a:br>
              <a:rPr lang="en-US" sz="2800" b="1" i="0" dirty="0">
                <a:solidFill>
                  <a:srgbClr val="232C39"/>
                </a:solidFill>
                <a:effectLst/>
                <a:latin typeface="Nunito Sans"/>
              </a:rPr>
            </a:b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35DECB-2693-4994-8BBA-B6A4B86DD33C}"/>
              </a:ext>
            </a:extLst>
          </p:cNvPr>
          <p:cNvSpPr txBox="1"/>
          <p:nvPr/>
        </p:nvSpPr>
        <p:spPr>
          <a:xfrm>
            <a:off x="3329353" y="235532"/>
            <a:ext cx="67093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>
                <a:solidFill>
                  <a:srgbClr val="232C39"/>
                </a:solidFill>
                <a:effectLst/>
                <a:latin typeface="Nunito Sans"/>
              </a:rPr>
              <a:t>                      মূল্যায়নঃ</a:t>
            </a:r>
          </a:p>
          <a:p>
            <a:r>
              <a:rPr lang="en-US" sz="4000" b="1" i="0">
                <a:solidFill>
                  <a:srgbClr val="232C39"/>
                </a:solidFill>
                <a:effectLst/>
                <a:latin typeface="Nunito Sans"/>
              </a:rPr>
              <a:t>#চতুর্থাংশীয় বিচ্যুতি নির্ণয়ের সূত্র হচ্ছে -</a:t>
            </a:r>
            <a:endParaRPr lang="en-US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224D68-9812-4B50-B299-84F4C6ADDED2}"/>
              </a:ext>
            </a:extLst>
          </p:cNvPr>
          <p:cNvSpPr txBox="1"/>
          <p:nvPr/>
        </p:nvSpPr>
        <p:spPr>
          <a:xfrm rot="10800000" flipV="1">
            <a:off x="3437205" y="4044473"/>
            <a:ext cx="442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3200" b="1" i="0">
                <a:solidFill>
                  <a:srgbClr val="232C39"/>
                </a:solidFill>
                <a:effectLst/>
                <a:latin typeface="Nunito Sans"/>
              </a:rPr>
            </a:br>
            <a:r>
              <a:rPr lang="en-US" sz="2800" b="1" i="0">
                <a:solidFill>
                  <a:srgbClr val="232C39"/>
                </a:solidFill>
                <a:effectLst/>
                <a:latin typeface="Nunito Sans"/>
              </a:rPr>
              <a:t>নিচের কোনটি সঠিক?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D94B07-03D0-4B5E-8A97-A2EF5B6EFF22}"/>
              </a:ext>
            </a:extLst>
          </p:cNvPr>
          <p:cNvSpPr txBox="1"/>
          <p:nvPr/>
        </p:nvSpPr>
        <p:spPr>
          <a:xfrm rot="10800000" flipH="1" flipV="1">
            <a:off x="3445699" y="5105145"/>
            <a:ext cx="1915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>
                <a:solidFill>
                  <a:srgbClr val="232C39"/>
                </a:solidFill>
                <a:effectLst/>
                <a:latin typeface="Nunito Sans"/>
              </a:rPr>
              <a:t>ক) i ও ii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EF3211-E195-4828-8CBB-10B674E48DD1}"/>
              </a:ext>
            </a:extLst>
          </p:cNvPr>
          <p:cNvSpPr txBox="1"/>
          <p:nvPr/>
        </p:nvSpPr>
        <p:spPr>
          <a:xfrm>
            <a:off x="3485527" y="5934670"/>
            <a:ext cx="2841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>
                <a:solidFill>
                  <a:srgbClr val="232C39"/>
                </a:solidFill>
                <a:effectLst/>
                <a:latin typeface="Nunito Sans"/>
              </a:rPr>
              <a:t>(গ) ii ও iii   </a:t>
            </a:r>
            <a:br>
              <a:rPr lang="en-US" sz="2800" b="1" i="0">
                <a:solidFill>
                  <a:srgbClr val="232C39"/>
                </a:solidFill>
                <a:effectLst/>
                <a:latin typeface="Nunito Sans"/>
              </a:rPr>
            </a:br>
            <a:br>
              <a:rPr lang="en-US" sz="1800" b="1" i="0">
                <a:solidFill>
                  <a:srgbClr val="232C39"/>
                </a:solidFill>
                <a:effectLst/>
                <a:latin typeface="Nunito Sans"/>
              </a:rPr>
            </a:b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4CE3BC-3912-46A2-946D-193F97D0734B}"/>
              </a:ext>
            </a:extLst>
          </p:cNvPr>
          <p:cNvSpPr txBox="1"/>
          <p:nvPr/>
        </p:nvSpPr>
        <p:spPr>
          <a:xfrm rot="10800000" flipV="1">
            <a:off x="5960204" y="5033254"/>
            <a:ext cx="3494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232C39"/>
                </a:solidFill>
                <a:effectLst/>
                <a:latin typeface="Nunito Sans"/>
              </a:rPr>
              <a:t>(খ) </a:t>
            </a:r>
            <a:r>
              <a:rPr lang="en-US" sz="2800" b="1" i="0" dirty="0" err="1">
                <a:solidFill>
                  <a:srgbClr val="232C39"/>
                </a:solidFill>
                <a:effectLst/>
                <a:latin typeface="Nunito Sans"/>
              </a:rPr>
              <a:t>i</a:t>
            </a:r>
            <a:r>
              <a:rPr lang="en-US" sz="2800" b="1" i="0" dirty="0">
                <a:solidFill>
                  <a:srgbClr val="232C39"/>
                </a:solidFill>
                <a:effectLst/>
                <a:latin typeface="Nunito Sans"/>
              </a:rPr>
              <a:t> ও iii</a:t>
            </a:r>
            <a:endParaRPr lang="en-US" sz="2800" dirty="0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EEF422C8-1776-2B42-85D0-65B1D1EE6212}"/>
              </a:ext>
            </a:extLst>
          </p:cNvPr>
          <p:cNvSpPr/>
          <p:nvPr/>
        </p:nvSpPr>
        <p:spPr>
          <a:xfrm>
            <a:off x="5739836" y="4656906"/>
            <a:ext cx="911424" cy="101646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10AE3D-5E5A-6A43-94B8-AEB86A41EB0A}"/>
              </a:ext>
            </a:extLst>
          </p:cNvPr>
          <p:cNvSpPr txBox="1"/>
          <p:nvPr/>
        </p:nvSpPr>
        <p:spPr>
          <a:xfrm>
            <a:off x="5789890" y="5934670"/>
            <a:ext cx="4136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>
                <a:solidFill>
                  <a:srgbClr val="232C39"/>
                </a:solidFill>
                <a:effectLst/>
                <a:latin typeface="Nunito Sans"/>
              </a:rPr>
              <a:t>   (ঘ)i,ii ও iii </a:t>
            </a:r>
            <a:br>
              <a:rPr lang="en-US" sz="2800" b="1" i="0">
                <a:solidFill>
                  <a:srgbClr val="232C39"/>
                </a:solidFill>
                <a:effectLst/>
                <a:latin typeface="Nunito Sans"/>
              </a:rPr>
            </a:br>
            <a:br>
              <a:rPr lang="en-US" sz="1800" b="1" i="0">
                <a:solidFill>
                  <a:srgbClr val="232C39"/>
                </a:solidFill>
                <a:effectLst/>
                <a:latin typeface="Nunito San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22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9" grpId="1"/>
      <p:bldP spid="12" grpId="0"/>
      <p:bldP spid="13" grpId="0"/>
      <p:bldP spid="14" grpId="0"/>
      <p:bldP spid="15" grpId="0"/>
      <p:bldP spid="17" grpId="0"/>
      <p:bldP spid="10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35A12-0BB8-6F44-90FB-9EAE36265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188" y="365125"/>
            <a:ext cx="6371034" cy="1472545"/>
          </a:xfrm>
        </p:spPr>
        <p:txBody>
          <a:bodyPr>
            <a:normAutofit/>
          </a:bodyPr>
          <a:lstStyle/>
          <a:p>
            <a:r>
              <a:rPr lang="en-US" sz="6000" b="1"/>
              <a:t>বাড়ির কাজঃ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76059F8-5131-2440-BFDE-4DA6F07BF4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559301"/>
              </p:ext>
            </p:extLst>
          </p:nvPr>
        </p:nvGraphicFramePr>
        <p:xfrm>
          <a:off x="3563540" y="3429003"/>
          <a:ext cx="5064920" cy="3063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2460">
                  <a:extLst>
                    <a:ext uri="{9D8B030D-6E8A-4147-A177-3AD203B41FA5}">
                      <a16:colId xmlns:a16="http://schemas.microsoft.com/office/drawing/2014/main" val="57878397"/>
                    </a:ext>
                  </a:extLst>
                </a:gridCol>
                <a:gridCol w="2532460">
                  <a:extLst>
                    <a:ext uri="{9D8B030D-6E8A-4147-A177-3AD203B41FA5}">
                      <a16:colId xmlns:a16="http://schemas.microsoft.com/office/drawing/2014/main" val="2268911364"/>
                    </a:ext>
                  </a:extLst>
                </a:gridCol>
              </a:tblGrid>
              <a:tr h="382984">
                <a:tc>
                  <a:txBody>
                    <a:bodyPr/>
                    <a:lstStyle/>
                    <a:p>
                      <a:r>
                        <a:rPr lang="en-US"/>
                        <a:t>শ্রেণি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পৌনঃপুন্য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439307"/>
                  </a:ext>
                </a:extLst>
              </a:tr>
              <a:tr h="382984">
                <a:tc>
                  <a:txBody>
                    <a:bodyPr/>
                    <a:lstStyle/>
                    <a:p>
                      <a:r>
                        <a:rPr lang="en-US" b="1"/>
                        <a:t>৩৩ - ৩৫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211110"/>
                  </a:ext>
                </a:extLst>
              </a:tr>
              <a:tr h="382984">
                <a:tc>
                  <a:txBody>
                    <a:bodyPr/>
                    <a:lstStyle/>
                    <a:p>
                      <a:r>
                        <a:rPr lang="en-US" b="1"/>
                        <a:t>৩০ - ৩২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47965"/>
                  </a:ext>
                </a:extLst>
              </a:tr>
              <a:tr h="382984">
                <a:tc>
                  <a:txBody>
                    <a:bodyPr/>
                    <a:lstStyle/>
                    <a:p>
                      <a:r>
                        <a:rPr lang="en-US" b="1"/>
                        <a:t>২৭ - ২৯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১০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13716"/>
                  </a:ext>
                </a:extLst>
              </a:tr>
              <a:tr h="382984">
                <a:tc>
                  <a:txBody>
                    <a:bodyPr/>
                    <a:lstStyle/>
                    <a:p>
                      <a:r>
                        <a:rPr lang="en-US" b="1"/>
                        <a:t>২৪ - ২৬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81956"/>
                  </a:ext>
                </a:extLst>
              </a:tr>
              <a:tr h="382984">
                <a:tc>
                  <a:txBody>
                    <a:bodyPr/>
                    <a:lstStyle/>
                    <a:p>
                      <a:r>
                        <a:rPr lang="en-US" b="1"/>
                        <a:t>২১ - ২৩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61771"/>
                  </a:ext>
                </a:extLst>
              </a:tr>
              <a:tr h="382984">
                <a:tc>
                  <a:txBody>
                    <a:bodyPr/>
                    <a:lstStyle/>
                    <a:p>
                      <a:r>
                        <a:rPr lang="en-US" b="1"/>
                        <a:t>১৮ - ২০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116993"/>
                  </a:ext>
                </a:extLst>
              </a:tr>
              <a:tr h="382984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N=২০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47386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6BD9483-614C-A34F-84A4-B346EC3FD492}"/>
              </a:ext>
            </a:extLst>
          </p:cNvPr>
          <p:cNvSpPr txBox="1"/>
          <p:nvPr/>
        </p:nvSpPr>
        <p:spPr>
          <a:xfrm>
            <a:off x="3250406" y="2105562"/>
            <a:ext cx="8103394" cy="132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# নিম্নের উপাত্ত থেকে চতুর্থাংশীয় বিচ্যুতি নির্ণয় করঃ</a:t>
            </a:r>
          </a:p>
        </p:txBody>
      </p:sp>
    </p:spTree>
    <p:extLst>
      <p:ext uri="{BB962C8B-B14F-4D97-AF65-F5344CB8AC3E}">
        <p14:creationId xmlns:p14="http://schemas.microsoft.com/office/powerpoint/2010/main" val="3328359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ee Thank You Animations - Thank You Gifs - Clipart">
            <a:extLst>
              <a:ext uri="{FF2B5EF4-FFF2-40B4-BE49-F238E27FC236}">
                <a16:creationId xmlns:a16="http://schemas.microsoft.com/office/drawing/2014/main" id="{5E2B8FE9-7E29-4772-9565-265B2C2B8E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8" y="554182"/>
            <a:ext cx="9947564" cy="515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998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</Words>
  <Application>Microsoft Office PowerPoint</Application>
  <PresentationFormat>Widescreen</PresentationFormat>
  <Paragraphs>1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শিক্ষক পরিচিতি :</vt:lpstr>
      <vt:lpstr>চতুর্থাংশীয় বিচ্যুতি(Quartile Deviation):তৃতীয় চতুর্থক এবং প্রথম চতুর্থকের বিয়োগফলকে ২দ্বারা ভাগ করলে যে ভাগ ফল যায় তাকে চতুর্থাংশীয় বিচ্যুতি বলে।</vt:lpstr>
      <vt:lpstr>আজকের পাঠঃবিন্যস্ত উপাত্ত থেকে  চতুর্থাংশীয় বিচ্যুতি নির্ণয় </vt:lpstr>
      <vt:lpstr>শিখনফলঃ  # বিন্যস্ত উপাত্ত থেকে  চতুর্থাংশীয় বিচ্যুতি নির্ণয় করতে পারবে। </vt:lpstr>
      <vt:lpstr>PowerPoint Presentation</vt:lpstr>
      <vt:lpstr>PowerPoint Presentation</vt:lpstr>
      <vt:lpstr>বাড়ির কাজঃ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farhana tasmin</dc:creator>
  <cp:lastModifiedBy>farhana tasmin</cp:lastModifiedBy>
  <cp:revision>15</cp:revision>
  <dcterms:created xsi:type="dcterms:W3CDTF">2020-12-22T10:23:08Z</dcterms:created>
  <dcterms:modified xsi:type="dcterms:W3CDTF">2021-01-23T13:20:08Z</dcterms:modified>
</cp:coreProperties>
</file>