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6"/>
  </p:notesMasterIdLst>
  <p:sldIdLst>
    <p:sldId id="257" r:id="rId2"/>
    <p:sldId id="258" r:id="rId3"/>
    <p:sldId id="342" r:id="rId4"/>
    <p:sldId id="344" r:id="rId5"/>
    <p:sldId id="345" r:id="rId6"/>
    <p:sldId id="346" r:id="rId7"/>
    <p:sldId id="261" r:id="rId8"/>
    <p:sldId id="347" r:id="rId9"/>
    <p:sldId id="348" r:id="rId10"/>
    <p:sldId id="349" r:id="rId11"/>
    <p:sldId id="359" r:id="rId12"/>
    <p:sldId id="350" r:id="rId13"/>
    <p:sldId id="358" r:id="rId14"/>
    <p:sldId id="362" r:id="rId15"/>
    <p:sldId id="351" r:id="rId16"/>
    <p:sldId id="352" r:id="rId17"/>
    <p:sldId id="360" r:id="rId18"/>
    <p:sldId id="363" r:id="rId19"/>
    <p:sldId id="353" r:id="rId20"/>
    <p:sldId id="361" r:id="rId21"/>
    <p:sldId id="364" r:id="rId22"/>
    <p:sldId id="266" r:id="rId23"/>
    <p:sldId id="276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4" autoAdjust="0"/>
    <p:restoredTop sz="94291" autoAdjust="0"/>
  </p:normalViewPr>
  <p:slideViewPr>
    <p:cSldViewPr>
      <p:cViewPr varScale="1">
        <p:scale>
          <a:sx n="68" d="100"/>
          <a:sy n="68" d="100"/>
        </p:scale>
        <p:origin x="88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86"/>
    </p:cViewPr>
  </p:sorterViewPr>
  <p:notesViewPr>
    <p:cSldViewPr>
      <p:cViewPr varScale="1">
        <p:scale>
          <a:sx n="55" d="100"/>
          <a:sy n="55" d="100"/>
        </p:scale>
        <p:origin x="286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B054F2-D2F1-46B7-BE3C-B877DB7AD917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8F491A8-DC2E-4ECF-A144-2798D1493F03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ar-SA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الفعل وأقسامه</a:t>
          </a:r>
          <a:endParaRPr lang="en-US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66579777-CEA3-43BD-84A2-AEB49C12FACB}" type="parTrans" cxnId="{6CE4BC03-F274-479B-BC78-55C94FB07D8D}">
      <dgm:prSet/>
      <dgm:spPr/>
      <dgm:t>
        <a:bodyPr/>
        <a:lstStyle/>
        <a:p>
          <a:endParaRPr lang="en-US"/>
        </a:p>
      </dgm:t>
    </dgm:pt>
    <dgm:pt modelId="{7663A0BA-D161-43B2-A3E7-DD515B81C791}" type="sibTrans" cxnId="{6CE4BC03-F274-479B-BC78-55C94FB07D8D}">
      <dgm:prSet/>
      <dgm:spPr/>
      <dgm:t>
        <a:bodyPr/>
        <a:lstStyle/>
        <a:p>
          <a:endParaRPr lang="en-US"/>
        </a:p>
      </dgm:t>
    </dgm:pt>
    <dgm:pt modelId="{4A2D4DFD-7AA5-456D-9481-B6C2A7A8EB9A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ar-SA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الفعل </a:t>
          </a:r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ও</a:t>
          </a:r>
          <a:r>
            <a:rPr lang="ar-SA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তার</a:t>
          </a:r>
          <a:r>
            <a:rPr lang="ar-SA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প্রকারসমূহ</a:t>
          </a:r>
          <a:r>
            <a:rPr lang="bn-BD" dirty="0"/>
            <a:t> </a:t>
          </a:r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95D0741-2A31-4296-BD77-1778F29CADB4}" type="parTrans" cxnId="{CD7D5399-C491-4896-9A06-BB334C679992}">
      <dgm:prSet/>
      <dgm:spPr/>
      <dgm:t>
        <a:bodyPr/>
        <a:lstStyle/>
        <a:p>
          <a:endParaRPr lang="en-US"/>
        </a:p>
      </dgm:t>
    </dgm:pt>
    <dgm:pt modelId="{356ACC17-3688-4D45-8943-4AD3E6EDAD38}" type="sibTrans" cxnId="{CD7D5399-C491-4896-9A06-BB334C679992}">
      <dgm:prSet/>
      <dgm:spPr/>
      <dgm:t>
        <a:bodyPr/>
        <a:lstStyle/>
        <a:p>
          <a:endParaRPr lang="en-US"/>
        </a:p>
      </dgm:t>
    </dgm:pt>
    <dgm:pt modelId="{D5BC6270-A607-4097-B879-54BB3D856BA0}" type="pres">
      <dgm:prSet presAssocID="{54B054F2-D2F1-46B7-BE3C-B877DB7AD917}" presName="Name0" presStyleCnt="0">
        <dgm:presLayoutVars>
          <dgm:dir/>
          <dgm:animLvl val="lvl"/>
          <dgm:resizeHandles val="exact"/>
        </dgm:presLayoutVars>
      </dgm:prSet>
      <dgm:spPr/>
    </dgm:pt>
    <dgm:pt modelId="{8DC10639-0CAA-4748-9FF2-ED666EAB970E}" type="pres">
      <dgm:prSet presAssocID="{08F491A8-DC2E-4ECF-A144-2798D1493F03}" presName="linNode" presStyleCnt="0"/>
      <dgm:spPr/>
    </dgm:pt>
    <dgm:pt modelId="{EFC2201A-DEE8-42CD-8106-E7918E6D0DBB}" type="pres">
      <dgm:prSet presAssocID="{08F491A8-DC2E-4ECF-A144-2798D1493F03}" presName="parentText" presStyleLbl="node1" presStyleIdx="0" presStyleCnt="2" custScaleX="277778">
        <dgm:presLayoutVars>
          <dgm:chMax val="1"/>
          <dgm:bulletEnabled val="1"/>
        </dgm:presLayoutVars>
      </dgm:prSet>
      <dgm:spPr/>
    </dgm:pt>
    <dgm:pt modelId="{29B9DBC3-DA5A-42F1-A824-DA995AB5A427}" type="pres">
      <dgm:prSet presAssocID="{7663A0BA-D161-43B2-A3E7-DD515B81C791}" presName="sp" presStyleCnt="0"/>
      <dgm:spPr/>
    </dgm:pt>
    <dgm:pt modelId="{EBFC0128-3484-482C-BB7F-B23BEC029767}" type="pres">
      <dgm:prSet presAssocID="{4A2D4DFD-7AA5-456D-9481-B6C2A7A8EB9A}" presName="linNode" presStyleCnt="0"/>
      <dgm:spPr/>
    </dgm:pt>
    <dgm:pt modelId="{204B47A2-060C-49B5-AC3A-12F1E052CA9D}" type="pres">
      <dgm:prSet presAssocID="{4A2D4DFD-7AA5-456D-9481-B6C2A7A8EB9A}" presName="parentText" presStyleLbl="node1" presStyleIdx="1" presStyleCnt="2" custScaleX="277778">
        <dgm:presLayoutVars>
          <dgm:chMax val="1"/>
          <dgm:bulletEnabled val="1"/>
        </dgm:presLayoutVars>
      </dgm:prSet>
      <dgm:spPr/>
    </dgm:pt>
  </dgm:ptLst>
  <dgm:cxnLst>
    <dgm:cxn modelId="{6CE4BC03-F274-479B-BC78-55C94FB07D8D}" srcId="{54B054F2-D2F1-46B7-BE3C-B877DB7AD917}" destId="{08F491A8-DC2E-4ECF-A144-2798D1493F03}" srcOrd="0" destOrd="0" parTransId="{66579777-CEA3-43BD-84A2-AEB49C12FACB}" sibTransId="{7663A0BA-D161-43B2-A3E7-DD515B81C791}"/>
    <dgm:cxn modelId="{04C74C4D-FB88-4ED6-83C0-F9A10491E631}" type="presOf" srcId="{4A2D4DFD-7AA5-456D-9481-B6C2A7A8EB9A}" destId="{204B47A2-060C-49B5-AC3A-12F1E052CA9D}" srcOrd="0" destOrd="0" presId="urn:microsoft.com/office/officeart/2005/8/layout/vList5"/>
    <dgm:cxn modelId="{B239F67F-527B-41E1-96F7-E4A9E29231DB}" type="presOf" srcId="{08F491A8-DC2E-4ECF-A144-2798D1493F03}" destId="{EFC2201A-DEE8-42CD-8106-E7918E6D0DBB}" srcOrd="0" destOrd="0" presId="urn:microsoft.com/office/officeart/2005/8/layout/vList5"/>
    <dgm:cxn modelId="{CD7D5399-C491-4896-9A06-BB334C679992}" srcId="{54B054F2-D2F1-46B7-BE3C-B877DB7AD917}" destId="{4A2D4DFD-7AA5-456D-9481-B6C2A7A8EB9A}" srcOrd="1" destOrd="0" parTransId="{D95D0741-2A31-4296-BD77-1778F29CADB4}" sibTransId="{356ACC17-3688-4D45-8943-4AD3E6EDAD38}"/>
    <dgm:cxn modelId="{1023B49B-A22D-4D16-A8CD-0A51A1D44198}" type="presOf" srcId="{54B054F2-D2F1-46B7-BE3C-B877DB7AD917}" destId="{D5BC6270-A607-4097-B879-54BB3D856BA0}" srcOrd="0" destOrd="0" presId="urn:microsoft.com/office/officeart/2005/8/layout/vList5"/>
    <dgm:cxn modelId="{DA299AAF-B223-4417-8FD6-F34E72D973CF}" type="presParOf" srcId="{D5BC6270-A607-4097-B879-54BB3D856BA0}" destId="{8DC10639-0CAA-4748-9FF2-ED666EAB970E}" srcOrd="0" destOrd="0" presId="urn:microsoft.com/office/officeart/2005/8/layout/vList5"/>
    <dgm:cxn modelId="{AE9D9852-139B-40D3-86D8-DEDBFDB604CA}" type="presParOf" srcId="{8DC10639-0CAA-4748-9FF2-ED666EAB970E}" destId="{EFC2201A-DEE8-42CD-8106-E7918E6D0DBB}" srcOrd="0" destOrd="0" presId="urn:microsoft.com/office/officeart/2005/8/layout/vList5"/>
    <dgm:cxn modelId="{C7D65C52-202A-4FF5-A27A-7666463DF1DB}" type="presParOf" srcId="{D5BC6270-A607-4097-B879-54BB3D856BA0}" destId="{29B9DBC3-DA5A-42F1-A824-DA995AB5A427}" srcOrd="1" destOrd="0" presId="urn:microsoft.com/office/officeart/2005/8/layout/vList5"/>
    <dgm:cxn modelId="{885FBA28-0118-43A7-9E44-2B970A68BDE6}" type="presParOf" srcId="{D5BC6270-A607-4097-B879-54BB3D856BA0}" destId="{EBFC0128-3484-482C-BB7F-B23BEC029767}" srcOrd="2" destOrd="0" presId="urn:microsoft.com/office/officeart/2005/8/layout/vList5"/>
    <dgm:cxn modelId="{3F6872B9-4B2E-4204-B62E-6784DCE402F0}" type="presParOf" srcId="{EBFC0128-3484-482C-BB7F-B23BEC029767}" destId="{204B47A2-060C-49B5-AC3A-12F1E052CA9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32C550-018A-4D39-90C6-D1C8B4D2D109}" type="doc">
      <dgm:prSet loTypeId="urn:microsoft.com/office/officeart/2008/layout/RadialCluster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07A47D3-5195-47CE-84A5-2AC30EB57003}">
      <dgm:prSet phldrT="[Text]" custT="1"/>
      <dgm:spPr/>
      <dgm:t>
        <a:bodyPr/>
        <a:lstStyle/>
        <a:p>
          <a:r>
            <a:rPr lang="ar-SA" sz="40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أقسام الفعل باعتبار التصريف</a:t>
          </a:r>
          <a:endParaRPr lang="en-US" sz="40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87685CC4-F092-4212-96DD-E5C2B4A5FAF3}" type="parTrans" cxnId="{9664E08B-7738-416E-A8AB-C005C157394E}">
      <dgm:prSet/>
      <dgm:spPr/>
      <dgm:t>
        <a:bodyPr/>
        <a:lstStyle/>
        <a:p>
          <a:endParaRPr lang="en-US"/>
        </a:p>
      </dgm:t>
    </dgm:pt>
    <dgm:pt modelId="{0002A9A1-15A2-440C-B931-5DF850E70D09}" type="sibTrans" cxnId="{9664E08B-7738-416E-A8AB-C005C157394E}">
      <dgm:prSet/>
      <dgm:spPr/>
      <dgm:t>
        <a:bodyPr/>
        <a:lstStyle/>
        <a:p>
          <a:endParaRPr lang="en-US"/>
        </a:p>
      </dgm:t>
    </dgm:pt>
    <dgm:pt modelId="{C09868FB-9F0B-4C99-AFE7-E24B60C8CFE4}">
      <dgm:prSet phldrT="[Text]" custT="1"/>
      <dgm:spPr/>
      <dgm:t>
        <a:bodyPr/>
        <a:lstStyle/>
        <a:p>
          <a:r>
            <a:rPr lang="ar-SA" sz="4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فعل الماضي</a:t>
          </a:r>
          <a:r>
            <a:rPr lang="bn-BD" sz="4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800" dirty="0"/>
        </a:p>
      </dgm:t>
    </dgm:pt>
    <dgm:pt modelId="{85DFF0F3-79BB-44AA-8ACB-ECC7D5F37B63}" type="parTrans" cxnId="{905FC956-A09D-4594-9F3E-438D321F8160}">
      <dgm:prSet/>
      <dgm:spPr/>
      <dgm:t>
        <a:bodyPr/>
        <a:lstStyle/>
        <a:p>
          <a:endParaRPr lang="en-US"/>
        </a:p>
      </dgm:t>
    </dgm:pt>
    <dgm:pt modelId="{5C1F240B-BD02-49A3-B0FF-4B340FBAC7AE}" type="sibTrans" cxnId="{905FC956-A09D-4594-9F3E-438D321F8160}">
      <dgm:prSet/>
      <dgm:spPr/>
      <dgm:t>
        <a:bodyPr/>
        <a:lstStyle/>
        <a:p>
          <a:endParaRPr lang="en-US"/>
        </a:p>
      </dgm:t>
    </dgm:pt>
    <dgm:pt modelId="{414B68B6-5232-4A15-B4B6-C4B075F7C16F}">
      <dgm:prSet phldrT="[Text]" custT="1"/>
      <dgm:spPr/>
      <dgm:t>
        <a:bodyPr/>
        <a:lstStyle/>
        <a:p>
          <a:r>
            <a:rPr lang="ar-SA" sz="4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فعل المضارع</a:t>
          </a:r>
          <a:endParaRPr lang="en-US" sz="4800" dirty="0"/>
        </a:p>
      </dgm:t>
    </dgm:pt>
    <dgm:pt modelId="{9B5DD190-EEDE-4D80-BA77-713C7FB33264}" type="parTrans" cxnId="{147B0C7C-2348-46A5-A833-99800ADF00DB}">
      <dgm:prSet/>
      <dgm:spPr/>
      <dgm:t>
        <a:bodyPr/>
        <a:lstStyle/>
        <a:p>
          <a:endParaRPr lang="en-US"/>
        </a:p>
      </dgm:t>
    </dgm:pt>
    <dgm:pt modelId="{BA961196-30BB-443E-8C4A-C31E2F9BDCD4}" type="sibTrans" cxnId="{147B0C7C-2348-46A5-A833-99800ADF00DB}">
      <dgm:prSet/>
      <dgm:spPr/>
      <dgm:t>
        <a:bodyPr/>
        <a:lstStyle/>
        <a:p>
          <a:endParaRPr lang="en-US"/>
        </a:p>
      </dgm:t>
    </dgm:pt>
    <dgm:pt modelId="{1D95C35C-1910-43B3-A979-11194847A936}">
      <dgm:prSet phldrT="[Text]" custT="1"/>
      <dgm:spPr/>
      <dgm:t>
        <a:bodyPr/>
        <a:lstStyle/>
        <a:p>
          <a:r>
            <a:rPr lang="ar-SA" sz="4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فعل الأمر</a:t>
          </a:r>
          <a:r>
            <a:rPr lang="bn-BD" sz="4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800" dirty="0"/>
        </a:p>
      </dgm:t>
    </dgm:pt>
    <dgm:pt modelId="{E692074E-9F20-4B70-AA8F-ED4894114EE2}" type="parTrans" cxnId="{F138894F-59DD-4B0C-ACF0-F57E0E8F8F06}">
      <dgm:prSet/>
      <dgm:spPr/>
      <dgm:t>
        <a:bodyPr/>
        <a:lstStyle/>
        <a:p>
          <a:endParaRPr lang="en-US"/>
        </a:p>
      </dgm:t>
    </dgm:pt>
    <dgm:pt modelId="{E8B2F2F6-D173-4EE5-9382-C8E0888B9F68}" type="sibTrans" cxnId="{F138894F-59DD-4B0C-ACF0-F57E0E8F8F06}">
      <dgm:prSet/>
      <dgm:spPr/>
      <dgm:t>
        <a:bodyPr/>
        <a:lstStyle/>
        <a:p>
          <a:endParaRPr lang="en-US"/>
        </a:p>
      </dgm:t>
    </dgm:pt>
    <dgm:pt modelId="{6BFEB921-B86C-4A04-B178-23580C9C8A5F}" type="pres">
      <dgm:prSet presAssocID="{F632C550-018A-4D39-90C6-D1C8B4D2D10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9AAB1D32-CC6E-4682-B4DD-26EEF878CF59}" type="pres">
      <dgm:prSet presAssocID="{F07A47D3-5195-47CE-84A5-2AC30EB57003}" presName="singleCycle" presStyleCnt="0"/>
      <dgm:spPr/>
    </dgm:pt>
    <dgm:pt modelId="{B2E99A6A-FF34-4CBE-9A8E-35439447C7FD}" type="pres">
      <dgm:prSet presAssocID="{F07A47D3-5195-47CE-84A5-2AC30EB57003}" presName="singleCenter" presStyleLbl="node1" presStyleIdx="0" presStyleCnt="4" custScaleX="136986" custScaleY="76712" custLinFactNeighborX="0" custLinFactNeighborY="-10999">
        <dgm:presLayoutVars>
          <dgm:chMax val="7"/>
          <dgm:chPref val="7"/>
        </dgm:presLayoutVars>
      </dgm:prSet>
      <dgm:spPr/>
    </dgm:pt>
    <dgm:pt modelId="{B6AEEC41-769A-4CCC-8C52-35E8286283D9}" type="pres">
      <dgm:prSet presAssocID="{85DFF0F3-79BB-44AA-8ACB-ECC7D5F37B63}" presName="Name56" presStyleLbl="parChTrans1D2" presStyleIdx="0" presStyleCnt="3"/>
      <dgm:spPr/>
    </dgm:pt>
    <dgm:pt modelId="{D423D8E9-A434-47FF-BC54-48C07F6AE61C}" type="pres">
      <dgm:prSet presAssocID="{C09868FB-9F0B-4C99-AFE7-E24B60C8CFE4}" presName="text0" presStyleLbl="node1" presStyleIdx="1" presStyleCnt="4" custScaleX="204457" custScaleY="114496">
        <dgm:presLayoutVars>
          <dgm:bulletEnabled val="1"/>
        </dgm:presLayoutVars>
      </dgm:prSet>
      <dgm:spPr/>
    </dgm:pt>
    <dgm:pt modelId="{64A65296-AF0C-4EEB-82C5-F484DC586A56}" type="pres">
      <dgm:prSet presAssocID="{9B5DD190-EEDE-4D80-BA77-713C7FB33264}" presName="Name56" presStyleLbl="parChTrans1D2" presStyleIdx="1" presStyleCnt="3"/>
      <dgm:spPr/>
    </dgm:pt>
    <dgm:pt modelId="{685F9D81-C11E-4886-B59D-4A673FDF86EE}" type="pres">
      <dgm:prSet presAssocID="{414B68B6-5232-4A15-B4B6-C4B075F7C16F}" presName="text0" presStyleLbl="node1" presStyleIdx="2" presStyleCnt="4" custScaleX="204457" custScaleY="114496">
        <dgm:presLayoutVars>
          <dgm:bulletEnabled val="1"/>
        </dgm:presLayoutVars>
      </dgm:prSet>
      <dgm:spPr/>
    </dgm:pt>
    <dgm:pt modelId="{67F5D05F-0134-4DD0-B4DC-75B3FAD0535F}" type="pres">
      <dgm:prSet presAssocID="{E692074E-9F20-4B70-AA8F-ED4894114EE2}" presName="Name56" presStyleLbl="parChTrans1D2" presStyleIdx="2" presStyleCnt="3"/>
      <dgm:spPr/>
    </dgm:pt>
    <dgm:pt modelId="{B8355832-4DB3-43B8-BA69-2932FF199A44}" type="pres">
      <dgm:prSet presAssocID="{1D95C35C-1910-43B3-A979-11194847A936}" presName="text0" presStyleLbl="node1" presStyleIdx="3" presStyleCnt="4" custScaleX="204457" custScaleY="114496">
        <dgm:presLayoutVars>
          <dgm:bulletEnabled val="1"/>
        </dgm:presLayoutVars>
      </dgm:prSet>
      <dgm:spPr/>
    </dgm:pt>
  </dgm:ptLst>
  <dgm:cxnLst>
    <dgm:cxn modelId="{22023A10-C737-40E3-AED4-DB240A12FA1F}" type="presOf" srcId="{85DFF0F3-79BB-44AA-8ACB-ECC7D5F37B63}" destId="{B6AEEC41-769A-4CCC-8C52-35E8286283D9}" srcOrd="0" destOrd="0" presId="urn:microsoft.com/office/officeart/2008/layout/RadialCluster"/>
    <dgm:cxn modelId="{9B49393C-AEF8-4147-A2F2-4E715C5AD207}" type="presOf" srcId="{C09868FB-9F0B-4C99-AFE7-E24B60C8CFE4}" destId="{D423D8E9-A434-47FF-BC54-48C07F6AE61C}" srcOrd="0" destOrd="0" presId="urn:microsoft.com/office/officeart/2008/layout/RadialCluster"/>
    <dgm:cxn modelId="{CDDF5E40-0E8B-4046-B6DF-C95EF6776169}" type="presOf" srcId="{F632C550-018A-4D39-90C6-D1C8B4D2D109}" destId="{6BFEB921-B86C-4A04-B178-23580C9C8A5F}" srcOrd="0" destOrd="0" presId="urn:microsoft.com/office/officeart/2008/layout/RadialCluster"/>
    <dgm:cxn modelId="{15ACC75B-8764-4962-8576-A3854B24904F}" type="presOf" srcId="{9B5DD190-EEDE-4D80-BA77-713C7FB33264}" destId="{64A65296-AF0C-4EEB-82C5-F484DC586A56}" srcOrd="0" destOrd="0" presId="urn:microsoft.com/office/officeart/2008/layout/RadialCluster"/>
    <dgm:cxn modelId="{ADE5DE5E-5D63-4937-9C56-6E154C057C99}" type="presOf" srcId="{F07A47D3-5195-47CE-84A5-2AC30EB57003}" destId="{B2E99A6A-FF34-4CBE-9A8E-35439447C7FD}" srcOrd="0" destOrd="0" presId="urn:microsoft.com/office/officeart/2008/layout/RadialCluster"/>
    <dgm:cxn modelId="{4C0F704E-37AD-46A4-90DC-796CCAD32344}" type="presOf" srcId="{E692074E-9F20-4B70-AA8F-ED4894114EE2}" destId="{67F5D05F-0134-4DD0-B4DC-75B3FAD0535F}" srcOrd="0" destOrd="0" presId="urn:microsoft.com/office/officeart/2008/layout/RadialCluster"/>
    <dgm:cxn modelId="{F138894F-59DD-4B0C-ACF0-F57E0E8F8F06}" srcId="{F07A47D3-5195-47CE-84A5-2AC30EB57003}" destId="{1D95C35C-1910-43B3-A979-11194847A936}" srcOrd="2" destOrd="0" parTransId="{E692074E-9F20-4B70-AA8F-ED4894114EE2}" sibTransId="{E8B2F2F6-D173-4EE5-9382-C8E0888B9F68}"/>
    <dgm:cxn modelId="{18988372-1A75-4C03-A1BD-51CC92A15DB4}" type="presOf" srcId="{414B68B6-5232-4A15-B4B6-C4B075F7C16F}" destId="{685F9D81-C11E-4886-B59D-4A673FDF86EE}" srcOrd="0" destOrd="0" presId="urn:microsoft.com/office/officeart/2008/layout/RadialCluster"/>
    <dgm:cxn modelId="{905FC956-A09D-4594-9F3E-438D321F8160}" srcId="{F07A47D3-5195-47CE-84A5-2AC30EB57003}" destId="{C09868FB-9F0B-4C99-AFE7-E24B60C8CFE4}" srcOrd="0" destOrd="0" parTransId="{85DFF0F3-79BB-44AA-8ACB-ECC7D5F37B63}" sibTransId="{5C1F240B-BD02-49A3-B0FF-4B340FBAC7AE}"/>
    <dgm:cxn modelId="{147B0C7C-2348-46A5-A833-99800ADF00DB}" srcId="{F07A47D3-5195-47CE-84A5-2AC30EB57003}" destId="{414B68B6-5232-4A15-B4B6-C4B075F7C16F}" srcOrd="1" destOrd="0" parTransId="{9B5DD190-EEDE-4D80-BA77-713C7FB33264}" sibTransId="{BA961196-30BB-443E-8C4A-C31E2F9BDCD4}"/>
    <dgm:cxn modelId="{9664E08B-7738-416E-A8AB-C005C157394E}" srcId="{F632C550-018A-4D39-90C6-D1C8B4D2D109}" destId="{F07A47D3-5195-47CE-84A5-2AC30EB57003}" srcOrd="0" destOrd="0" parTransId="{87685CC4-F092-4212-96DD-E5C2B4A5FAF3}" sibTransId="{0002A9A1-15A2-440C-B931-5DF850E70D09}"/>
    <dgm:cxn modelId="{97AC14EA-231D-43B4-A6E3-6FE5E5764B00}" type="presOf" srcId="{1D95C35C-1910-43B3-A979-11194847A936}" destId="{B8355832-4DB3-43B8-BA69-2932FF199A44}" srcOrd="0" destOrd="0" presId="urn:microsoft.com/office/officeart/2008/layout/RadialCluster"/>
    <dgm:cxn modelId="{4F07F078-932D-4BCA-BB81-2C27EF40B4AC}" type="presParOf" srcId="{6BFEB921-B86C-4A04-B178-23580C9C8A5F}" destId="{9AAB1D32-CC6E-4682-B4DD-26EEF878CF59}" srcOrd="0" destOrd="0" presId="urn:microsoft.com/office/officeart/2008/layout/RadialCluster"/>
    <dgm:cxn modelId="{D251C319-147D-4424-B492-0E81C29CEE69}" type="presParOf" srcId="{9AAB1D32-CC6E-4682-B4DD-26EEF878CF59}" destId="{B2E99A6A-FF34-4CBE-9A8E-35439447C7FD}" srcOrd="0" destOrd="0" presId="urn:microsoft.com/office/officeart/2008/layout/RadialCluster"/>
    <dgm:cxn modelId="{946BF88E-4BBA-434F-B430-18C2F8C1B5EA}" type="presParOf" srcId="{9AAB1D32-CC6E-4682-B4DD-26EEF878CF59}" destId="{B6AEEC41-769A-4CCC-8C52-35E8286283D9}" srcOrd="1" destOrd="0" presId="urn:microsoft.com/office/officeart/2008/layout/RadialCluster"/>
    <dgm:cxn modelId="{9ECEE1DF-4AD3-4BE4-8F8B-4A85836F7D22}" type="presParOf" srcId="{9AAB1D32-CC6E-4682-B4DD-26EEF878CF59}" destId="{D423D8E9-A434-47FF-BC54-48C07F6AE61C}" srcOrd="2" destOrd="0" presId="urn:microsoft.com/office/officeart/2008/layout/RadialCluster"/>
    <dgm:cxn modelId="{757B7CDF-5DE1-491C-A11C-3C6191B78074}" type="presParOf" srcId="{9AAB1D32-CC6E-4682-B4DD-26EEF878CF59}" destId="{64A65296-AF0C-4EEB-82C5-F484DC586A56}" srcOrd="3" destOrd="0" presId="urn:microsoft.com/office/officeart/2008/layout/RadialCluster"/>
    <dgm:cxn modelId="{34FDB943-A034-43F5-A7C0-60C33920FE98}" type="presParOf" srcId="{9AAB1D32-CC6E-4682-B4DD-26EEF878CF59}" destId="{685F9D81-C11E-4886-B59D-4A673FDF86EE}" srcOrd="4" destOrd="0" presId="urn:microsoft.com/office/officeart/2008/layout/RadialCluster"/>
    <dgm:cxn modelId="{24347CD8-3716-4370-B4C8-D8F39E81D241}" type="presParOf" srcId="{9AAB1D32-CC6E-4682-B4DD-26EEF878CF59}" destId="{67F5D05F-0134-4DD0-B4DC-75B3FAD0535F}" srcOrd="5" destOrd="0" presId="urn:microsoft.com/office/officeart/2008/layout/RadialCluster"/>
    <dgm:cxn modelId="{DCC5AAB2-7F96-45A9-87B6-294E4CD94B17}" type="presParOf" srcId="{9AAB1D32-CC6E-4682-B4DD-26EEF878CF59}" destId="{B8355832-4DB3-43B8-BA69-2932FF199A44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C2201A-DEE8-42CD-8106-E7918E6D0DBB}">
      <dsp:nvSpPr>
        <dsp:cNvPr id="0" name=""/>
        <dsp:cNvSpPr/>
      </dsp:nvSpPr>
      <dsp:spPr>
        <a:xfrm>
          <a:off x="4461" y="65"/>
          <a:ext cx="9135077" cy="2601887"/>
        </a:xfrm>
        <a:prstGeom prst="roundRect">
          <a:avLst/>
        </a:prstGeom>
        <a:solidFill>
          <a:schemeClr val="accent1"/>
        </a:solidFill>
        <a:ln w="15875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243840" tIns="121920" rIns="243840" bIns="12192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64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الفعل وأقسامه</a:t>
          </a:r>
          <a:endParaRPr lang="en-US" sz="6400" kern="12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131475" y="127079"/>
        <a:ext cx="8881049" cy="2347859"/>
      </dsp:txXfrm>
    </dsp:sp>
    <dsp:sp modelId="{204B47A2-060C-49B5-AC3A-12F1E052CA9D}">
      <dsp:nvSpPr>
        <dsp:cNvPr id="0" name=""/>
        <dsp:cNvSpPr/>
      </dsp:nvSpPr>
      <dsp:spPr>
        <a:xfrm>
          <a:off x="4461" y="2732047"/>
          <a:ext cx="9135077" cy="2601887"/>
        </a:xfrm>
        <a:prstGeom prst="roundRect">
          <a:avLst/>
        </a:prstGeom>
        <a:solidFill>
          <a:schemeClr val="accent2">
            <a:tint val="69000"/>
            <a:satMod val="105000"/>
            <a:lumMod val="110000"/>
          </a:schemeClr>
        </a:solidFill>
        <a:ln w="9525" cap="flat" cmpd="sng" algn="ctr">
          <a:solidFill>
            <a:schemeClr val="accent2">
              <a:shade val="60000"/>
            </a:schemeClr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43840" tIns="121920" rIns="243840" bIns="12192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6400" kern="1200" dirty="0"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ar-SA" sz="64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الفعل </a:t>
          </a:r>
          <a:r>
            <a:rPr lang="bn-BD" sz="6400" kern="1200" dirty="0">
              <a:latin typeface="NikoshBAN" panose="02000000000000000000" pitchFamily="2" charset="0"/>
              <a:cs typeface="NikoshBAN" panose="02000000000000000000" pitchFamily="2" charset="0"/>
            </a:rPr>
            <a:t>ও</a:t>
          </a:r>
          <a:r>
            <a:rPr lang="ar-SA" sz="6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6400" kern="1200" dirty="0">
              <a:latin typeface="NikoshBAN" panose="02000000000000000000" pitchFamily="2" charset="0"/>
              <a:cs typeface="NikoshBAN" panose="02000000000000000000" pitchFamily="2" charset="0"/>
            </a:rPr>
            <a:t>তার</a:t>
          </a:r>
          <a:r>
            <a:rPr lang="ar-SA" sz="6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6400" kern="1200" dirty="0">
              <a:latin typeface="NikoshBAN" panose="02000000000000000000" pitchFamily="2" charset="0"/>
              <a:cs typeface="NikoshBAN" panose="02000000000000000000" pitchFamily="2" charset="0"/>
            </a:rPr>
            <a:t>প্রকারসমূহ</a:t>
          </a:r>
          <a:r>
            <a:rPr lang="bn-BD" sz="6400" kern="1200" dirty="0"/>
            <a:t> </a:t>
          </a:r>
          <a:r>
            <a:rPr lang="bn-BD" sz="6400" kern="1200" dirty="0"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endParaRPr lang="en-US" sz="6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31475" y="2859061"/>
        <a:ext cx="8881049" cy="23478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99A6A-FF34-4CBE-9A8E-35439447C7FD}">
      <dsp:nvSpPr>
        <dsp:cNvPr id="0" name=""/>
        <dsp:cNvSpPr/>
      </dsp:nvSpPr>
      <dsp:spPr>
        <a:xfrm>
          <a:off x="3397687" y="2278966"/>
          <a:ext cx="2348624" cy="131522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أقسام الفعل باعتبار التصريف</a:t>
          </a:r>
          <a:endParaRPr lang="en-US" sz="4000" kern="12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3461891" y="2343170"/>
        <a:ext cx="2220216" cy="1186819"/>
      </dsp:txXfrm>
    </dsp:sp>
    <dsp:sp modelId="{B6AEEC41-769A-4CCC-8C52-35E8286283D9}">
      <dsp:nvSpPr>
        <dsp:cNvPr id="0" name=""/>
        <dsp:cNvSpPr/>
      </dsp:nvSpPr>
      <dsp:spPr>
        <a:xfrm rot="16200000">
          <a:off x="4202228" y="1909194"/>
          <a:ext cx="73954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39543" y="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23D8E9-A434-47FF-BC54-48C07F6AE61C}">
      <dsp:nvSpPr>
        <dsp:cNvPr id="0" name=""/>
        <dsp:cNvSpPr/>
      </dsp:nvSpPr>
      <dsp:spPr>
        <a:xfrm>
          <a:off x="3397685" y="224190"/>
          <a:ext cx="2348628" cy="1315232"/>
        </a:xfrm>
        <a:prstGeom prst="roundRect">
          <a:avLst/>
        </a:prstGeom>
        <a:solidFill>
          <a:schemeClr val="accent3">
            <a:hueOff val="-2524453"/>
            <a:satOff val="9642"/>
            <a:lumOff val="71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فعل الماضي</a:t>
          </a:r>
          <a:r>
            <a:rPr lang="bn-BD" sz="4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800" kern="1200" dirty="0"/>
        </a:p>
      </dsp:txBody>
      <dsp:txXfrm>
        <a:off x="3461889" y="288394"/>
        <a:ext cx="2220220" cy="1186824"/>
      </dsp:txXfrm>
    </dsp:sp>
    <dsp:sp modelId="{64A65296-AF0C-4EEB-82C5-F484DC586A56}">
      <dsp:nvSpPr>
        <dsp:cNvPr id="0" name=""/>
        <dsp:cNvSpPr/>
      </dsp:nvSpPr>
      <dsp:spPr>
        <a:xfrm rot="2384329">
          <a:off x="5257954" y="3884885"/>
          <a:ext cx="90942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09421" y="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5F9D81-C11E-4886-B59D-4A673FDF86EE}">
      <dsp:nvSpPr>
        <dsp:cNvPr id="0" name=""/>
        <dsp:cNvSpPr/>
      </dsp:nvSpPr>
      <dsp:spPr>
        <a:xfrm>
          <a:off x="5679020" y="4175576"/>
          <a:ext cx="2348628" cy="1315232"/>
        </a:xfrm>
        <a:prstGeom prst="roundRect">
          <a:avLst/>
        </a:prstGeom>
        <a:solidFill>
          <a:schemeClr val="accent3">
            <a:hueOff val="-5048906"/>
            <a:satOff val="19285"/>
            <a:lumOff val="143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فعل المضارع</a:t>
          </a:r>
          <a:endParaRPr lang="en-US" sz="4800" kern="1200" dirty="0"/>
        </a:p>
      </dsp:txBody>
      <dsp:txXfrm>
        <a:off x="5743224" y="4239780"/>
        <a:ext cx="2220220" cy="1186824"/>
      </dsp:txXfrm>
    </dsp:sp>
    <dsp:sp modelId="{67F5D05F-0134-4DD0-B4DC-75B3FAD0535F}">
      <dsp:nvSpPr>
        <dsp:cNvPr id="0" name=""/>
        <dsp:cNvSpPr/>
      </dsp:nvSpPr>
      <dsp:spPr>
        <a:xfrm rot="8415671">
          <a:off x="2976623" y="3884885"/>
          <a:ext cx="90942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09421" y="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355832-4DB3-43B8-BA69-2932FF199A44}">
      <dsp:nvSpPr>
        <dsp:cNvPr id="0" name=""/>
        <dsp:cNvSpPr/>
      </dsp:nvSpPr>
      <dsp:spPr>
        <a:xfrm>
          <a:off x="1116351" y="4175576"/>
          <a:ext cx="2348628" cy="1315232"/>
        </a:xfrm>
        <a:prstGeom prst="roundRect">
          <a:avLst/>
        </a:prstGeom>
        <a:solidFill>
          <a:schemeClr val="accent3">
            <a:hueOff val="-7573358"/>
            <a:satOff val="28927"/>
            <a:lumOff val="215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فعل الأمر</a:t>
          </a:r>
          <a:r>
            <a:rPr lang="bn-BD" sz="4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800" kern="1200" dirty="0"/>
        </a:p>
      </dsp:txBody>
      <dsp:txXfrm>
        <a:off x="1180555" y="4239780"/>
        <a:ext cx="2220220" cy="11868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B23BF-ED9C-41AB-82DE-1EF58DBBFFEA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59A00A-F635-42B6-873E-87A102569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425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9A00A-F635-42B6-873E-87A1025692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67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861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965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23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2100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474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30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51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899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448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71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36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222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11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45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438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145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01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497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tm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EC1E20-C61B-45C2-BBF3-281BD9A5178C}"/>
              </a:ext>
            </a:extLst>
          </p:cNvPr>
          <p:cNvSpPr txBox="1"/>
          <p:nvPr/>
        </p:nvSpPr>
        <p:spPr>
          <a:xfrm>
            <a:off x="1905000" y="228600"/>
            <a:ext cx="5486400" cy="10156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السلام عليكم ورحمة الله</a:t>
            </a:r>
            <a:endParaRPr lang="en-US" sz="6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6AACDB-671B-4568-871F-9B6EF1EDD9BD}"/>
              </a:ext>
            </a:extLst>
          </p:cNvPr>
          <p:cNvSpPr txBox="1"/>
          <p:nvPr/>
        </p:nvSpPr>
        <p:spPr>
          <a:xfrm>
            <a:off x="2514600" y="5486400"/>
            <a:ext cx="4724400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6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مرحبا بكم</a:t>
            </a:r>
            <a:endParaRPr lang="en-US" sz="66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A80EEB-75C7-416C-BAD9-A8730DEBFD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34252"/>
            <a:ext cx="5410200" cy="34621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27345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363C82-0890-4D4E-8EAA-65011D0AF6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02668"/>
            <a:ext cx="2514600" cy="18307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3DFCE328-81E9-414B-BB02-0082630677E5}"/>
              </a:ext>
            </a:extLst>
          </p:cNvPr>
          <p:cNvSpPr/>
          <p:nvPr/>
        </p:nvSpPr>
        <p:spPr>
          <a:xfrm>
            <a:off x="709247" y="190500"/>
            <a:ext cx="3581400" cy="1600200"/>
          </a:xfrm>
          <a:prstGeom prst="ellips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العمل الانفرادي</a:t>
            </a:r>
            <a:endParaRPr lang="en-US" sz="4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4B9D99-3DAE-404F-8E21-295724C47A56}"/>
              </a:ext>
            </a:extLst>
          </p:cNvPr>
          <p:cNvSpPr txBox="1"/>
          <p:nvPr/>
        </p:nvSpPr>
        <p:spPr>
          <a:xfrm>
            <a:off x="914400" y="3429000"/>
            <a:ext cx="71628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الفعل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400" dirty="0">
                <a:latin typeface="Arabic Typesetting" panose="03020402040406030203" pitchFamily="66" charset="-78"/>
                <a:cs typeface="NikoshBAN" panose="02000000000000000000" pitchFamily="2" charset="0"/>
              </a:rPr>
              <a:t>এর আরবি সংজ্ঞা লিখ।</a:t>
            </a:r>
            <a:endParaRPr lang="en-US" sz="4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38372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5A43C1-F4C4-4C78-A881-6480D9DB2206}"/>
              </a:ext>
            </a:extLst>
          </p:cNvPr>
          <p:cNvSpPr txBox="1"/>
          <p:nvPr/>
        </p:nvSpPr>
        <p:spPr>
          <a:xfrm>
            <a:off x="303334" y="228600"/>
            <a:ext cx="8537332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রুপান্তরভেদে </a:t>
            </a:r>
            <a:r>
              <a:rPr lang="ar-SA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فعل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কে তিনভাগে ভাগ করা যায়।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CA92E43-90F8-4E77-9D5C-3A282A42CD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8078830"/>
              </p:ext>
            </p:extLst>
          </p:nvPr>
        </p:nvGraphicFramePr>
        <p:xfrm>
          <a:off x="0" y="1143000"/>
          <a:ext cx="91440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1024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E99A6A-FF34-4CBE-9A8E-35439447C7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B2E99A6A-FF34-4CBE-9A8E-35439447C7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B2E99A6A-FF34-4CBE-9A8E-35439447C7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B2E99A6A-FF34-4CBE-9A8E-35439447C7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AEEC41-769A-4CCC-8C52-35E828628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B6AEEC41-769A-4CCC-8C52-35E828628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graphicEl>
                                              <a:dgm id="{B6AEEC41-769A-4CCC-8C52-35E828628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B6AEEC41-769A-4CCC-8C52-35E8286283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423D8E9-A434-47FF-BC54-48C07F6AE6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D423D8E9-A434-47FF-BC54-48C07F6AE6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D423D8E9-A434-47FF-BC54-48C07F6AE6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D423D8E9-A434-47FF-BC54-48C07F6AE6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A65296-AF0C-4EEB-82C5-F484DC586A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64A65296-AF0C-4EEB-82C5-F484DC586A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64A65296-AF0C-4EEB-82C5-F484DC586A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graphicEl>
                                              <a:dgm id="{64A65296-AF0C-4EEB-82C5-F484DC586A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5F9D81-C11E-4886-B59D-4A673FDF86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685F9D81-C11E-4886-B59D-4A673FDF86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685F9D81-C11E-4886-B59D-4A673FDF86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685F9D81-C11E-4886-B59D-4A673FDF86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F5D05F-0134-4DD0-B4DC-75B3FAD05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67F5D05F-0134-4DD0-B4DC-75B3FAD05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graphicEl>
                                              <a:dgm id="{67F5D05F-0134-4DD0-B4DC-75B3FAD05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graphicEl>
                                              <a:dgm id="{67F5D05F-0134-4DD0-B4DC-75B3FAD053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8355832-4DB3-43B8-BA69-2932FF199A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graphicEl>
                                              <a:dgm id="{B8355832-4DB3-43B8-BA69-2932FF199A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B8355832-4DB3-43B8-BA69-2932FF199A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graphicEl>
                                              <a:dgm id="{B8355832-4DB3-43B8-BA69-2932FF199A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66192D-A30E-4E05-9958-97731BB60112}"/>
              </a:ext>
            </a:extLst>
          </p:cNvPr>
          <p:cNvSpPr txBox="1"/>
          <p:nvPr/>
        </p:nvSpPr>
        <p:spPr>
          <a:xfrm>
            <a:off x="1344049" y="36443"/>
            <a:ext cx="64770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উদাহরনের প্রতি লক্ষ‍্য কর-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563869-2E00-4F44-8B12-B75FD2A21F14}"/>
              </a:ext>
            </a:extLst>
          </p:cNvPr>
          <p:cNvSpPr txBox="1"/>
          <p:nvPr/>
        </p:nvSpPr>
        <p:spPr>
          <a:xfrm>
            <a:off x="28135" y="744329"/>
            <a:ext cx="9087729" cy="31700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000" b="1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أنزل</a:t>
            </a:r>
            <a:r>
              <a:rPr lang="ar-SA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الله القرأن علي رسول الله.</a:t>
            </a:r>
            <a:endParaRPr lang="ar-SA" sz="4000" dirty="0">
              <a:latin typeface="NikoshBAN" panose="02000000000000000000" pitchFamily="2" charset="0"/>
              <a:cs typeface="Arabic Typesetting" panose="03020402040406030203" pitchFamily="66" charset="-78"/>
            </a:endParaRP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(আল্লাহ রাসুলাল্লাহ (দঃ) এর উপর কুরআন অবতীর্ণ</a:t>
            </a:r>
            <a:endParaRPr lang="ar-SA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করেছেন।)</a:t>
            </a:r>
            <a:endParaRPr lang="ar-SA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r-SA" sz="4000" b="1" u="sng" dirty="0">
                <a:latin typeface="NikoshBAN" panose="02000000000000000000" pitchFamily="2" charset="0"/>
                <a:cs typeface="Arabic Typesetting" panose="03020402040406030203" pitchFamily="66" charset="-78"/>
              </a:rPr>
              <a:t>حضر</a:t>
            </a:r>
            <a:r>
              <a:rPr lang="ar-SA" sz="4000" dirty="0">
                <a:latin typeface="NikoshBAN" panose="02000000000000000000" pitchFamily="2" charset="0"/>
                <a:cs typeface="Arabic Typesetting" panose="03020402040406030203" pitchFamily="66" charset="-78"/>
              </a:rPr>
              <a:t> ابراهيم في المسجد.</a:t>
            </a:r>
            <a:endParaRPr lang="bn-BD" sz="4000" dirty="0">
              <a:latin typeface="NikoshBAN" panose="02000000000000000000" pitchFamily="2" charset="0"/>
              <a:cs typeface="Arabic Typesetting" panose="03020402040406030203" pitchFamily="66" charset="-78"/>
            </a:endParaRP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(ইব্রাহীম মসজিদে উপস্থিত হয়েছে।)</a:t>
            </a:r>
            <a:endParaRPr lang="ar-SA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DFDB7D-4982-48C4-BEC5-CDDDA0B6329A}"/>
              </a:ext>
            </a:extLst>
          </p:cNvPr>
          <p:cNvSpPr txBox="1"/>
          <p:nvPr/>
        </p:nvSpPr>
        <p:spPr>
          <a:xfrm>
            <a:off x="301868" y="4062407"/>
            <a:ext cx="8540264" cy="25545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উপরের উদাহরনের নিম্নরেখাবিশিষ্ট </a:t>
            </a:r>
            <a:r>
              <a:rPr lang="ar-SA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أنزل</a:t>
            </a:r>
            <a:r>
              <a:rPr lang="bn-BD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ও </a:t>
            </a:r>
            <a:r>
              <a:rPr lang="ar-SA" sz="4000" dirty="0">
                <a:latin typeface="NikoshBAN" panose="02000000000000000000" pitchFamily="2" charset="0"/>
                <a:cs typeface="Arabic Typesetting" panose="03020402040406030203" pitchFamily="66" charset="-78"/>
              </a:rPr>
              <a:t>حضر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শব্দদ্বয় এমন অর্থ প্রদান করে, যা অতীতে সংঘটিত হয়েছে। সুতরাং অতীতকালের অর্থ প্রকাশের কারণে </a:t>
            </a:r>
            <a:r>
              <a:rPr lang="ar-SA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أنزل</a:t>
            </a:r>
            <a:r>
              <a:rPr lang="bn-BD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ও </a:t>
            </a:r>
            <a:r>
              <a:rPr lang="ar-SA" sz="4000" dirty="0">
                <a:latin typeface="NikoshBAN" panose="02000000000000000000" pitchFamily="2" charset="0"/>
                <a:cs typeface="Arabic Typesetting" panose="03020402040406030203" pitchFamily="66" charset="-78"/>
              </a:rPr>
              <a:t>حضر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শব্দদ্বয়কে </a:t>
            </a:r>
            <a:r>
              <a:rPr lang="ar-SA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فعل الماضي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বলে।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850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549C00-7748-4462-8F2F-AC3076962B35}"/>
              </a:ext>
            </a:extLst>
          </p:cNvPr>
          <p:cNvSpPr txBox="1"/>
          <p:nvPr/>
        </p:nvSpPr>
        <p:spPr>
          <a:xfrm>
            <a:off x="1752600" y="228600"/>
            <a:ext cx="5105400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فعل الماضي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 এর  পরিচয়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0DE849-0B71-43DC-BDFE-1F41A0B32C28}"/>
              </a:ext>
            </a:extLst>
          </p:cNvPr>
          <p:cNvSpPr txBox="1"/>
          <p:nvPr/>
        </p:nvSpPr>
        <p:spPr>
          <a:xfrm>
            <a:off x="189034" y="2362200"/>
            <a:ext cx="8765932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যে ক্রিয়াপদ দ্বারা অতীতকালে কোন কাজ করেছিল বা হয়েছিল বুঝায়, তাকে </a:t>
            </a:r>
            <a:r>
              <a:rPr lang="ar-SA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فعل الماضي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বলে। যেমন-</a:t>
            </a:r>
            <a:r>
              <a:rPr lang="ar-SA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ذهب, نصر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ইত্যাদি।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078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A6BCFD-752B-488D-8083-1F61F5F480A7}"/>
              </a:ext>
            </a:extLst>
          </p:cNvPr>
          <p:cNvSpPr txBox="1"/>
          <p:nvPr/>
        </p:nvSpPr>
        <p:spPr>
          <a:xfrm>
            <a:off x="1752600" y="228600"/>
            <a:ext cx="5105400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CB8BD8-B474-46DF-A866-E47FB9CEC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43001"/>
            <a:ext cx="85344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7E10B6-B167-43D4-8A05-FCC7C24BA855}"/>
              </a:ext>
            </a:extLst>
          </p:cNvPr>
          <p:cNvSpPr txBox="1"/>
          <p:nvPr/>
        </p:nvSpPr>
        <p:spPr>
          <a:xfrm>
            <a:off x="2362200" y="4335574"/>
            <a:ext cx="4114800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3800EF-C63B-4C18-B3E4-6D1C6D9C562E}"/>
              </a:ext>
            </a:extLst>
          </p:cNvPr>
          <p:cNvSpPr txBox="1"/>
          <p:nvPr/>
        </p:nvSpPr>
        <p:spPr>
          <a:xfrm>
            <a:off x="990600" y="5177481"/>
            <a:ext cx="73152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(أ) جلس (ب) ذبح (ج) ذهب (د) هرب (ه) دخل</a:t>
            </a:r>
            <a:endParaRPr lang="en-US" sz="4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97579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270F80-B648-49FC-A37A-4BFFC4A85543}"/>
              </a:ext>
            </a:extLst>
          </p:cNvPr>
          <p:cNvSpPr txBox="1"/>
          <p:nvPr/>
        </p:nvSpPr>
        <p:spPr>
          <a:xfrm>
            <a:off x="1344049" y="36443"/>
            <a:ext cx="64770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উদাহরনের প্রতি লক্ষ‍্য কর-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231FD7-4B7A-40BD-AA3C-0ACA35F4BA09}"/>
              </a:ext>
            </a:extLst>
          </p:cNvPr>
          <p:cNvSpPr txBox="1"/>
          <p:nvPr/>
        </p:nvSpPr>
        <p:spPr>
          <a:xfrm>
            <a:off x="28135" y="744329"/>
            <a:ext cx="9087729" cy="25545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000" b="1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يأكل</a:t>
            </a:r>
            <a:r>
              <a:rPr lang="ar-SA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نعمان الطعام في السفرة</a:t>
            </a:r>
            <a:r>
              <a:rPr lang="ar-SA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  <a:endParaRPr lang="ar-SA" sz="4000" dirty="0">
              <a:latin typeface="NikoshBAN" panose="02000000000000000000" pitchFamily="2" charset="0"/>
              <a:cs typeface="Arabic Typesetting" panose="03020402040406030203" pitchFamily="66" charset="-78"/>
            </a:endParaRP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(নোমান দস্তরখানায় খাবার খাচ্ছে।)</a:t>
            </a:r>
            <a:endParaRPr lang="ar-SA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r-SA" sz="4000" b="1" u="sng" dirty="0">
                <a:latin typeface="NikoshBAN" panose="02000000000000000000" pitchFamily="2" charset="0"/>
                <a:cs typeface="Arabic Typesetting" panose="03020402040406030203" pitchFamily="66" charset="-78"/>
              </a:rPr>
              <a:t>تنجح</a:t>
            </a:r>
            <a:r>
              <a:rPr lang="ar-SA" sz="4000" b="1" dirty="0">
                <a:latin typeface="NikoshBAN" panose="02000000000000000000" pitchFamily="2" charset="0"/>
                <a:cs typeface="Arabic Typesetting" panose="03020402040406030203" pitchFamily="66" charset="-78"/>
              </a:rPr>
              <a:t> فاطمة في الامتحان.</a:t>
            </a:r>
            <a:endParaRPr lang="bn-BD" sz="4000" b="1" dirty="0">
              <a:latin typeface="NikoshBAN" panose="02000000000000000000" pitchFamily="2" charset="0"/>
              <a:cs typeface="Arabic Typesetting" panose="03020402040406030203" pitchFamily="66" charset="-78"/>
            </a:endParaRP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(ফাতিমা পরীক্ষায় উত্তীর্ণ হবে।)</a:t>
            </a:r>
            <a:endParaRPr lang="ar-SA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6F905D-43B1-4EEE-8FB3-B7950CF27C61}"/>
              </a:ext>
            </a:extLst>
          </p:cNvPr>
          <p:cNvSpPr txBox="1"/>
          <p:nvPr/>
        </p:nvSpPr>
        <p:spPr>
          <a:xfrm>
            <a:off x="312417" y="3989175"/>
            <a:ext cx="8540264" cy="25545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উপরের উদাহরনের নিম্নরেখাবিশিষ্ট </a:t>
            </a:r>
            <a:r>
              <a:rPr lang="ar-SA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يأكل</a:t>
            </a:r>
            <a:r>
              <a:rPr lang="bn-BD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শব্দ এমন অর্থ প্রদান করে, যা বর্তমানকালকে নির্দেশ করছে। সুতরাং বর্তমানকালের অর্থ প্রকাশের কারণে </a:t>
            </a:r>
            <a:r>
              <a:rPr lang="ar-SA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يأكل</a:t>
            </a:r>
            <a:r>
              <a:rPr lang="bn-BD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শব্দকে </a:t>
            </a:r>
            <a:r>
              <a:rPr lang="ar-SA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فعل الحال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বলে।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066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D3DD0C-BCB2-4671-8949-120C591E71B2}"/>
              </a:ext>
            </a:extLst>
          </p:cNvPr>
          <p:cNvSpPr txBox="1"/>
          <p:nvPr/>
        </p:nvSpPr>
        <p:spPr>
          <a:xfrm>
            <a:off x="1344049" y="36443"/>
            <a:ext cx="64770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উদাহরনের প্রতি লক্ষ‍্য কর-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3BC88C-5042-44ED-A69F-67BBB1EEA5ED}"/>
              </a:ext>
            </a:extLst>
          </p:cNvPr>
          <p:cNvSpPr txBox="1"/>
          <p:nvPr/>
        </p:nvSpPr>
        <p:spPr>
          <a:xfrm>
            <a:off x="79717" y="953725"/>
            <a:ext cx="9087729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000" b="1" u="sng" dirty="0">
                <a:latin typeface="NikoshBAN" panose="02000000000000000000" pitchFamily="2" charset="0"/>
                <a:cs typeface="Arabic Typesetting" panose="03020402040406030203" pitchFamily="66" charset="-78"/>
              </a:rPr>
              <a:t>تنجح</a:t>
            </a:r>
            <a:r>
              <a:rPr lang="ar-SA" sz="4000" b="1" dirty="0">
                <a:latin typeface="NikoshBAN" panose="02000000000000000000" pitchFamily="2" charset="0"/>
                <a:cs typeface="Arabic Typesetting" panose="03020402040406030203" pitchFamily="66" charset="-78"/>
              </a:rPr>
              <a:t> فاطمة في الامتحان.</a:t>
            </a:r>
            <a:endParaRPr lang="bn-BD" sz="4000" b="1" dirty="0">
              <a:latin typeface="NikoshBAN" panose="02000000000000000000" pitchFamily="2" charset="0"/>
              <a:cs typeface="Arabic Typesetting" panose="03020402040406030203" pitchFamily="66" charset="-78"/>
            </a:endParaRP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(ফাতিমা পরীক্ষায় উত্তীর্ণ হবে।)</a:t>
            </a:r>
            <a:endParaRPr lang="ar-SA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1B5CEB-FFEC-444E-A946-2A9A6A867648}"/>
              </a:ext>
            </a:extLst>
          </p:cNvPr>
          <p:cNvSpPr txBox="1"/>
          <p:nvPr/>
        </p:nvSpPr>
        <p:spPr>
          <a:xfrm>
            <a:off x="303334" y="2315946"/>
            <a:ext cx="8537332" cy="25545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উপরের উদাহরনের নিম্নরেখাবিশিষ্ট </a:t>
            </a:r>
            <a:r>
              <a:rPr lang="ar-SA" sz="4000" b="1" dirty="0">
                <a:latin typeface="NikoshBAN" panose="02000000000000000000" pitchFamily="2" charset="0"/>
                <a:cs typeface="Arabic Typesetting" panose="03020402040406030203" pitchFamily="66" charset="-78"/>
              </a:rPr>
              <a:t>تنجح</a:t>
            </a:r>
            <a:r>
              <a:rPr lang="bn-BD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শব্দ এমন অর্থ প্রদান করে, যা ভবিষ্যতকালকে নির্দেশ করছে। সুতরাং ভবিষ্যতকালের অর্থ প্রকাশের কারণে </a:t>
            </a:r>
            <a:r>
              <a:rPr lang="ar-SA" sz="4000" b="1" dirty="0">
                <a:latin typeface="NikoshBAN" panose="02000000000000000000" pitchFamily="2" charset="0"/>
                <a:cs typeface="Arabic Typesetting" panose="03020402040406030203" pitchFamily="66" charset="-78"/>
              </a:rPr>
              <a:t>تنجح</a:t>
            </a:r>
            <a:r>
              <a:rPr lang="bn-BD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শব্দকে </a:t>
            </a:r>
            <a:r>
              <a:rPr lang="ar-SA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فعل المستقبل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বলে।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35EE48-D242-4E9F-A560-1E9E95C1AD19}"/>
              </a:ext>
            </a:extLst>
          </p:cNvPr>
          <p:cNvSpPr txBox="1"/>
          <p:nvPr/>
        </p:nvSpPr>
        <p:spPr>
          <a:xfrm>
            <a:off x="100819" y="5410200"/>
            <a:ext cx="8537332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r-SA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فعل المستقبل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ar-SA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فعل الحال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 কে একত্রে  </a:t>
            </a:r>
            <a:r>
              <a:rPr lang="ar-SA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فعل المضارع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বলা হয়।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340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8A695A-4F6D-4145-90A5-B5253E791BA3}"/>
              </a:ext>
            </a:extLst>
          </p:cNvPr>
          <p:cNvSpPr txBox="1"/>
          <p:nvPr/>
        </p:nvSpPr>
        <p:spPr>
          <a:xfrm>
            <a:off x="1752600" y="228600"/>
            <a:ext cx="5105400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فعل المضارع</a:t>
            </a:r>
            <a:r>
              <a:rPr lang="bn-BD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এর  পরিচয়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9C6853-85E4-4084-AADE-A1029118460E}"/>
              </a:ext>
            </a:extLst>
          </p:cNvPr>
          <p:cNvSpPr txBox="1"/>
          <p:nvPr/>
        </p:nvSpPr>
        <p:spPr>
          <a:xfrm>
            <a:off x="303334" y="2667000"/>
            <a:ext cx="8537332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যে ক্রিয়াপদ দ্বারা বর্তমান ও ভবিষ্যতকালে কোন কাজ হচ্ছে বা হবে  বুঝায়, তাকে </a:t>
            </a:r>
            <a:r>
              <a:rPr lang="ar-SA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فعل المضارع </a:t>
            </a:r>
            <a:r>
              <a:rPr lang="bn-BD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বলে। যেমন-</a:t>
            </a:r>
            <a:r>
              <a:rPr lang="ar-SA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يذهبُ, ينصرُ</a:t>
            </a:r>
            <a:r>
              <a:rPr lang="bn-BD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ইত্যাদি।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664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D9D158-7207-412D-B362-7E12FCA61131}"/>
              </a:ext>
            </a:extLst>
          </p:cNvPr>
          <p:cNvSpPr txBox="1"/>
          <p:nvPr/>
        </p:nvSpPr>
        <p:spPr>
          <a:xfrm>
            <a:off x="1752600" y="228600"/>
            <a:ext cx="5105400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CC0027-A274-4DDD-88DB-01E52BD88445}"/>
              </a:ext>
            </a:extLst>
          </p:cNvPr>
          <p:cNvSpPr txBox="1"/>
          <p:nvPr/>
        </p:nvSpPr>
        <p:spPr>
          <a:xfrm>
            <a:off x="2362200" y="4335574"/>
            <a:ext cx="4114800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CA265B-210A-4243-BE06-5705C2AB6ED2}"/>
              </a:ext>
            </a:extLst>
          </p:cNvPr>
          <p:cNvSpPr txBox="1"/>
          <p:nvPr/>
        </p:nvSpPr>
        <p:spPr>
          <a:xfrm>
            <a:off x="990600" y="5177481"/>
            <a:ext cx="73152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(أ) يعيش (ب) تطبخ (ج) يُكرِمُ  (د) تطلع (ه) يعمل</a:t>
            </a:r>
            <a:endParaRPr lang="en-US" sz="4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EFEC0F-9619-40E9-82A6-0FA2F9045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727" y="1129724"/>
            <a:ext cx="7698545" cy="30718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3539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35E984-8126-48B6-B63D-12A1D57B8167}"/>
              </a:ext>
            </a:extLst>
          </p:cNvPr>
          <p:cNvSpPr txBox="1"/>
          <p:nvPr/>
        </p:nvSpPr>
        <p:spPr>
          <a:xfrm>
            <a:off x="1344049" y="36443"/>
            <a:ext cx="64770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উদাহরনের প্রতি লক্ষ‍্য কর-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BB0BB8-3079-482C-A211-89D88ACBDF3A}"/>
              </a:ext>
            </a:extLst>
          </p:cNvPr>
          <p:cNvSpPr txBox="1"/>
          <p:nvPr/>
        </p:nvSpPr>
        <p:spPr>
          <a:xfrm>
            <a:off x="56271" y="1544127"/>
            <a:ext cx="9087729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000" b="1" u="sng" dirty="0">
                <a:latin typeface="NikoshBAN" panose="02000000000000000000" pitchFamily="2" charset="0"/>
                <a:cs typeface="Arabic Typesetting" panose="03020402040406030203" pitchFamily="66" charset="-78"/>
              </a:rPr>
              <a:t>ي</a:t>
            </a:r>
            <a:r>
              <a:rPr lang="ar-SA" sz="4000" b="1" dirty="0">
                <a:latin typeface="NikoshBAN" panose="02000000000000000000" pitchFamily="2" charset="0"/>
                <a:cs typeface="Arabic Typesetting" panose="03020402040406030203" pitchFamily="66" charset="-78"/>
              </a:rPr>
              <a:t>ابنيّ!</a:t>
            </a:r>
            <a:r>
              <a:rPr lang="ar-SA" sz="4000" b="1" u="sng" dirty="0">
                <a:latin typeface="NikoshBAN" panose="02000000000000000000" pitchFamily="2" charset="0"/>
                <a:cs typeface="Arabic Typesetting" panose="03020402040406030203" pitchFamily="66" charset="-78"/>
              </a:rPr>
              <a:t> احفظ </a:t>
            </a:r>
            <a:r>
              <a:rPr lang="ar-SA" sz="4000" b="1" dirty="0">
                <a:latin typeface="NikoshBAN" panose="02000000000000000000" pitchFamily="2" charset="0"/>
                <a:cs typeface="Arabic Typesetting" panose="03020402040406030203" pitchFamily="66" charset="-78"/>
              </a:rPr>
              <a:t>القرأن.</a:t>
            </a:r>
            <a:endParaRPr lang="bn-BD" sz="4000" b="1" dirty="0">
              <a:latin typeface="NikoshBAN" panose="02000000000000000000" pitchFamily="2" charset="0"/>
              <a:cs typeface="Arabic Typesetting" panose="03020402040406030203" pitchFamily="66" charset="-78"/>
            </a:endParaRP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(ফাতিমা পরীক্ষায় উত্তীর্ণ হবে।)</a:t>
            </a:r>
            <a:endParaRPr lang="ar-SA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5725EF-D79E-44CB-AFB9-CF8498D12284}"/>
              </a:ext>
            </a:extLst>
          </p:cNvPr>
          <p:cNvSpPr txBox="1"/>
          <p:nvPr/>
        </p:nvSpPr>
        <p:spPr>
          <a:xfrm>
            <a:off x="228600" y="3810000"/>
            <a:ext cx="8540264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উপরের উদাহরনের নিম্নরেখাবিশিষ্ট </a:t>
            </a:r>
            <a:r>
              <a:rPr lang="ar-SA" sz="4000" b="1" dirty="0">
                <a:latin typeface="NikoshBAN" panose="02000000000000000000" pitchFamily="2" charset="0"/>
                <a:cs typeface="Arabic Typesetting" panose="03020402040406030203" pitchFamily="66" charset="-78"/>
              </a:rPr>
              <a:t>احفظ</a:t>
            </a:r>
            <a:r>
              <a:rPr lang="bn-BD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শব্দ আদেশসূচক অর্থ বুঝায়, সুতরাং আদেশসূচক অর্থ প্রকাশের কারণে </a:t>
            </a:r>
            <a:r>
              <a:rPr lang="ar-SA" sz="4000" b="1" dirty="0">
                <a:latin typeface="NikoshBAN" panose="02000000000000000000" pitchFamily="2" charset="0"/>
                <a:cs typeface="Arabic Typesetting" panose="03020402040406030203" pitchFamily="66" charset="-78"/>
              </a:rPr>
              <a:t>احفظ</a:t>
            </a:r>
            <a:r>
              <a:rPr lang="bn-BD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শব্দকে </a:t>
            </a:r>
            <a:r>
              <a:rPr lang="ar-SA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فعل الأمر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বলে।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072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E7C546-2A8D-44EF-B0F5-99B3E1E77E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737" y="172329"/>
            <a:ext cx="2667000" cy="1981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6BA1BF-3FF5-44AC-8D19-F01B7B655DA3}"/>
              </a:ext>
            </a:extLst>
          </p:cNvPr>
          <p:cNvSpPr txBox="1"/>
          <p:nvPr/>
        </p:nvSpPr>
        <p:spPr>
          <a:xfrm>
            <a:off x="838200" y="2577098"/>
            <a:ext cx="7738402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محمد علاء الدين </a:t>
            </a:r>
          </a:p>
          <a:p>
            <a:pPr algn="ctr"/>
            <a:r>
              <a:rPr lang="ar-SA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معين المعلم (العربي)</a:t>
            </a:r>
          </a:p>
          <a:p>
            <a:pPr algn="ctr"/>
            <a:r>
              <a:rPr lang="ar-SA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المدرسة المحمدية الأحمدية السنية (العالم)</a:t>
            </a:r>
          </a:p>
          <a:p>
            <a:pPr algn="ctr"/>
            <a:r>
              <a:rPr lang="ar-SA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بانوربازار , سيتاكوند , جاتجام.</a:t>
            </a:r>
          </a:p>
          <a:p>
            <a:pPr algn="ctr"/>
            <a:r>
              <a:rPr lang="ar-SA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رقم الجوال: </a:t>
            </a:r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۰۱۸۲۹۳۲۱٧۱۰</a:t>
            </a:r>
            <a:endParaRPr lang="en-US" sz="36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598BD8-A129-434D-86FF-D7186836CC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7237" y="3424237"/>
            <a:ext cx="9526" cy="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631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0F7612-AFC8-4F82-B954-5EB6D7332825}"/>
              </a:ext>
            </a:extLst>
          </p:cNvPr>
          <p:cNvSpPr txBox="1"/>
          <p:nvPr/>
        </p:nvSpPr>
        <p:spPr>
          <a:xfrm>
            <a:off x="1752600" y="228600"/>
            <a:ext cx="5105400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فعل الأمر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এর  পরিচয়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4AEF0E-269E-47FA-BADA-8B86E3E7060C}"/>
              </a:ext>
            </a:extLst>
          </p:cNvPr>
          <p:cNvSpPr txBox="1"/>
          <p:nvPr/>
        </p:nvSpPr>
        <p:spPr>
          <a:xfrm>
            <a:off x="381000" y="2743200"/>
            <a:ext cx="8537332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যে ক্রিয়াপদ দ্বারা </a:t>
            </a:r>
            <a:r>
              <a:rPr lang="ar-SA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مخاطب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তথা সম্বোধিত ব্যক্তির কাছে কোন কিছু চাওয়া হয়, তাকে </a:t>
            </a:r>
            <a:r>
              <a:rPr lang="ar-SA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فعل الأمر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বলে। যেমন-</a:t>
            </a:r>
            <a:r>
              <a:rPr lang="ar-SA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اذهبْ , انصرْ</a:t>
            </a:r>
            <a:r>
              <a:rPr lang="bn-BD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ইত্যাদি।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923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661EFD-2437-4DBA-9B68-5BC8FC552DD0}"/>
              </a:ext>
            </a:extLst>
          </p:cNvPr>
          <p:cNvSpPr txBox="1"/>
          <p:nvPr/>
        </p:nvSpPr>
        <p:spPr>
          <a:xfrm>
            <a:off x="1752600" y="228600"/>
            <a:ext cx="5105400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CF3D4B-C357-4102-A284-A6ABEDF064ED}"/>
              </a:ext>
            </a:extLst>
          </p:cNvPr>
          <p:cNvSpPr txBox="1"/>
          <p:nvPr/>
        </p:nvSpPr>
        <p:spPr>
          <a:xfrm>
            <a:off x="2362200" y="4335574"/>
            <a:ext cx="4114800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EFDA83-46AB-486F-8F6A-98FE2723032F}"/>
              </a:ext>
            </a:extLst>
          </p:cNvPr>
          <p:cNvSpPr txBox="1"/>
          <p:nvPr/>
        </p:nvSpPr>
        <p:spPr>
          <a:xfrm>
            <a:off x="990600" y="5177481"/>
            <a:ext cx="73152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(أ) انصر (ب) اسمع (ج) اقرأ  (د) رتل (ه) انظر</a:t>
            </a:r>
            <a:endParaRPr lang="en-US" sz="4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D26BC1-09BA-4E8B-BFAD-BBCE58CF0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074816"/>
            <a:ext cx="7696200" cy="29728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8615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4ED0E8-30FE-4D4E-8DE1-D8F47EB6D5AA}"/>
              </a:ext>
            </a:extLst>
          </p:cNvPr>
          <p:cNvSpPr txBox="1"/>
          <p:nvPr/>
        </p:nvSpPr>
        <p:spPr>
          <a:xfrm>
            <a:off x="2268325" y="-16412"/>
            <a:ext cx="460735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7200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التقييم</a:t>
            </a:r>
            <a:endParaRPr lang="en-US" sz="7200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430450-6D6A-45C0-9F9E-CC34F82AA441}"/>
              </a:ext>
            </a:extLst>
          </p:cNvPr>
          <p:cNvSpPr txBox="1"/>
          <p:nvPr/>
        </p:nvSpPr>
        <p:spPr>
          <a:xfrm>
            <a:off x="952500" y="2209800"/>
            <a:ext cx="37719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فعل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শব্দের অর্থ-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3B5BC6-CA68-4749-8A1E-38D8BC88BDCC}"/>
              </a:ext>
            </a:extLst>
          </p:cNvPr>
          <p:cNvSpPr txBox="1"/>
          <p:nvPr/>
        </p:nvSpPr>
        <p:spPr>
          <a:xfrm>
            <a:off x="6324600" y="2145661"/>
            <a:ext cx="2590801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উঃ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156FC9-4050-480A-9D7F-B1299315E0FA}"/>
              </a:ext>
            </a:extLst>
          </p:cNvPr>
          <p:cNvSpPr txBox="1"/>
          <p:nvPr/>
        </p:nvSpPr>
        <p:spPr>
          <a:xfrm>
            <a:off x="1695450" y="3620403"/>
            <a:ext cx="60579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Arabic Typesetting" panose="03020402040406030203" pitchFamily="66" charset="-78"/>
                <a:cs typeface="NikoshBAN" panose="02000000000000000000" pitchFamily="2" charset="0"/>
              </a:rPr>
              <a:t> নিচের বাক্যে </a:t>
            </a:r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فعل ماضي </a:t>
            </a:r>
            <a:r>
              <a:rPr lang="bn-BD" sz="4400" dirty="0">
                <a:latin typeface="Arabic Typesetting" panose="03020402040406030203" pitchFamily="66" charset="-78"/>
                <a:cs typeface="NikoshBAN" panose="02000000000000000000" pitchFamily="2" charset="0"/>
              </a:rPr>
              <a:t> কোনটি ?</a:t>
            </a:r>
            <a:endParaRPr lang="en-US" sz="4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89CDC7-8E9C-456A-96E0-29283E725B5B}"/>
              </a:ext>
            </a:extLst>
          </p:cNvPr>
          <p:cNvSpPr txBox="1"/>
          <p:nvPr/>
        </p:nvSpPr>
        <p:spPr>
          <a:xfrm>
            <a:off x="1748497" y="4496547"/>
            <a:ext cx="60579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Arabic Typesetting" panose="03020402040406030203" pitchFamily="66" charset="-78"/>
                <a:cs typeface="NikoshBAN" panose="02000000000000000000" pitchFamily="2" charset="0"/>
              </a:rPr>
              <a:t> </a:t>
            </a:r>
            <a:r>
              <a:rPr lang="ar-SA" sz="4400" dirty="0">
                <a:latin typeface="Arabic Typesetting" panose="03020402040406030203" pitchFamily="66" charset="-78"/>
                <a:cs typeface="NikoshBAN" panose="02000000000000000000" pitchFamily="2" charset="0"/>
              </a:rPr>
              <a:t> </a:t>
            </a:r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كتب أحمد في الكراسة.</a:t>
            </a:r>
            <a:endParaRPr lang="en-US" sz="4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F2F0E0-1FEC-4485-9557-FA986EC8884B}"/>
              </a:ext>
            </a:extLst>
          </p:cNvPr>
          <p:cNvSpPr txBox="1"/>
          <p:nvPr/>
        </p:nvSpPr>
        <p:spPr>
          <a:xfrm>
            <a:off x="3733799" y="5415727"/>
            <a:ext cx="2590801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উঃ </a:t>
            </a:r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كتب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527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4583971-66C4-4E71-AB05-07591EE28F5E}"/>
              </a:ext>
            </a:extLst>
          </p:cNvPr>
          <p:cNvSpPr/>
          <p:nvPr/>
        </p:nvSpPr>
        <p:spPr>
          <a:xfrm>
            <a:off x="2362200" y="533400"/>
            <a:ext cx="4572000" cy="990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5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واجب</a:t>
            </a:r>
            <a:r>
              <a:rPr lang="ar-SA" sz="4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sz="5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المنزل</a:t>
            </a:r>
            <a:endParaRPr lang="en-US" sz="4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E1E4E4-60DE-44A5-9CAF-38FE651AA4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76400"/>
            <a:ext cx="6934200" cy="304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76AC2A-7B26-41FE-B11E-6A1359CA8DDC}"/>
              </a:ext>
            </a:extLst>
          </p:cNvPr>
          <p:cNvSpPr txBox="1"/>
          <p:nvPr/>
        </p:nvSpPr>
        <p:spPr>
          <a:xfrm>
            <a:off x="457200" y="4953000"/>
            <a:ext cx="7924800" cy="16927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</a:t>
            </a:r>
            <a:r>
              <a:rPr lang="ar-SA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6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تدريبات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(অনুশীলন)</a:t>
            </a:r>
            <a:r>
              <a:rPr lang="ar-SA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থেকে  ১ ও ২ নং শিখে ও লিখে আনবে।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97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7D870C-BF3B-4656-BE48-0B9F661CF121}"/>
              </a:ext>
            </a:extLst>
          </p:cNvPr>
          <p:cNvSpPr/>
          <p:nvPr/>
        </p:nvSpPr>
        <p:spPr>
          <a:xfrm>
            <a:off x="3581400" y="-16329"/>
            <a:ext cx="2819400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EG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شكرا</a:t>
            </a:r>
            <a:endParaRPr lang="en-US" sz="8000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442F91B5-BF74-488F-B17A-26B070510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2011363"/>
            <a:ext cx="6336506" cy="37671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09925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0DBB76-E5AC-408A-A524-97696BC92896}"/>
              </a:ext>
            </a:extLst>
          </p:cNvPr>
          <p:cNvSpPr/>
          <p:nvPr/>
        </p:nvSpPr>
        <p:spPr>
          <a:xfrm>
            <a:off x="800100" y="1851439"/>
            <a:ext cx="7543800" cy="447838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الصف : الثامن</a:t>
            </a:r>
          </a:p>
          <a:p>
            <a:pPr algn="ctr"/>
            <a:r>
              <a:rPr lang="ar-SA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المادّة : قواعد اللغة العربية </a:t>
            </a:r>
          </a:p>
          <a:p>
            <a:pPr algn="ctr"/>
            <a:r>
              <a:rPr lang="ar-SA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الدرس العام : علم الصرف</a:t>
            </a:r>
          </a:p>
          <a:p>
            <a:pPr algn="ctr"/>
            <a:r>
              <a:rPr lang="ar-SA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الدرس الخاص :</a:t>
            </a:r>
            <a:r>
              <a:rPr lang="ar-SA" sz="5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sz="36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الدرس الثالث</a:t>
            </a:r>
          </a:p>
          <a:p>
            <a:pPr algn="ctr"/>
            <a:r>
              <a:rPr lang="ar-SA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الحصّة : الرابع</a:t>
            </a:r>
          </a:p>
          <a:p>
            <a:pPr algn="ctr"/>
            <a:r>
              <a:rPr lang="ar-SA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الوقت: 40 دقائق </a:t>
            </a:r>
            <a:endParaRPr lang="en-US" sz="36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D1E7E3-8495-488E-B3C5-F498CD553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8400" y="4689"/>
            <a:ext cx="3886200" cy="18150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48314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53151C-27CB-4F54-B3A3-C3F13E8EFEE8}"/>
              </a:ext>
            </a:extLst>
          </p:cNvPr>
          <p:cNvSpPr txBox="1"/>
          <p:nvPr/>
        </p:nvSpPr>
        <p:spPr>
          <a:xfrm>
            <a:off x="1066800" y="0"/>
            <a:ext cx="7010400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هيّا! نشاهد بعض الصور.</a:t>
            </a:r>
            <a:endParaRPr lang="en-US" sz="4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D6A256-5BD8-46B9-9F83-DD9FF50863E5}"/>
              </a:ext>
            </a:extLst>
          </p:cNvPr>
          <p:cNvSpPr txBox="1"/>
          <p:nvPr/>
        </p:nvSpPr>
        <p:spPr>
          <a:xfrm>
            <a:off x="30832" y="3844904"/>
            <a:ext cx="3727840" cy="13234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000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يصلي</a:t>
            </a:r>
            <a:r>
              <a:rPr lang="ar-SA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حامد.</a:t>
            </a:r>
            <a:endParaRPr lang="bn-BD" sz="4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r>
              <a:rPr lang="bn-BD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(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হামেদ</a:t>
            </a:r>
            <a:r>
              <a:rPr lang="bn-BD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নামাজ পড়ছে)</a:t>
            </a:r>
            <a:endParaRPr lang="en-US" sz="4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257E00-606D-4A41-B45B-C5D006B0937A}"/>
              </a:ext>
            </a:extLst>
          </p:cNvPr>
          <p:cNvSpPr txBox="1"/>
          <p:nvPr/>
        </p:nvSpPr>
        <p:spPr>
          <a:xfrm>
            <a:off x="4537401" y="3844904"/>
            <a:ext cx="4495799" cy="19389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000" b="1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قرأ</a:t>
            </a:r>
            <a:r>
              <a:rPr lang="ar-SA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أحمد ومحمود.</a:t>
            </a:r>
            <a:endParaRPr lang="bn-BD" sz="4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r>
              <a:rPr lang="ar-SA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 </a:t>
            </a:r>
            <a:r>
              <a:rPr lang="bn-BD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(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আহমদ ও মাহমুদ </a:t>
            </a:r>
            <a:r>
              <a:rPr lang="bn-BD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পড়েছে</a:t>
            </a:r>
            <a:r>
              <a:rPr lang="bn-BD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)</a:t>
            </a:r>
            <a:endParaRPr lang="en-US" sz="4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A4ADCA-3D23-4F7F-847F-3209CE3BCE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364" y="1362396"/>
            <a:ext cx="3487697" cy="23209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861998-B2A4-4AAE-9809-2E3ADA5EC5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03" y="1295400"/>
            <a:ext cx="3585435" cy="23879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10953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819ECC-91EA-4743-A40F-C7CE7FD7B16C}"/>
              </a:ext>
            </a:extLst>
          </p:cNvPr>
          <p:cNvSpPr txBox="1"/>
          <p:nvPr/>
        </p:nvSpPr>
        <p:spPr>
          <a:xfrm>
            <a:off x="838200" y="3187602"/>
            <a:ext cx="7010400" cy="13234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000" b="1" u="sng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يذهب</a:t>
            </a:r>
            <a:r>
              <a:rPr lang="ar-SA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زيد الي المكتبة غدا.</a:t>
            </a:r>
            <a:endParaRPr lang="bn-BD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(যায়েদ আগামীকাল লাইব্রেরীতে যাবে।)</a:t>
            </a:r>
            <a:endParaRPr lang="en-US" sz="4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767816-EA8D-48EE-B010-D057E9483DB1}"/>
              </a:ext>
            </a:extLst>
          </p:cNvPr>
          <p:cNvSpPr txBox="1"/>
          <p:nvPr/>
        </p:nvSpPr>
        <p:spPr>
          <a:xfrm>
            <a:off x="0" y="5181600"/>
            <a:ext cx="9144000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উপরের উদাহরনের নিম্নরেখাবিশিষ্ট প্রত্যকটি শব্দের নিজস্ব অর্থ রয়েছে এবং কোন কালের সাথে সম্পৃক্ত।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C73604-02CF-4A5A-B38B-A8D330F3B0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592" y="171996"/>
            <a:ext cx="4578815" cy="28366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72064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FBEFF51-0792-4492-BAFC-54F2D7C832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5750848"/>
              </p:ext>
            </p:extLst>
          </p:nvPr>
        </p:nvGraphicFramePr>
        <p:xfrm>
          <a:off x="0" y="685800"/>
          <a:ext cx="9144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379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0F6213-F794-4D65-981D-61B97E89777F}"/>
              </a:ext>
            </a:extLst>
          </p:cNvPr>
          <p:cNvSpPr txBox="1"/>
          <p:nvPr/>
        </p:nvSpPr>
        <p:spPr>
          <a:xfrm>
            <a:off x="2667000" y="31652"/>
            <a:ext cx="38100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5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أهداف الدرس</a:t>
            </a:r>
            <a:endParaRPr lang="en-US" sz="5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86D10E-19EF-4D42-ADA1-73FBC044C925}"/>
              </a:ext>
            </a:extLst>
          </p:cNvPr>
          <p:cNvSpPr txBox="1"/>
          <p:nvPr/>
        </p:nvSpPr>
        <p:spPr>
          <a:xfrm>
            <a:off x="533400" y="1154361"/>
            <a:ext cx="78486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5400" b="1" dirty="0">
                <a:solidFill>
                  <a:srgbClr val="00B05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يستطيع الطلاب بعد نهاية درس اليوم</a:t>
            </a:r>
            <a:endParaRPr lang="en-US" sz="5400" b="1" dirty="0">
              <a:solidFill>
                <a:srgbClr val="00B05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E93328-0127-420F-9C44-14026E424A82}"/>
              </a:ext>
            </a:extLst>
          </p:cNvPr>
          <p:cNvSpPr txBox="1"/>
          <p:nvPr/>
        </p:nvSpPr>
        <p:spPr>
          <a:xfrm>
            <a:off x="0" y="2895600"/>
            <a:ext cx="9144000" cy="37856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ar-SA" sz="4800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الفعل</a:t>
            </a:r>
            <a:r>
              <a:rPr lang="ar-SA" sz="4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পরিচয় বলতে পারবে।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রুপান্তরভেদে </a:t>
            </a:r>
            <a:r>
              <a:rPr lang="ar-SA" sz="4800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الفعل</a:t>
            </a:r>
            <a:r>
              <a:rPr lang="bn-BD" sz="4800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প্রকার সম্পর্কে জানতে পারবে।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ar-SA" sz="4800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الفعل </a:t>
            </a:r>
            <a:r>
              <a:rPr lang="bn-BD" sz="4800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 করতে পারবে ও উপযুক্ত </a:t>
            </a:r>
            <a:r>
              <a:rPr lang="ar-SA" sz="4800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فعل</a:t>
            </a:r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বসিয়ে শূন্যস্থান পূরণ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3909793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B9A3CF-141F-442D-9707-606B30B07AF4}"/>
              </a:ext>
            </a:extLst>
          </p:cNvPr>
          <p:cNvSpPr txBox="1"/>
          <p:nvPr/>
        </p:nvSpPr>
        <p:spPr>
          <a:xfrm>
            <a:off x="1344049" y="36443"/>
            <a:ext cx="64770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উদাহরনের প্রতি লক্ষ‍্য কর-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F12041-F2E1-4D75-990E-B57BD3618E04}"/>
              </a:ext>
            </a:extLst>
          </p:cNvPr>
          <p:cNvSpPr txBox="1"/>
          <p:nvPr/>
        </p:nvSpPr>
        <p:spPr>
          <a:xfrm>
            <a:off x="375136" y="4859327"/>
            <a:ext cx="8540264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উপরের উদাহরনের নিম্নরেখাবিশিষ্ট প্রত্যেকটি শব্দের নিজস্ব অর্থ রয়েছে,এবং </a:t>
            </a:r>
            <a:r>
              <a:rPr lang="ar-SA" sz="4000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كلمة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গুলো কোন কালের সাথে সম্পর্ক রেখেই নিজেই নিজের অর্থ প্রকাশ করেছে।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932175-ABE6-45E2-AFB1-AEBEF523CF9B}"/>
              </a:ext>
            </a:extLst>
          </p:cNvPr>
          <p:cNvSpPr txBox="1"/>
          <p:nvPr/>
        </p:nvSpPr>
        <p:spPr>
          <a:xfrm>
            <a:off x="381000" y="867464"/>
            <a:ext cx="8382000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000" b="1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ختم</a:t>
            </a:r>
            <a:r>
              <a:rPr lang="ar-SA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الله علي قلوبهم.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(আল্লাহ তাদের অন্তরের উপর </a:t>
            </a:r>
            <a:r>
              <a:rPr lang="bn-BD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মোহর মেরে দিয়েছেন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।)</a:t>
            </a:r>
            <a:endParaRPr lang="en-US" sz="4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8CB18C-629F-452B-8654-C1B81460AF17}"/>
              </a:ext>
            </a:extLst>
          </p:cNvPr>
          <p:cNvSpPr txBox="1"/>
          <p:nvPr/>
        </p:nvSpPr>
        <p:spPr>
          <a:xfrm>
            <a:off x="375136" y="2183772"/>
            <a:ext cx="8387864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000" b="1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ذهب</a:t>
            </a:r>
            <a:r>
              <a:rPr lang="ar-SA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الله </a:t>
            </a:r>
            <a:r>
              <a:rPr lang="ar-SA" sz="4000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ب</a:t>
            </a:r>
            <a:r>
              <a:rPr lang="ar-SA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نورهم.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(আল্লাহ তাদের আলো </a:t>
            </a:r>
            <a:r>
              <a:rPr lang="bn-BD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হরণ করে নিয়েছেন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।)</a:t>
            </a:r>
            <a:endParaRPr lang="en-US" sz="4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114B0C-0A86-44E1-826C-1F66E677A452}"/>
              </a:ext>
            </a:extLst>
          </p:cNvPr>
          <p:cNvSpPr txBox="1"/>
          <p:nvPr/>
        </p:nvSpPr>
        <p:spPr>
          <a:xfrm>
            <a:off x="386864" y="3498041"/>
            <a:ext cx="8382000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000" b="1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قد أفلح </a:t>
            </a:r>
            <a:r>
              <a:rPr lang="ar-SA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المؤمنون.</a:t>
            </a:r>
            <a:endParaRPr lang="bn-BD" sz="4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(মুমিনগণ </a:t>
            </a:r>
            <a:r>
              <a:rPr lang="bn-BD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সফলকাম হয়েছে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।)</a:t>
            </a:r>
            <a:endParaRPr lang="bn-BD" sz="4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66409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325C27-FB5A-411D-9781-7E75B906EC84}"/>
              </a:ext>
            </a:extLst>
          </p:cNvPr>
          <p:cNvSpPr txBox="1"/>
          <p:nvPr/>
        </p:nvSpPr>
        <p:spPr>
          <a:xfrm>
            <a:off x="2667000" y="304800"/>
            <a:ext cx="4343400" cy="7694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4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الفعل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এর পরিচয়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78FC25-4B81-4262-BBBC-6ABF3F375EBC}"/>
              </a:ext>
            </a:extLst>
          </p:cNvPr>
          <p:cNvSpPr txBox="1"/>
          <p:nvPr/>
        </p:nvSpPr>
        <p:spPr>
          <a:xfrm>
            <a:off x="152400" y="3406726"/>
            <a:ext cx="8839200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যে </a:t>
            </a:r>
            <a:r>
              <a:rPr lang="ar-SA" sz="4400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كلمة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 অন্য </a:t>
            </a:r>
            <a:r>
              <a:rPr lang="ar-SA" sz="4400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كلمة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এর সাহায্য ছাড়াই নিজের নিজে প্রকাশ করতে পারে এবং তার অর্থের মধ্যে অতীত, বর্তমান ও ভবিষ্যত-এ তিন কালের কোন কাল পাওয়া যায়, তাকে </a:t>
            </a:r>
            <a:r>
              <a:rPr lang="ar-SA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الفعل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বলে।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C87E83-C499-4914-A434-E4052CB76CB2}"/>
              </a:ext>
            </a:extLst>
          </p:cNvPr>
          <p:cNvSpPr txBox="1"/>
          <p:nvPr/>
        </p:nvSpPr>
        <p:spPr>
          <a:xfrm>
            <a:off x="76200" y="1371600"/>
            <a:ext cx="8991600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الفعل</a:t>
            </a:r>
            <a:r>
              <a:rPr lang="ar-SA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كلمة تدل علي معني في نفسها دلالة مقترنة بأحد الأزمنة الثلاثة, أعني الماضي والحال والاستقبال.</a:t>
            </a:r>
            <a:endParaRPr lang="en-US" sz="4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76039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21597713</TotalTime>
  <Words>701</Words>
  <Application>Microsoft Office PowerPoint</Application>
  <PresentationFormat>On-screen Show (4:3)</PresentationFormat>
  <Paragraphs>93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Arabic Typesetting</vt:lpstr>
      <vt:lpstr>Arial</vt:lpstr>
      <vt:lpstr>Calibri</vt:lpstr>
      <vt:lpstr>NikoshBAN</vt:lpstr>
      <vt:lpstr>Traditional Arabic</vt:lpstr>
      <vt:lpstr>Tw Cen MT</vt:lpstr>
      <vt:lpstr>Wingdings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1152</cp:revision>
  <dcterms:created xsi:type="dcterms:W3CDTF">2006-08-16T00:00:00Z</dcterms:created>
  <dcterms:modified xsi:type="dcterms:W3CDTF">2021-01-23T10:56:39Z</dcterms:modified>
</cp:coreProperties>
</file>