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2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104870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BF36B-0524-49CC-82D7-653E8AFB19EA}" type="datetimeFigureOut">
              <a:rPr lang="en-AU" smtClean="0"/>
              <a:pPr/>
              <a:t>24/01/2021</a:t>
            </a:fld>
            <a:endParaRPr lang="en-AU"/>
          </a:p>
        </p:txBody>
      </p:sp>
      <p:sp>
        <p:nvSpPr>
          <p:cNvPr id="104870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104870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4870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104870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288BB-0B47-4282-8CB0-9C4A5F9272A9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4858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288BB-0B47-4282-8CB0-9C4A5F9272A9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252739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732574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984742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27598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531019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896314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944014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1654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6237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938178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292430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845410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randomBar dir="vert"/>
  </p:transition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extBox 1"/>
          <p:cNvSpPr txBox="1"/>
          <p:nvPr/>
        </p:nvSpPr>
        <p:spPr>
          <a:xfrm>
            <a:off x="1923143" y="371061"/>
            <a:ext cx="87992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AU" sz="11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2177001"/>
            <a:ext cx="10002616" cy="4543981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="" xmlns:a16="http://schemas.microsoft.com/office/drawing/2014/main" id="{9954E348-E8BD-A944-829F-39098ECC37C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/>
      <p:bldP spid="104858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792" y="4058570"/>
            <a:ext cx="3363638" cy="2640445"/>
          </a:xfrm>
          <a:prstGeom prst="rect">
            <a:avLst/>
          </a:prstGeom>
        </p:spPr>
      </p:pic>
      <p:pic>
        <p:nvPicPr>
          <p:cNvPr id="209716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859" y="4060903"/>
            <a:ext cx="3584714" cy="2632418"/>
          </a:xfrm>
          <a:prstGeom prst="rect">
            <a:avLst/>
          </a:prstGeom>
        </p:spPr>
      </p:pic>
      <p:pic>
        <p:nvPicPr>
          <p:cNvPr id="209716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182" y="4055208"/>
            <a:ext cx="3072642" cy="2643808"/>
          </a:xfrm>
          <a:prstGeom prst="rect">
            <a:avLst/>
          </a:prstGeom>
        </p:spPr>
      </p:pic>
      <p:sp>
        <p:nvSpPr>
          <p:cNvPr id="1048611" name="TextBox 4"/>
          <p:cNvSpPr txBox="1"/>
          <p:nvPr/>
        </p:nvSpPr>
        <p:spPr>
          <a:xfrm>
            <a:off x="1033671" y="304800"/>
            <a:ext cx="223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2" name="TextBox 5"/>
          <p:cNvSpPr txBox="1"/>
          <p:nvPr/>
        </p:nvSpPr>
        <p:spPr>
          <a:xfrm>
            <a:off x="3503938" y="244275"/>
            <a:ext cx="757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আঁশ, ফুলের রেণু শ্বাসের সাথে যেন ফুসফুসে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 ঢুকে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3" name="TextBox 6"/>
          <p:cNvSpPr txBox="1"/>
          <p:nvPr/>
        </p:nvSpPr>
        <p:spPr>
          <a:xfrm>
            <a:off x="1113182" y="1828800"/>
            <a:ext cx="1961322" cy="1348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অ্যালার্জি যুক্ত খাদ্য না খাওয়া 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4" name="Down Arrow 7"/>
          <p:cNvSpPr/>
          <p:nvPr/>
        </p:nvSpPr>
        <p:spPr>
          <a:xfrm>
            <a:off x="1842052" y="302149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8615" name="Down Arrow 9"/>
          <p:cNvSpPr/>
          <p:nvPr/>
        </p:nvSpPr>
        <p:spPr>
          <a:xfrm rot="1394468">
            <a:off x="7053900" y="1654171"/>
            <a:ext cx="484632" cy="2072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8616" name="Down Arrow 10"/>
          <p:cNvSpPr/>
          <p:nvPr/>
        </p:nvSpPr>
        <p:spPr>
          <a:xfrm rot="19076509">
            <a:off x="8927989" y="1380607"/>
            <a:ext cx="484632" cy="2375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Frame 1">
            <a:extLst>
              <a:ext uri="{FF2B5EF4-FFF2-40B4-BE49-F238E27FC236}">
                <a16:creationId xmlns="" xmlns:a16="http://schemas.microsoft.com/office/drawing/2014/main" id="{45BAB34D-5E01-4B49-9DAE-2FA3781D3C53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1" grpId="0"/>
      <p:bldP spid="1048612" grpId="0"/>
      <p:bldP spid="1048613" grpId="0"/>
      <p:bldP spid="1048614" grpId="0" animBg="1"/>
      <p:bldP spid="1048615" grpId="0" animBg="1"/>
      <p:bldP spid="10486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774" y="2903447"/>
            <a:ext cx="4159319" cy="2982153"/>
          </a:xfrm>
          <a:prstGeom prst="rect">
            <a:avLst/>
          </a:prstGeom>
        </p:spPr>
      </p:pic>
      <p:pic>
        <p:nvPicPr>
          <p:cNvPr id="209716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242" y="2903447"/>
            <a:ext cx="4580323" cy="2982153"/>
          </a:xfrm>
          <a:prstGeom prst="rect">
            <a:avLst/>
          </a:prstGeom>
        </p:spPr>
      </p:pic>
      <p:sp>
        <p:nvSpPr>
          <p:cNvPr id="1048617" name="TextBox 3"/>
          <p:cNvSpPr txBox="1"/>
          <p:nvPr/>
        </p:nvSpPr>
        <p:spPr>
          <a:xfrm>
            <a:off x="1285461" y="384313"/>
            <a:ext cx="328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endParaRPr lang="en-AU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="" xmlns:a16="http://schemas.microsoft.com/office/drawing/2014/main" id="{A4E7798E-F67A-CE47-BDF8-96B3AAC03081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571" y="637761"/>
            <a:ext cx="4129517" cy="3828222"/>
          </a:xfrm>
          <a:prstGeom prst="rect">
            <a:avLst/>
          </a:prstGeom>
        </p:spPr>
      </p:pic>
      <p:sp>
        <p:nvSpPr>
          <p:cNvPr id="1048618" name="TextBox 2"/>
          <p:cNvSpPr txBox="1"/>
          <p:nvPr/>
        </p:nvSpPr>
        <p:spPr>
          <a:xfrm>
            <a:off x="6895074" y="5620302"/>
            <a:ext cx="2773680" cy="815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ব্রংকাইটিস</a:t>
            </a:r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9" name="TextBox 3"/>
          <p:cNvSpPr txBox="1"/>
          <p:nvPr/>
        </p:nvSpPr>
        <p:spPr>
          <a:xfrm>
            <a:off x="882406" y="5523618"/>
            <a:ext cx="3281680" cy="1056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শ্বাসনালির ভিতরের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ঝিল্লিতে প্রদাহ 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0" name="Down Arrow 4"/>
          <p:cNvSpPr/>
          <p:nvPr/>
        </p:nvSpPr>
        <p:spPr>
          <a:xfrm rot="3979089">
            <a:off x="3505493" y="2522239"/>
            <a:ext cx="363771" cy="1760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8621" name="Right Arrow 5"/>
          <p:cNvSpPr/>
          <p:nvPr/>
        </p:nvSpPr>
        <p:spPr>
          <a:xfrm rot="17827713">
            <a:off x="1371889" y="4684332"/>
            <a:ext cx="1399325" cy="351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8622" name="Down Arrow 12"/>
          <p:cNvSpPr/>
          <p:nvPr/>
        </p:nvSpPr>
        <p:spPr>
          <a:xfrm rot="4937325">
            <a:off x="4897335" y="-769047"/>
            <a:ext cx="289360" cy="4628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8623" name="TextBox 13"/>
          <p:cNvSpPr txBox="1"/>
          <p:nvPr/>
        </p:nvSpPr>
        <p:spPr>
          <a:xfrm>
            <a:off x="7566992" y="954156"/>
            <a:ext cx="3218180" cy="574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শ্বাসনালী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="" xmlns:a16="http://schemas.microsoft.com/office/drawing/2014/main" id="{6B14154E-AE8A-E340-B103-1C49F001AA0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/>
      <p:bldP spid="1048619" grpId="0"/>
      <p:bldP spid="1048621" grpId="0" animBg="1"/>
      <p:bldP spid="1048622" grpId="0" animBg="1"/>
      <p:bldP spid="10486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extBox 1"/>
          <p:cNvSpPr txBox="1"/>
          <p:nvPr/>
        </p:nvSpPr>
        <p:spPr>
          <a:xfrm>
            <a:off x="954157" y="278296"/>
            <a:ext cx="195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লক্ষণ </a:t>
            </a:r>
            <a:endParaRPr lang="en-AU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5" name="TextBox 2"/>
          <p:cNvSpPr txBox="1"/>
          <p:nvPr/>
        </p:nvSpPr>
        <p:spPr>
          <a:xfrm>
            <a:off x="887896" y="1643270"/>
            <a:ext cx="151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কাশি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6" name="TextBox 3"/>
          <p:cNvSpPr txBox="1"/>
          <p:nvPr/>
        </p:nvSpPr>
        <p:spPr>
          <a:xfrm>
            <a:off x="3538330" y="1577010"/>
            <a:ext cx="1245704" cy="11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বুকে ব্যাথা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7" name="TextBox 4"/>
          <p:cNvSpPr txBox="1"/>
          <p:nvPr/>
        </p:nvSpPr>
        <p:spPr>
          <a:xfrm>
            <a:off x="6520069" y="1696277"/>
            <a:ext cx="894079" cy="6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জ্বর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8" name="TextBox 5"/>
          <p:cNvSpPr txBox="1"/>
          <p:nvPr/>
        </p:nvSpPr>
        <p:spPr>
          <a:xfrm>
            <a:off x="9212540" y="1718021"/>
            <a:ext cx="209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দুর্বলতা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6" y="3021496"/>
            <a:ext cx="2381250" cy="2230920"/>
          </a:xfrm>
          <a:prstGeom prst="rect">
            <a:avLst/>
          </a:prstGeom>
        </p:spPr>
      </p:pic>
      <p:pic>
        <p:nvPicPr>
          <p:cNvPr id="209716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502" y="3008243"/>
            <a:ext cx="2619375" cy="2286209"/>
          </a:xfrm>
          <a:prstGeom prst="rect">
            <a:avLst/>
          </a:prstGeom>
        </p:spPr>
      </p:pic>
      <p:pic>
        <p:nvPicPr>
          <p:cNvPr id="209716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469" y="2994992"/>
            <a:ext cx="2619375" cy="2339216"/>
          </a:xfrm>
          <a:prstGeom prst="rect">
            <a:avLst/>
          </a:prstGeom>
        </p:spPr>
      </p:pic>
      <p:pic>
        <p:nvPicPr>
          <p:cNvPr id="209717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709" y="2994992"/>
            <a:ext cx="3491367" cy="2339216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="" xmlns:a16="http://schemas.microsoft.com/office/drawing/2014/main" id="{78334B76-CBCB-BE45-AFE0-2B6F307B0490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/>
      <p:bldP spid="1048625" grpId="0"/>
      <p:bldP spid="1048626" grpId="0"/>
      <p:bldP spid="1048627" grpId="0"/>
      <p:bldP spid="10486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extBox 1"/>
          <p:cNvSpPr txBox="1"/>
          <p:nvPr/>
        </p:nvSpPr>
        <p:spPr>
          <a:xfrm>
            <a:off x="1166191" y="424070"/>
            <a:ext cx="2050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AU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140" y="4068419"/>
            <a:ext cx="2557041" cy="2413138"/>
          </a:xfrm>
          <a:prstGeom prst="rect">
            <a:avLst/>
          </a:prstGeom>
        </p:spPr>
      </p:pic>
      <p:pic>
        <p:nvPicPr>
          <p:cNvPr id="2097172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91" y="4068419"/>
            <a:ext cx="3615566" cy="2471736"/>
          </a:xfrm>
          <a:prstGeom prst="rect">
            <a:avLst/>
          </a:prstGeom>
        </p:spPr>
      </p:pic>
      <p:pic>
        <p:nvPicPr>
          <p:cNvPr id="2097173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831" y="4099837"/>
            <a:ext cx="3579089" cy="2381720"/>
          </a:xfrm>
          <a:prstGeom prst="rect">
            <a:avLst/>
          </a:prstGeom>
        </p:spPr>
      </p:pic>
      <p:pic>
        <p:nvPicPr>
          <p:cNvPr id="2097174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481" y="606909"/>
            <a:ext cx="2886075" cy="2258253"/>
          </a:xfrm>
          <a:prstGeom prst="rect">
            <a:avLst/>
          </a:prstGeom>
        </p:spPr>
      </p:pic>
      <p:sp>
        <p:nvSpPr>
          <p:cNvPr id="1048630" name="TextBox 6"/>
          <p:cNvSpPr txBox="1"/>
          <p:nvPr/>
        </p:nvSpPr>
        <p:spPr>
          <a:xfrm rot="18985291">
            <a:off x="4664764" y="1301582"/>
            <a:ext cx="3114261" cy="1285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এসব পরিহার করা 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1" name="Right Arrow 7"/>
          <p:cNvSpPr/>
          <p:nvPr/>
        </p:nvSpPr>
        <p:spPr>
          <a:xfrm>
            <a:off x="7341705" y="1736036"/>
            <a:ext cx="144448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8632" name="Down Arrow 8"/>
          <p:cNvSpPr/>
          <p:nvPr/>
        </p:nvSpPr>
        <p:spPr>
          <a:xfrm rot="21102317">
            <a:off x="5954088" y="2707869"/>
            <a:ext cx="484632" cy="1758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8633" name="Down Arrow 9"/>
          <p:cNvSpPr/>
          <p:nvPr/>
        </p:nvSpPr>
        <p:spPr>
          <a:xfrm rot="18921554">
            <a:off x="7561073" y="1924307"/>
            <a:ext cx="484632" cy="30725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8634" name="TextBox 10"/>
          <p:cNvSpPr txBox="1"/>
          <p:nvPr/>
        </p:nvSpPr>
        <p:spPr>
          <a:xfrm>
            <a:off x="848139" y="1921565"/>
            <a:ext cx="2928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মদপান না করা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5" name="Down Arrow 11"/>
          <p:cNvSpPr/>
          <p:nvPr/>
        </p:nvSpPr>
        <p:spPr>
          <a:xfrm>
            <a:off x="1523999" y="259742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Frame 1">
            <a:extLst>
              <a:ext uri="{FF2B5EF4-FFF2-40B4-BE49-F238E27FC236}">
                <a16:creationId xmlns="" xmlns:a16="http://schemas.microsoft.com/office/drawing/2014/main" id="{5FBF2854-B71F-6D4B-98A8-47265344A5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9" grpId="0"/>
      <p:bldP spid="1048630" grpId="0"/>
      <p:bldP spid="1048631" grpId="0" animBg="1"/>
      <p:bldP spid="1048632" grpId="0" animBg="1"/>
      <p:bldP spid="1048633" grpId="0" animBg="1"/>
      <p:bldP spid="1048634" grpId="0"/>
      <p:bldP spid="10486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extBox 1"/>
          <p:cNvSpPr txBox="1"/>
          <p:nvPr/>
        </p:nvSpPr>
        <p:spPr>
          <a:xfrm>
            <a:off x="1921564" y="516834"/>
            <a:ext cx="3472069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 </a:t>
            </a:r>
            <a:endParaRPr lang="en-AU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670" y="3949147"/>
            <a:ext cx="3472070" cy="2584174"/>
          </a:xfrm>
          <a:prstGeom prst="rect">
            <a:avLst/>
          </a:prstGeom>
        </p:spPr>
      </p:pic>
      <p:pic>
        <p:nvPicPr>
          <p:cNvPr id="209717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547" y="861005"/>
            <a:ext cx="3411219" cy="2701785"/>
          </a:xfrm>
          <a:prstGeom prst="rect">
            <a:avLst/>
          </a:prstGeom>
        </p:spPr>
      </p:pic>
      <p:pic>
        <p:nvPicPr>
          <p:cNvPr id="209717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547" y="3949147"/>
            <a:ext cx="3631097" cy="2613031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="" xmlns:a16="http://schemas.microsoft.com/office/drawing/2014/main" id="{E6C7B2DE-F8D6-4344-9411-1C50C4095AB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extBox 1"/>
          <p:cNvSpPr txBox="1"/>
          <p:nvPr/>
        </p:nvSpPr>
        <p:spPr>
          <a:xfrm>
            <a:off x="4015409" y="331303"/>
            <a:ext cx="3975652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AU" sz="66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8" name="TextBox 2"/>
          <p:cNvSpPr txBox="1"/>
          <p:nvPr/>
        </p:nvSpPr>
        <p:spPr>
          <a:xfrm>
            <a:off x="961572" y="3034747"/>
            <a:ext cx="10488306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 তন্ত্রের রোগ প্রতিরোধে কিভাবে সচেতনতা সৃষ্টি করা যায় তা অলোচনা কারে খাতায় লিখ। </a:t>
            </a:r>
            <a:endParaRPr lang="en-AU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="" xmlns:a16="http://schemas.microsoft.com/office/drawing/2014/main" id="{BAEEDCB1-DD38-BF44-94EA-FE229ADF2256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animBg="1"/>
      <p:bldP spid="10486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extBox 1"/>
          <p:cNvSpPr txBox="1"/>
          <p:nvPr/>
        </p:nvSpPr>
        <p:spPr>
          <a:xfrm>
            <a:off x="1391478" y="490331"/>
            <a:ext cx="515666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80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AU" sz="80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0" name="TextBox 2"/>
          <p:cNvSpPr txBox="1"/>
          <p:nvPr/>
        </p:nvSpPr>
        <p:spPr>
          <a:xfrm>
            <a:off x="1245704" y="2570920"/>
            <a:ext cx="377686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হাঁপানি কাকে বলে? </a:t>
            </a:r>
            <a:endParaRPr lang="en-AU" sz="3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1" name="TextBox 3"/>
          <p:cNvSpPr txBox="1"/>
          <p:nvPr/>
        </p:nvSpPr>
        <p:spPr>
          <a:xfrm>
            <a:off x="1219199" y="3617842"/>
            <a:ext cx="1013822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ব্রংকাইটিস রোগ কেন হয় ?</a:t>
            </a:r>
            <a:endParaRPr lang="en-AU" sz="3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2" name="TextBox 4"/>
          <p:cNvSpPr txBox="1"/>
          <p:nvPr/>
        </p:nvSpPr>
        <p:spPr>
          <a:xfrm>
            <a:off x="1205947" y="4704524"/>
            <a:ext cx="1013822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৩।হাঁপানি রোগের প্রতিরোধ কি কি </a:t>
            </a:r>
            <a:r>
              <a:rPr lang="bn-IN" sz="3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AU" sz="3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3" name="TextBox 5"/>
          <p:cNvSpPr txBox="1"/>
          <p:nvPr/>
        </p:nvSpPr>
        <p:spPr>
          <a:xfrm>
            <a:off x="1232452" y="5857460"/>
            <a:ext cx="1011172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৪।শিশু বা বয়স্কদের ঠাণ্ডা লাগলে কি সমস্যা হাতে পারে ? </a:t>
            </a:r>
            <a:endParaRPr lang="en-AU" sz="3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="" xmlns:a16="http://schemas.microsoft.com/office/drawing/2014/main" id="{58D34379-47CC-174F-9949-15075920336D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9" grpId="0" animBg="1"/>
      <p:bldP spid="1048640" grpId="0" animBg="1"/>
      <p:bldP spid="1048641" grpId="0" animBg="1"/>
      <p:bldP spid="1048642" grpId="0" animBg="1"/>
      <p:bldP spid="10486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extBox 1"/>
          <p:cNvSpPr txBox="1"/>
          <p:nvPr/>
        </p:nvSpPr>
        <p:spPr>
          <a:xfrm>
            <a:off x="2610679" y="808381"/>
            <a:ext cx="7458607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বাড়ির কাজ</a:t>
            </a:r>
            <a:endParaRPr lang="en-AU" sz="6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5" name="TextBox 2"/>
          <p:cNvSpPr txBox="1"/>
          <p:nvPr/>
        </p:nvSpPr>
        <p:spPr>
          <a:xfrm>
            <a:off x="1088571" y="4100745"/>
            <a:ext cx="10432144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হাঁপানি ও ব্রংকাইটিস রোগে অনেক সময় কাশির সাথে কফ বের হয় কেন</a:t>
            </a:r>
            <a:r>
              <a:rPr lang="en-AU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AU" sz="24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="" xmlns:a16="http://schemas.microsoft.com/office/drawing/2014/main" id="{2BB5209B-0E14-FC40-B7C5-38AC3E8CB543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4" grpId="0" animBg="1"/>
      <p:bldP spid="10486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38E18895-5193-7143-B053-469B45836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29" y="254000"/>
            <a:ext cx="10268857" cy="635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37"/>
          <a:stretch/>
        </p:blipFill>
        <p:spPr bwMode="auto">
          <a:xfrm>
            <a:off x="2692400" y="882876"/>
            <a:ext cx="9152697" cy="5721124"/>
          </a:xfrm>
          <a:prstGeom prst="flowChartDelay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ame 1">
            <a:extLst>
              <a:ext uri="{FF2B5EF4-FFF2-40B4-BE49-F238E27FC236}">
                <a16:creationId xmlns="" xmlns:a16="http://schemas.microsoft.com/office/drawing/2014/main" id="{A28847E3-3C3D-D745-8235-681E0D4ECEB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76188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extBox 1"/>
          <p:cNvSpPr txBox="1"/>
          <p:nvPr/>
        </p:nvSpPr>
        <p:spPr>
          <a:xfrm>
            <a:off x="1310074" y="354022"/>
            <a:ext cx="6542155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89" name="TextBox 2"/>
          <p:cNvSpPr txBox="1"/>
          <p:nvPr/>
        </p:nvSpPr>
        <p:spPr>
          <a:xfrm>
            <a:off x="-412677" y="1518077"/>
            <a:ext cx="986549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7700" dirty="0">
              <a:solidFill>
                <a:srgbClr val="00B050"/>
              </a:solidFill>
            </a:endParaRPr>
          </a:p>
          <a:p>
            <a:pPr algn="ctr"/>
            <a:r>
              <a:rPr lang="bn-IN" altLang="en-US" sz="4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GB" altLang="en-US" sz="4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en-GB" altLang="en-US" sz="4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IN" altLang="en-US" sz="4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zh-CN" altLang="en-US" sz="44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GB" alt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GB" alt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আর.কে</a:t>
            </a:r>
            <a:r>
              <a:rPr lang="en-GB" alt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নুরুল</a:t>
            </a:r>
            <a:r>
              <a:rPr lang="en-GB" alt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GB" alt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চৌধুরী</a:t>
            </a:r>
            <a:r>
              <a:rPr lang="en-GB" alt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IN" alt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 </a:t>
            </a:r>
            <a:endParaRPr lang="zh-CN" altLang="en-US" sz="4400" dirty="0">
              <a:solidFill>
                <a:srgbClr val="FF0000"/>
              </a:solidFill>
            </a:endParaRPr>
          </a:p>
          <a:p>
            <a:pPr algn="ctr"/>
            <a:r>
              <a:rPr lang="en-GB" alt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চকরিয়া</a:t>
            </a:r>
            <a:r>
              <a:rPr lang="en-GB" alt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endParaRPr lang="zh-CN" altLang="en-US" sz="4400" dirty="0">
              <a:solidFill>
                <a:srgbClr val="0070C0"/>
              </a:solidFill>
            </a:endParaRPr>
          </a:p>
          <a:p>
            <a:pPr algn="ctr"/>
            <a:r>
              <a:rPr lang="bn-IN" alt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📱</a:t>
            </a:r>
            <a:r>
              <a:rPr lang="bn-IN" alt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en-GB" alt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৬১৮-৯২১৭</a:t>
            </a:r>
            <a:r>
              <a:rPr lang="bn-IN" alt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endParaRPr lang="zh-CN" altLang="en-US" sz="4400" dirty="0">
              <a:solidFill>
                <a:srgbClr val="00B050"/>
              </a:solidFill>
            </a:endParaRPr>
          </a:p>
          <a:p>
            <a:pPr algn="ctr"/>
            <a:r>
              <a:rPr lang="bn-IN" alt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মেইলঃ  </a:t>
            </a:r>
            <a:r>
              <a:rPr lang="bn-IN" alt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GB" alt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kabirbabul</a:t>
            </a:r>
            <a:r>
              <a:rPr lang="bn-IN" alt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zh-CN" altLang="en-US" sz="4400" dirty="0">
              <a:solidFill>
                <a:srgbClr val="00B050"/>
              </a:solidFill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="" xmlns:a16="http://schemas.microsoft.com/office/drawing/2014/main" id="{1EFC8C93-EC1A-124C-8AF1-DA97E9C392A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43926" y="1967077"/>
            <a:ext cx="219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alt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3640" y="1502620"/>
            <a:ext cx="5051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GB" alt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endParaRPr lang="zh-CN" altLang="en-US" sz="7200" dirty="0">
              <a:solidFill>
                <a:srgbClr val="FFFF00"/>
              </a:solidFill>
            </a:endParaRPr>
          </a:p>
        </p:txBody>
      </p:sp>
      <p:pic>
        <p:nvPicPr>
          <p:cNvPr id="9" name="Picture 8" descr="ছব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691" y="290509"/>
            <a:ext cx="2699431" cy="304777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 animBg="1"/>
      <p:bldP spid="10485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extBox 1"/>
          <p:cNvSpPr txBox="1"/>
          <p:nvPr/>
        </p:nvSpPr>
        <p:spPr>
          <a:xfrm>
            <a:off x="2648068" y="1986279"/>
            <a:ext cx="8203095" cy="2885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শ্রেণি-১০ম  </a:t>
            </a:r>
          </a:p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বিষয়-জীববিজ্ঞান </a:t>
            </a:r>
            <a:endParaRPr lang="en-AU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="" xmlns:a16="http://schemas.microsoft.com/office/drawing/2014/main" id="{A94B8B91-A575-AB4D-B919-F5E785C2ED95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0" grpId="0"/>
      <p:bldP spid="104859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extBox 1"/>
          <p:cNvSpPr txBox="1"/>
          <p:nvPr/>
        </p:nvSpPr>
        <p:spPr>
          <a:xfrm>
            <a:off x="5035826" y="1709530"/>
            <a:ext cx="233680" cy="358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/>
              <a:t>                                            </a:t>
            </a:r>
            <a:endParaRPr lang="en-AU"/>
          </a:p>
        </p:txBody>
      </p:sp>
      <p:sp>
        <p:nvSpPr>
          <p:cNvPr id="1048592" name="TextBox 2"/>
          <p:cNvSpPr txBox="1"/>
          <p:nvPr/>
        </p:nvSpPr>
        <p:spPr>
          <a:xfrm>
            <a:off x="4890052" y="1391478"/>
            <a:ext cx="233680" cy="358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/>
          </a:p>
        </p:txBody>
      </p:sp>
      <p:pic>
        <p:nvPicPr>
          <p:cNvPr id="209715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7" y="1570548"/>
            <a:ext cx="4553857" cy="5125727"/>
          </a:xfrm>
          <a:prstGeom prst="rect">
            <a:avLst/>
          </a:prstGeom>
        </p:spPr>
      </p:pic>
      <p:sp>
        <p:nvSpPr>
          <p:cNvPr id="1048593" name="TextBox 4"/>
          <p:cNvSpPr txBox="1"/>
          <p:nvPr/>
        </p:nvSpPr>
        <p:spPr>
          <a:xfrm>
            <a:off x="7646504" y="2849217"/>
            <a:ext cx="233679" cy="358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pic>
        <p:nvPicPr>
          <p:cNvPr id="209715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910" y="1570548"/>
            <a:ext cx="5130233" cy="51418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C6E2B99-B9DD-B34B-B88F-169362DE3C0C}"/>
              </a:ext>
            </a:extLst>
          </p:cNvPr>
          <p:cNvSpPr txBox="1"/>
          <p:nvPr/>
        </p:nvSpPr>
        <p:spPr>
          <a:xfrm>
            <a:off x="2285658" y="161725"/>
            <a:ext cx="828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/>
              <a:t>নিচের চিত্রগুলোলক্ষ করো</a:t>
            </a:r>
            <a:endParaRPr lang="en-US" sz="6000"/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FAF14D30-F121-6D44-9162-38F8BEBC14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11236DEA-5827-FE40-8E0A-C97761F07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7" y="290287"/>
            <a:ext cx="10377713" cy="63137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AEDC58F-E683-7644-BE5F-005459F9E67B}"/>
              </a:ext>
            </a:extLst>
          </p:cNvPr>
          <p:cNvSpPr txBox="1"/>
          <p:nvPr/>
        </p:nvSpPr>
        <p:spPr>
          <a:xfrm>
            <a:off x="1941287" y="3630695"/>
            <a:ext cx="72752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6000">
                <a:solidFill>
                  <a:srgbClr val="FF0000"/>
                </a:solidFill>
              </a:rPr>
              <a:t>শ্বাসনালি সংক্রান্ত রোগ ( হাঁপানি ও</a:t>
            </a:r>
            <a:r>
              <a:rPr lang="bn-IN" sz="60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ব্রংকাইটিস)</a:t>
            </a:r>
            <a:r>
              <a:rPr lang="bn-IN" sz="6000">
                <a:solidFill>
                  <a:srgbClr val="FF0000"/>
                </a:solidFill>
              </a:rPr>
              <a:t> </a:t>
            </a:r>
            <a:endParaRPr lang="en-US" sz="6000"/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9BB1FC0B-780A-8342-AE36-EAAF79F23FA3}"/>
              </a:ext>
            </a:extLst>
          </p:cNvPr>
          <p:cNvSpPr/>
          <p:nvPr/>
        </p:nvSpPr>
        <p:spPr>
          <a:xfrm>
            <a:off x="2104572" y="990601"/>
            <a:ext cx="7971971" cy="89625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/>
              <a:t>আজকের পাঠ</a:t>
            </a:r>
            <a:endParaRPr lang="en-US" sz="6600"/>
          </a:p>
        </p:txBody>
      </p:sp>
      <p:sp>
        <p:nvSpPr>
          <p:cNvPr id="2" name="Frame 1">
            <a:extLst>
              <a:ext uri="{FF2B5EF4-FFF2-40B4-BE49-F238E27FC236}">
                <a16:creationId xmlns="" xmlns:a16="http://schemas.microsoft.com/office/drawing/2014/main" id="{FC84FB67-045F-C64B-B75A-78CE8E8C4C36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extBox 1"/>
          <p:cNvSpPr txBox="1"/>
          <p:nvPr/>
        </p:nvSpPr>
        <p:spPr>
          <a:xfrm>
            <a:off x="993915" y="2679114"/>
            <a:ext cx="11131825" cy="334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হাঁপানি ও ব্রংকাইটিস কি তা বলতে পারবে;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হাঁপানি রোগের লক্ষণ , কারণ , প্রতিরোধ ও প্রতিকার কৌশল ব্যাখ্যা করতে পারবে;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৩।ব্রংকাইটিস রোগের লক্ষণ , প্রতিরোধ, প্রতিকারের কৌশল বর্ণনা কারতে পারবে। 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6" name="TextBox 2"/>
          <p:cNvSpPr txBox="1"/>
          <p:nvPr/>
        </p:nvSpPr>
        <p:spPr>
          <a:xfrm>
            <a:off x="993915" y="1073427"/>
            <a:ext cx="92749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শিক্ষার্থীরা,</a:t>
            </a:r>
            <a:endParaRPr lang="en-AU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="" xmlns:a16="http://schemas.microsoft.com/office/drawing/2014/main" id="{CA2AB8E0-9707-0B4E-953D-A0672AE819A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/>
      <p:bldP spid="10485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411" y="1656521"/>
            <a:ext cx="4153474" cy="3326089"/>
          </a:xfrm>
          <a:prstGeom prst="rect">
            <a:avLst/>
          </a:prstGeom>
        </p:spPr>
      </p:pic>
      <p:pic>
        <p:nvPicPr>
          <p:cNvPr id="209715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52" y="1470992"/>
            <a:ext cx="3639082" cy="3527356"/>
          </a:xfrm>
          <a:prstGeom prst="rect">
            <a:avLst/>
          </a:prstGeom>
        </p:spPr>
      </p:pic>
      <p:sp>
        <p:nvSpPr>
          <p:cNvPr id="1048597" name="Right Arrow 1"/>
          <p:cNvSpPr/>
          <p:nvPr/>
        </p:nvSpPr>
        <p:spPr>
          <a:xfrm rot="17921759">
            <a:off x="7928199" y="4749642"/>
            <a:ext cx="2224832" cy="242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8598" name="TextBox 3"/>
          <p:cNvSpPr txBox="1"/>
          <p:nvPr/>
        </p:nvSpPr>
        <p:spPr>
          <a:xfrm>
            <a:off x="6096000" y="6189214"/>
            <a:ext cx="352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শ্বাসনালী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9" name="Down Arrow 4"/>
          <p:cNvSpPr/>
          <p:nvPr/>
        </p:nvSpPr>
        <p:spPr>
          <a:xfrm rot="19415445">
            <a:off x="9004986" y="1261405"/>
            <a:ext cx="298202" cy="1418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8600" name="TextBox 6"/>
          <p:cNvSpPr txBox="1"/>
          <p:nvPr/>
        </p:nvSpPr>
        <p:spPr>
          <a:xfrm>
            <a:off x="5468123" y="623045"/>
            <a:ext cx="3853180" cy="688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সংকুচিত শ্বাসনালী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="" xmlns:a16="http://schemas.microsoft.com/office/drawing/2014/main" id="{2BB4BB54-EFAD-294C-B71F-DA1968F61F06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 animBg="1"/>
      <p:bldP spid="1048598" grpId="0"/>
      <p:bldP spid="1048599" grpId="0" animBg="1"/>
      <p:bldP spid="10486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7763" y="4246474"/>
            <a:ext cx="3515470" cy="2346690"/>
          </a:xfrm>
          <a:prstGeom prst="rect">
            <a:avLst/>
          </a:prstGeom>
        </p:spPr>
      </p:pic>
      <p:pic>
        <p:nvPicPr>
          <p:cNvPr id="209715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217" y="4227444"/>
            <a:ext cx="3555044" cy="2365720"/>
          </a:xfrm>
          <a:prstGeom prst="rect">
            <a:avLst/>
          </a:prstGeom>
        </p:spPr>
      </p:pic>
      <p:sp>
        <p:nvSpPr>
          <p:cNvPr id="1048601" name="TextBox 3"/>
          <p:cNvSpPr txBox="1"/>
          <p:nvPr/>
        </p:nvSpPr>
        <p:spPr>
          <a:xfrm>
            <a:off x="1152938" y="318052"/>
            <a:ext cx="3836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AU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2" name="TextBox 4"/>
          <p:cNvSpPr txBox="1"/>
          <p:nvPr/>
        </p:nvSpPr>
        <p:spPr>
          <a:xfrm>
            <a:off x="1616766" y="2093843"/>
            <a:ext cx="2672080" cy="624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হঠাৎ শ্বাস কষ্ট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3" name="TextBox 5"/>
          <p:cNvSpPr txBox="1"/>
          <p:nvPr/>
        </p:nvSpPr>
        <p:spPr>
          <a:xfrm>
            <a:off x="6353754" y="2058094"/>
            <a:ext cx="4221480" cy="624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দম বন্ধ  হওয়ার অবস্থা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4" name="Down Arrow 6"/>
          <p:cNvSpPr/>
          <p:nvPr/>
        </p:nvSpPr>
        <p:spPr>
          <a:xfrm>
            <a:off x="2650435" y="306125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8605" name="Down Arrow 7"/>
          <p:cNvSpPr/>
          <p:nvPr/>
        </p:nvSpPr>
        <p:spPr>
          <a:xfrm>
            <a:off x="8733182" y="27299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Frame 1">
            <a:extLst>
              <a:ext uri="{FF2B5EF4-FFF2-40B4-BE49-F238E27FC236}">
                <a16:creationId xmlns="" xmlns:a16="http://schemas.microsoft.com/office/drawing/2014/main" id="{DF794499-6E9F-5742-B1F0-711E5EFBAD6F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1" grpId="0"/>
      <p:bldP spid="1048602" grpId="0"/>
      <p:bldP spid="1048603" grpId="0"/>
      <p:bldP spid="1048604" grpId="0" animBg="1"/>
      <p:bldP spid="10486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411" y="3651914"/>
            <a:ext cx="4426227" cy="2875722"/>
          </a:xfrm>
          <a:prstGeom prst="rect">
            <a:avLst/>
          </a:prstGeom>
        </p:spPr>
      </p:pic>
      <p:pic>
        <p:nvPicPr>
          <p:cNvPr id="209716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66" y="3752513"/>
            <a:ext cx="4727211" cy="2803041"/>
          </a:xfrm>
          <a:prstGeom prst="rect">
            <a:avLst/>
          </a:prstGeom>
        </p:spPr>
      </p:pic>
      <p:sp>
        <p:nvSpPr>
          <p:cNvPr id="1048606" name="TextBox 3"/>
          <p:cNvSpPr txBox="1"/>
          <p:nvPr/>
        </p:nvSpPr>
        <p:spPr>
          <a:xfrm>
            <a:off x="1192696" y="397566"/>
            <a:ext cx="22317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কারণ </a:t>
            </a:r>
            <a:endParaRPr lang="en-AU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7" name="TextBox 4"/>
          <p:cNvSpPr txBox="1"/>
          <p:nvPr/>
        </p:nvSpPr>
        <p:spPr>
          <a:xfrm>
            <a:off x="968634" y="2300246"/>
            <a:ext cx="3878580" cy="6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অ্যালার্জি যুক্ত খাবার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8" name="TextBox 5"/>
          <p:cNvSpPr txBox="1"/>
          <p:nvPr/>
        </p:nvSpPr>
        <p:spPr>
          <a:xfrm>
            <a:off x="8163339" y="1987826"/>
            <a:ext cx="2125980" cy="624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ফুলের রেণু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9" name="Down Arrow 6"/>
          <p:cNvSpPr/>
          <p:nvPr/>
        </p:nvSpPr>
        <p:spPr>
          <a:xfrm>
            <a:off x="2093843" y="2981740"/>
            <a:ext cx="484632" cy="622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8610" name="Down Arrow 7"/>
          <p:cNvSpPr/>
          <p:nvPr/>
        </p:nvSpPr>
        <p:spPr>
          <a:xfrm>
            <a:off x="8865705" y="2835965"/>
            <a:ext cx="484632" cy="636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Frame 1">
            <a:extLst>
              <a:ext uri="{FF2B5EF4-FFF2-40B4-BE49-F238E27FC236}">
                <a16:creationId xmlns="" xmlns:a16="http://schemas.microsoft.com/office/drawing/2014/main" id="{AD0BBD3F-EA21-B947-B4D5-34EFC08EFF72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7" grpId="0"/>
      <p:bldP spid="1048608" grpId="0"/>
      <p:bldP spid="1048609" grpId="0" animBg="1"/>
      <p:bldP spid="10486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217</Words>
  <Application>Microsoft Office PowerPoint</Application>
  <PresentationFormat>Custom</PresentationFormat>
  <Paragraphs>57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Madison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Kawser Habib</cp:lastModifiedBy>
  <cp:revision>14</cp:revision>
  <dcterms:created xsi:type="dcterms:W3CDTF">2016-04-10T05:19:29Z</dcterms:created>
  <dcterms:modified xsi:type="dcterms:W3CDTF">2021-01-24T12:21:15Z</dcterms:modified>
</cp:coreProperties>
</file>