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71" r:id="rId2"/>
    <p:sldId id="272" r:id="rId3"/>
    <p:sldId id="257" r:id="rId4"/>
    <p:sldId id="258" r:id="rId5"/>
    <p:sldId id="259" r:id="rId6"/>
    <p:sldId id="260" r:id="rId7"/>
    <p:sldId id="261" r:id="rId8"/>
    <p:sldId id="263" r:id="rId9"/>
    <p:sldId id="262" r:id="rId10"/>
    <p:sldId id="264" r:id="rId11"/>
    <p:sldId id="265" r:id="rId12"/>
    <p:sldId id="266" r:id="rId13"/>
    <p:sldId id="267" r:id="rId14"/>
    <p:sldId id="268" r:id="rId15"/>
    <p:sldId id="270" r:id="rId16"/>
    <p:sldId id="269" r:id="rId17"/>
    <p:sldId id="273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C2116-8225-4F91-8B35-F6F06B18893A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2E99E-7334-415C-8A94-EDDA02D6F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246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C2116-8225-4F91-8B35-F6F06B18893A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2E99E-7334-415C-8A94-EDDA02D6F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477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C2116-8225-4F91-8B35-F6F06B18893A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2E99E-7334-415C-8A94-EDDA02D6F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620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C2116-8225-4F91-8B35-F6F06B18893A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2E99E-7334-415C-8A94-EDDA02D6F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028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C2116-8225-4F91-8B35-F6F06B18893A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2E99E-7334-415C-8A94-EDDA02D6F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179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C2116-8225-4F91-8B35-F6F06B18893A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2E99E-7334-415C-8A94-EDDA02D6F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622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C2116-8225-4F91-8B35-F6F06B18893A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2E99E-7334-415C-8A94-EDDA02D6F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620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C2116-8225-4F91-8B35-F6F06B18893A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2E99E-7334-415C-8A94-EDDA02D6F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13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C2116-8225-4F91-8B35-F6F06B18893A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2E99E-7334-415C-8A94-EDDA02D6F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14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C2116-8225-4F91-8B35-F6F06B18893A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2E99E-7334-415C-8A94-EDDA02D6F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48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C2116-8225-4F91-8B35-F6F06B18893A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2E99E-7334-415C-8A94-EDDA02D6F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436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C2116-8225-4F91-8B35-F6F06B18893A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2E99E-7334-415C-8A94-EDDA02D6F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569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5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594AE0E-0465-463F-83B4-1B6CAF991C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8D900E6-92EC-4CA3-BC35-1B34F34C10E8}"/>
              </a:ext>
            </a:extLst>
          </p:cNvPr>
          <p:cNvSpPr txBox="1"/>
          <p:nvPr/>
        </p:nvSpPr>
        <p:spPr>
          <a:xfrm>
            <a:off x="5638800" y="2975113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EE7919-0688-4386-9FA4-16EBAF53ABB9}"/>
              </a:ext>
            </a:extLst>
          </p:cNvPr>
          <p:cNvSpPr txBox="1"/>
          <p:nvPr/>
        </p:nvSpPr>
        <p:spPr>
          <a:xfrm>
            <a:off x="410818" y="448709"/>
            <a:ext cx="113703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            </a:t>
            </a:r>
            <a:r>
              <a:rPr lang="en-US" sz="5400" b="1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54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মাল্টিমিডিয়া</a:t>
            </a:r>
            <a:r>
              <a:rPr lang="en-US" sz="54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ক্লাসে</a:t>
            </a:r>
            <a:r>
              <a:rPr lang="en-US" sz="54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54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sz="54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258676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99A7230-FC8B-4F56-B9C0-7D2757AFF860}"/>
              </a:ext>
            </a:extLst>
          </p:cNvPr>
          <p:cNvSpPr txBox="1"/>
          <p:nvPr/>
        </p:nvSpPr>
        <p:spPr>
          <a:xfrm>
            <a:off x="4651512" y="952504"/>
            <a:ext cx="4572000" cy="646331"/>
          </a:xfrm>
          <a:prstGeom prst="rect">
            <a:avLst/>
          </a:prstGeom>
          <a:noFill/>
          <a:ln>
            <a:solidFill>
              <a:srgbClr val="0070C0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মনোযোগসহকারে শুনি ও বলি   </a:t>
            </a:r>
            <a:endParaRPr lang="en-US" sz="36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1E461EA-4BFA-458A-8A7E-B1BC9EC50263}"/>
              </a:ext>
            </a:extLst>
          </p:cNvPr>
          <p:cNvSpPr txBox="1"/>
          <p:nvPr/>
        </p:nvSpPr>
        <p:spPr>
          <a:xfrm>
            <a:off x="5447506" y="2075671"/>
            <a:ext cx="4094922" cy="707886"/>
          </a:xfrm>
          <a:prstGeom prst="rect">
            <a:avLst/>
          </a:prstGeom>
          <a:noFill/>
          <a:ln>
            <a:solidFill>
              <a:srgbClr val="00B0F0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</a:t>
            </a:r>
            <a:r>
              <a:rPr lang="bn-BD" sz="4000" b="1" dirty="0">
                <a:latin typeface="NikoshBAN" pitchFamily="2" charset="0"/>
                <a:cs typeface="NikoshBAN" pitchFamily="2" charset="0"/>
              </a:rPr>
              <a:t>তা চাই      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ight Arrow 5">
            <a:extLst>
              <a:ext uri="{FF2B5EF4-FFF2-40B4-BE49-F238E27FC236}">
                <a16:creationId xmlns:a16="http://schemas.microsoft.com/office/drawing/2014/main" id="{2ED4BCA8-79AC-46FC-8F88-987A4E3F8D21}"/>
              </a:ext>
            </a:extLst>
          </p:cNvPr>
          <p:cNvSpPr/>
          <p:nvPr/>
        </p:nvSpPr>
        <p:spPr>
          <a:xfrm rot="5400000">
            <a:off x="6556512" y="3502944"/>
            <a:ext cx="762000" cy="38100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2" descr="C:\Users\ac\Desktop\Download\index11.jpg">
            <a:extLst>
              <a:ext uri="{FF2B5EF4-FFF2-40B4-BE49-F238E27FC236}">
                <a16:creationId xmlns:a16="http://schemas.microsoft.com/office/drawing/2014/main" id="{8EC0CB65-6763-46B6-A89C-A86254FD6D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2546" y="1914267"/>
            <a:ext cx="4876800" cy="3652892"/>
          </a:xfrm>
          <a:prstGeom prst="roundRect">
            <a:avLst/>
          </a:prstGeom>
          <a:noFill/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6667D807-D71B-41C1-8B28-40BDBED73203}"/>
              </a:ext>
            </a:extLst>
          </p:cNvPr>
          <p:cNvSpPr/>
          <p:nvPr/>
        </p:nvSpPr>
        <p:spPr>
          <a:xfrm>
            <a:off x="6058606" y="4824295"/>
            <a:ext cx="2103461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9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bn-IN" sz="9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endParaRPr lang="en-US" sz="96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451734E-A21A-4FB4-93A1-7D17890FDD49}"/>
              </a:ext>
            </a:extLst>
          </p:cNvPr>
          <p:cNvSpPr/>
          <p:nvPr/>
        </p:nvSpPr>
        <p:spPr>
          <a:xfrm>
            <a:off x="9700588" y="4782329"/>
            <a:ext cx="1144865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9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endParaRPr lang="en-US" sz="96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Frame 2">
            <a:extLst>
              <a:ext uri="{FF2B5EF4-FFF2-40B4-BE49-F238E27FC236}">
                <a16:creationId xmlns:a16="http://schemas.microsoft.com/office/drawing/2014/main" id="{FE2C31FE-D527-46F2-B31D-4F82D443474C}"/>
              </a:ext>
            </a:extLst>
          </p:cNvPr>
          <p:cNvSpPr/>
          <p:nvPr/>
        </p:nvSpPr>
        <p:spPr>
          <a:xfrm>
            <a:off x="0" y="1"/>
            <a:ext cx="12192000" cy="6858000"/>
          </a:xfrm>
          <a:prstGeom prst="frame">
            <a:avLst>
              <a:gd name="adj1" fmla="val 57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5461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2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2">
            <a:extLst>
              <a:ext uri="{FF2B5EF4-FFF2-40B4-BE49-F238E27FC236}">
                <a16:creationId xmlns:a16="http://schemas.microsoft.com/office/drawing/2014/main" id="{65DDC7FB-458F-44FB-99A4-EF5E5DA04A67}"/>
              </a:ext>
            </a:extLst>
          </p:cNvPr>
          <p:cNvSpPr/>
          <p:nvPr/>
        </p:nvSpPr>
        <p:spPr>
          <a:xfrm>
            <a:off x="4650175" y="2302123"/>
            <a:ext cx="7620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C867DE-C3B5-436A-A5AB-C32A2EE56851}"/>
              </a:ext>
            </a:extLst>
          </p:cNvPr>
          <p:cNvSpPr txBox="1"/>
          <p:nvPr/>
        </p:nvSpPr>
        <p:spPr>
          <a:xfrm>
            <a:off x="5704551" y="1984792"/>
            <a:ext cx="1371600" cy="101566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</a:t>
            </a:r>
            <a:r>
              <a:rPr lang="bn-BD" sz="6000" b="1" dirty="0">
                <a:latin typeface="NikoshBAN" pitchFamily="2" charset="0"/>
                <a:cs typeface="NikoshBAN" pitchFamily="2" charset="0"/>
              </a:rPr>
              <a:t>ম</a:t>
            </a:r>
            <a:r>
              <a:rPr lang="bn-BD" sz="6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IN" sz="6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7B26995-3647-4B2A-8C31-B483D9279EEA}"/>
              </a:ext>
            </a:extLst>
          </p:cNvPr>
          <p:cNvSpPr txBox="1"/>
          <p:nvPr/>
        </p:nvSpPr>
        <p:spPr>
          <a:xfrm>
            <a:off x="9763030" y="1921577"/>
            <a:ext cx="1088843" cy="14465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8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 </a:t>
            </a:r>
            <a:endParaRPr lang="en-IN" sz="88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ight Arrow 5">
            <a:extLst>
              <a:ext uri="{FF2B5EF4-FFF2-40B4-BE49-F238E27FC236}">
                <a16:creationId xmlns:a16="http://schemas.microsoft.com/office/drawing/2014/main" id="{DF375D0B-D1DE-45A7-BE04-0612E3DFFCE6}"/>
              </a:ext>
            </a:extLst>
          </p:cNvPr>
          <p:cNvSpPr/>
          <p:nvPr/>
        </p:nvSpPr>
        <p:spPr>
          <a:xfrm>
            <a:off x="7657590" y="2205864"/>
            <a:ext cx="7620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Right Arrow 6">
            <a:extLst>
              <a:ext uri="{FF2B5EF4-FFF2-40B4-BE49-F238E27FC236}">
                <a16:creationId xmlns:a16="http://schemas.microsoft.com/office/drawing/2014/main" id="{B22EC0EF-A6BF-4A23-8B61-659C69D6FC07}"/>
              </a:ext>
            </a:extLst>
          </p:cNvPr>
          <p:cNvSpPr/>
          <p:nvPr/>
        </p:nvSpPr>
        <p:spPr>
          <a:xfrm>
            <a:off x="4641620" y="3909681"/>
            <a:ext cx="7620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E63E4C7-3DE6-429C-AF3B-F771407FAD24}"/>
              </a:ext>
            </a:extLst>
          </p:cNvPr>
          <p:cNvSpPr txBox="1"/>
          <p:nvPr/>
        </p:nvSpPr>
        <p:spPr>
          <a:xfrm>
            <a:off x="5742651" y="3569159"/>
            <a:ext cx="1447800" cy="101566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</a:t>
            </a:r>
            <a:r>
              <a:rPr lang="bn-BD" sz="6000" b="1" dirty="0">
                <a:latin typeface="NikoshBAN" pitchFamily="2" charset="0"/>
                <a:cs typeface="NikoshBAN" pitchFamily="2" charset="0"/>
              </a:rPr>
              <a:t>তা</a:t>
            </a:r>
            <a:endParaRPr lang="en-IN" sz="6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3F2905A-0660-4401-BDBE-8A12CAFE4D3A}"/>
              </a:ext>
            </a:extLst>
          </p:cNvPr>
          <p:cNvSpPr txBox="1"/>
          <p:nvPr/>
        </p:nvSpPr>
        <p:spPr>
          <a:xfrm>
            <a:off x="9763030" y="3429000"/>
            <a:ext cx="1088843" cy="14465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8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 </a:t>
            </a:r>
            <a:endParaRPr lang="en-IN" sz="88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ight Arrow 9">
            <a:extLst>
              <a:ext uri="{FF2B5EF4-FFF2-40B4-BE49-F238E27FC236}">
                <a16:creationId xmlns:a16="http://schemas.microsoft.com/office/drawing/2014/main" id="{9E1C6D13-E35D-4160-86EF-31F56C56E0AB}"/>
              </a:ext>
            </a:extLst>
          </p:cNvPr>
          <p:cNvSpPr/>
          <p:nvPr/>
        </p:nvSpPr>
        <p:spPr>
          <a:xfrm>
            <a:off x="7660904" y="3862793"/>
            <a:ext cx="7620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58BB349-5089-4269-A551-19F02DAD2716}"/>
              </a:ext>
            </a:extLst>
          </p:cNvPr>
          <p:cNvSpPr txBox="1"/>
          <p:nvPr/>
        </p:nvSpPr>
        <p:spPr>
          <a:xfrm>
            <a:off x="1741003" y="4997296"/>
            <a:ext cx="8229600" cy="584775"/>
          </a:xfrm>
          <a:prstGeom prst="rect">
            <a:avLst/>
          </a:prstGeom>
          <a:noFill/>
          <a:ln>
            <a:solidFill>
              <a:srgbClr val="92D050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200" dirty="0">
                <a:latin typeface="NikoshBAN" pitchFamily="2" charset="0"/>
                <a:cs typeface="NikoshBAN" pitchFamily="2" charset="0"/>
              </a:rPr>
              <a:t>তোমরা কি বলতে পারো ? </a:t>
            </a:r>
            <a:r>
              <a:rPr lang="bn-BD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দিয়ে আর কী কী শব্দ হতে পারে ?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2115276-758E-4C86-A26B-D98332899904}"/>
              </a:ext>
            </a:extLst>
          </p:cNvPr>
          <p:cNvSpPr txBox="1"/>
          <p:nvPr/>
        </p:nvSpPr>
        <p:spPr>
          <a:xfrm>
            <a:off x="1795669" y="5728228"/>
            <a:ext cx="8229600" cy="584775"/>
          </a:xfrm>
          <a:prstGeom prst="rect">
            <a:avLst/>
          </a:prstGeom>
          <a:noFill/>
          <a:ln>
            <a:solidFill>
              <a:srgbClr val="92D050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মার, </a:t>
            </a:r>
            <a:r>
              <a:rPr lang="bn-BD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মি, </a:t>
            </a:r>
            <a:r>
              <a:rPr lang="bn-BD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সে </a:t>
            </a:r>
            <a:r>
              <a:rPr lang="bn-BD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দব, </a:t>
            </a:r>
            <a:r>
              <a:rPr lang="bn-BD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কাশ,</a:t>
            </a:r>
            <a:r>
              <a:rPr lang="bn-BD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লো, </a:t>
            </a:r>
            <a:r>
              <a:rPr lang="bn-BD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গুন, </a:t>
            </a:r>
            <a:r>
              <a:rPr lang="bn-BD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রো  ইত্যাদি। 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4" name="Picture 2" descr="C:\Users\ac\Downloads\at.jpg">
            <a:extLst>
              <a:ext uri="{FF2B5EF4-FFF2-40B4-BE49-F238E27FC236}">
                <a16:creationId xmlns:a16="http://schemas.microsoft.com/office/drawing/2014/main" id="{B6AC0A68-D6C4-4EF1-9613-C11180A0CB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5667" y="1918916"/>
            <a:ext cx="1981200" cy="1451872"/>
          </a:xfrm>
          <a:prstGeom prst="flowChartAlternateProcess">
            <a:avLst/>
          </a:prstGeom>
          <a:noFill/>
        </p:spPr>
      </p:pic>
      <p:pic>
        <p:nvPicPr>
          <p:cNvPr id="15" name="Picture 2" descr="C:\Users\ac\Desktop\Download\index11.jpg">
            <a:extLst>
              <a:ext uri="{FF2B5EF4-FFF2-40B4-BE49-F238E27FC236}">
                <a16:creationId xmlns:a16="http://schemas.microsoft.com/office/drawing/2014/main" id="{52E63C78-602C-49F5-B69E-BE8E730CBF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13767" y="3469256"/>
            <a:ext cx="1905000" cy="1426911"/>
          </a:xfrm>
          <a:prstGeom prst="roundRect">
            <a:avLst/>
          </a:prstGeom>
          <a:noFill/>
        </p:spPr>
      </p:pic>
      <p:sp>
        <p:nvSpPr>
          <p:cNvPr id="2" name="Frame 1">
            <a:extLst>
              <a:ext uri="{FF2B5EF4-FFF2-40B4-BE49-F238E27FC236}">
                <a16:creationId xmlns:a16="http://schemas.microsoft.com/office/drawing/2014/main" id="{60B80777-9CB6-4F42-9596-37DCDC06EF0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9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281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AA07190-7CF8-4D73-B616-55DA67C3BD5D}"/>
              </a:ext>
            </a:extLst>
          </p:cNvPr>
          <p:cNvSpPr txBox="1"/>
          <p:nvPr/>
        </p:nvSpPr>
        <p:spPr>
          <a:xfrm>
            <a:off x="762000" y="4142673"/>
            <a:ext cx="10668000" cy="156966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96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শিক্ষকের আদর্শ পাঠ </a:t>
            </a:r>
            <a:endParaRPr lang="en-US" sz="96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Frame 1">
            <a:extLst>
              <a:ext uri="{FF2B5EF4-FFF2-40B4-BE49-F238E27FC236}">
                <a16:creationId xmlns:a16="http://schemas.microsoft.com/office/drawing/2014/main" id="{390E8EF8-8AF8-474D-90B9-9ED99AC4FC75}"/>
              </a:ext>
            </a:extLst>
          </p:cNvPr>
          <p:cNvSpPr/>
          <p:nvPr/>
        </p:nvSpPr>
        <p:spPr>
          <a:xfrm>
            <a:off x="0" y="0"/>
            <a:ext cx="12284765" cy="6858000"/>
          </a:xfrm>
          <a:prstGeom prst="frame">
            <a:avLst>
              <a:gd name="adj1" fmla="val 5543"/>
            </a:avLst>
          </a:prstGeom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804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17E2A03-D76E-484D-96BA-4EC3C7D84FA0}"/>
              </a:ext>
            </a:extLst>
          </p:cNvPr>
          <p:cNvSpPr txBox="1"/>
          <p:nvPr/>
        </p:nvSpPr>
        <p:spPr>
          <a:xfrm>
            <a:off x="3230218" y="737152"/>
            <a:ext cx="5105400" cy="646331"/>
          </a:xfrm>
          <a:prstGeom prst="rect">
            <a:avLst/>
          </a:prstGeom>
          <a:noFill/>
          <a:ln>
            <a:solidFill>
              <a:srgbClr val="7030A0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একক কাজ </a:t>
            </a:r>
            <a:endParaRPr lang="en-US" sz="36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3298617-C339-4D4A-A96F-4F5EA625D1B5}"/>
              </a:ext>
            </a:extLst>
          </p:cNvPr>
          <p:cNvSpPr txBox="1"/>
          <p:nvPr/>
        </p:nvSpPr>
        <p:spPr>
          <a:xfrm>
            <a:off x="964096" y="5233505"/>
            <a:ext cx="10263808" cy="707886"/>
          </a:xfrm>
          <a:prstGeom prst="rect">
            <a:avLst/>
          </a:prstGeom>
          <a:noFill/>
          <a:ln>
            <a:solidFill>
              <a:srgbClr val="7030A0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b="1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একজন করে বলবে ও অন্যরা মনোযোগ সহকারে শুনবে ও বলবে।  </a:t>
            </a:r>
            <a:endParaRPr lang="en-US" sz="4000" b="1" dirty="0"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Notched Right Arrow 5">
            <a:hlinkClick r:id="" action="ppaction://noaction"/>
            <a:extLst>
              <a:ext uri="{FF2B5EF4-FFF2-40B4-BE49-F238E27FC236}">
                <a16:creationId xmlns:a16="http://schemas.microsoft.com/office/drawing/2014/main" id="{56A8EE99-1DEB-4FC1-B1EE-D326F75BDC01}"/>
              </a:ext>
            </a:extLst>
          </p:cNvPr>
          <p:cNvSpPr/>
          <p:nvPr/>
        </p:nvSpPr>
        <p:spPr>
          <a:xfrm>
            <a:off x="1706218" y="1270552"/>
            <a:ext cx="609600" cy="3048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2" name="Frame 1">
            <a:extLst>
              <a:ext uri="{FF2B5EF4-FFF2-40B4-BE49-F238E27FC236}">
                <a16:creationId xmlns:a16="http://schemas.microsoft.com/office/drawing/2014/main" id="{30899787-8D46-4D42-B7A4-A78BDA08414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6123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5698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C204385-535E-44A3-878F-418C94A02FEA}"/>
              </a:ext>
            </a:extLst>
          </p:cNvPr>
          <p:cNvSpPr txBox="1"/>
          <p:nvPr/>
        </p:nvSpPr>
        <p:spPr>
          <a:xfrm>
            <a:off x="2537791" y="3498574"/>
            <a:ext cx="7547114" cy="1323439"/>
          </a:xfrm>
          <a:prstGeom prst="rect">
            <a:avLst/>
          </a:prstGeom>
          <a:noFill/>
          <a:ln>
            <a:solidFill>
              <a:srgbClr val="7030A0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80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শিক্ষার্থীদের সরব পাঠ  </a:t>
            </a:r>
            <a:endParaRPr lang="en-US" sz="80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Frame 1">
            <a:extLst>
              <a:ext uri="{FF2B5EF4-FFF2-40B4-BE49-F238E27FC236}">
                <a16:creationId xmlns:a16="http://schemas.microsoft.com/office/drawing/2014/main" id="{AB3CE299-56C5-414F-88A4-C55777CF766D}"/>
              </a:ext>
            </a:extLst>
          </p:cNvPr>
          <p:cNvSpPr/>
          <p:nvPr/>
        </p:nvSpPr>
        <p:spPr>
          <a:xfrm>
            <a:off x="0" y="0"/>
            <a:ext cx="12192000" cy="6997148"/>
          </a:xfrm>
          <a:prstGeom prst="frame">
            <a:avLst>
              <a:gd name="adj1" fmla="val 4545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344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8D00608-505B-4C16-81E0-AFF5D9894EF0}"/>
              </a:ext>
            </a:extLst>
          </p:cNvPr>
          <p:cNvSpPr txBox="1"/>
          <p:nvPr/>
        </p:nvSpPr>
        <p:spPr>
          <a:xfrm>
            <a:off x="1905000" y="2628900"/>
            <a:ext cx="6324600" cy="646331"/>
          </a:xfrm>
          <a:prstGeom prst="rect">
            <a:avLst/>
          </a:prstGeom>
          <a:noFill/>
          <a:ln>
            <a:solidFill>
              <a:srgbClr val="00B0F0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দলীয়  কাজ </a:t>
            </a:r>
            <a:endParaRPr lang="en-US" sz="36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36A6912-2622-4D12-8115-4151EDD0C9E6}"/>
              </a:ext>
            </a:extLst>
          </p:cNvPr>
          <p:cNvSpPr txBox="1"/>
          <p:nvPr/>
        </p:nvSpPr>
        <p:spPr>
          <a:xfrm>
            <a:off x="921026" y="3886200"/>
            <a:ext cx="10406269" cy="1569660"/>
          </a:xfrm>
          <a:prstGeom prst="rect">
            <a:avLst/>
          </a:prstGeom>
          <a:noFill/>
          <a:ln>
            <a:solidFill>
              <a:srgbClr val="00B050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9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অ,আ </a:t>
            </a:r>
            <a:r>
              <a:rPr lang="bn-BD" sz="9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বর্ণগুলো খাতায় লিখ।   </a:t>
            </a:r>
            <a:endParaRPr lang="en-US" sz="9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Notched Right Arrow 5">
            <a:hlinkClick r:id="" action="ppaction://noaction"/>
            <a:extLst>
              <a:ext uri="{FF2B5EF4-FFF2-40B4-BE49-F238E27FC236}">
                <a16:creationId xmlns:a16="http://schemas.microsoft.com/office/drawing/2014/main" id="{5F350698-019E-4C05-99BA-B64972B9368F}"/>
              </a:ext>
            </a:extLst>
          </p:cNvPr>
          <p:cNvSpPr/>
          <p:nvPr/>
        </p:nvSpPr>
        <p:spPr>
          <a:xfrm>
            <a:off x="685800" y="952500"/>
            <a:ext cx="609600" cy="3048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2" name="Frame 1">
            <a:extLst>
              <a:ext uri="{FF2B5EF4-FFF2-40B4-BE49-F238E27FC236}">
                <a16:creationId xmlns:a16="http://schemas.microsoft.com/office/drawing/2014/main" id="{90BAF380-7B2A-45D2-9A4C-49201B55C65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5543"/>
            </a:avLst>
          </a:prstGeom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445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E9809C1-1DDB-4413-A4CA-FABFD7645EC0}"/>
              </a:ext>
            </a:extLst>
          </p:cNvPr>
          <p:cNvSpPr txBox="1"/>
          <p:nvPr/>
        </p:nvSpPr>
        <p:spPr>
          <a:xfrm>
            <a:off x="3642360" y="697395"/>
            <a:ext cx="4800600" cy="646331"/>
          </a:xfrm>
          <a:prstGeom prst="rect">
            <a:avLst/>
          </a:prstGeom>
          <a:noFill/>
          <a:ln>
            <a:solidFill>
              <a:srgbClr val="00B0F0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মূল্যায়ন </a:t>
            </a:r>
            <a:endParaRPr lang="en-US" sz="36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F8CF49D-88CE-436B-9BC9-904533F56F62}"/>
              </a:ext>
            </a:extLst>
          </p:cNvPr>
          <p:cNvSpPr txBox="1"/>
          <p:nvPr/>
        </p:nvSpPr>
        <p:spPr>
          <a:xfrm>
            <a:off x="1126436" y="2057177"/>
            <a:ext cx="10045148" cy="769441"/>
          </a:xfrm>
          <a:prstGeom prst="rect">
            <a:avLst/>
          </a:prstGeom>
          <a:noFill/>
          <a:ln>
            <a:solidFill>
              <a:srgbClr val="0070C0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4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ছবির সাথে</a:t>
            </a:r>
            <a:r>
              <a:rPr lang="bn-BD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অ, আ </a:t>
            </a:r>
            <a:r>
              <a:rPr lang="bn-BD" sz="44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বর্ণগুলোর মিল কর । </a:t>
            </a:r>
            <a:endParaRPr lang="en-US" sz="44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891D6EE-920D-470F-AAF7-E907B747AFE2}"/>
              </a:ext>
            </a:extLst>
          </p:cNvPr>
          <p:cNvSpPr txBox="1"/>
          <p:nvPr/>
        </p:nvSpPr>
        <p:spPr>
          <a:xfrm>
            <a:off x="8427720" y="4406131"/>
            <a:ext cx="1371600" cy="1015663"/>
          </a:xfrm>
          <a:prstGeom prst="rect">
            <a:avLst/>
          </a:prstGeom>
          <a:noFill/>
          <a:ln>
            <a:solidFill>
              <a:srgbClr val="002060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</a:t>
            </a:r>
            <a:r>
              <a:rPr lang="bn-BD" sz="6000" dirty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bn-BD" sz="6000" dirty="0">
                <a:latin typeface="NikoshBAN" pitchFamily="2" charset="0"/>
                <a:cs typeface="NikoshBAN" pitchFamily="2" charset="0"/>
              </a:rPr>
              <a:t> 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65C47C1-C2F8-4239-A567-00D27672A44F}"/>
              </a:ext>
            </a:extLst>
          </p:cNvPr>
          <p:cNvSpPr txBox="1"/>
          <p:nvPr/>
        </p:nvSpPr>
        <p:spPr>
          <a:xfrm>
            <a:off x="4541520" y="4406132"/>
            <a:ext cx="1447800" cy="1015663"/>
          </a:xfrm>
          <a:prstGeom prst="rect">
            <a:avLst/>
          </a:prstGeom>
          <a:noFill/>
          <a:ln>
            <a:solidFill>
              <a:srgbClr val="002060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0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আ  </a:t>
            </a:r>
            <a:r>
              <a:rPr lang="bn-BD" sz="6000" dirty="0">
                <a:latin typeface="NikoshBAN" pitchFamily="2" charset="0"/>
                <a:cs typeface="NikoshBAN" pitchFamily="2" charset="0"/>
              </a:rPr>
              <a:t> 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2" descr="C:\Users\ac\Downloads\a.jpg">
            <a:extLst>
              <a:ext uri="{FF2B5EF4-FFF2-40B4-BE49-F238E27FC236}">
                <a16:creationId xmlns:a16="http://schemas.microsoft.com/office/drawing/2014/main" id="{7027A68F-38A9-4654-B368-BB5B646DE3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23222" y="3075463"/>
            <a:ext cx="1499894" cy="1232558"/>
          </a:xfrm>
          <a:prstGeom prst="rect">
            <a:avLst/>
          </a:prstGeom>
          <a:noFill/>
          <a:ln w="9525">
            <a:solidFill>
              <a:srgbClr val="7030A0"/>
            </a:solidFill>
          </a:ln>
        </p:spPr>
      </p:pic>
      <p:pic>
        <p:nvPicPr>
          <p:cNvPr id="9" name="Picture 3" descr="C:\Users\ac\Downloads\io.jpg">
            <a:extLst>
              <a:ext uri="{FF2B5EF4-FFF2-40B4-BE49-F238E27FC236}">
                <a16:creationId xmlns:a16="http://schemas.microsoft.com/office/drawing/2014/main" id="{06FA3FAE-2DD3-4343-AE7C-D3C1384ED8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1169" y="2983395"/>
            <a:ext cx="1673151" cy="1248427"/>
          </a:xfrm>
          <a:prstGeom prst="flowChartAlternateProcess">
            <a:avLst/>
          </a:prstGeom>
          <a:noFill/>
        </p:spPr>
      </p:pic>
      <p:pic>
        <p:nvPicPr>
          <p:cNvPr id="10" name="Picture 2" descr="C:\Users\ac\Desktop\Download\zx.jpg">
            <a:extLst>
              <a:ext uri="{FF2B5EF4-FFF2-40B4-BE49-F238E27FC236}">
                <a16:creationId xmlns:a16="http://schemas.microsoft.com/office/drawing/2014/main" id="{4D8AFF0B-89FC-4E85-87B0-CD8C2E8525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84120" y="3070625"/>
            <a:ext cx="1628994" cy="1208170"/>
          </a:xfrm>
          <a:prstGeom prst="rect">
            <a:avLst/>
          </a:prstGeom>
          <a:noFill/>
          <a:ln w="9525">
            <a:solidFill>
              <a:srgbClr val="7030A0"/>
            </a:solidFill>
          </a:ln>
        </p:spPr>
      </p:pic>
      <p:pic>
        <p:nvPicPr>
          <p:cNvPr id="11" name="Picture 2" descr="C:\Users\ac\Desktop\Download\index11.jpg">
            <a:extLst>
              <a:ext uri="{FF2B5EF4-FFF2-40B4-BE49-F238E27FC236}">
                <a16:creationId xmlns:a16="http://schemas.microsoft.com/office/drawing/2014/main" id="{4E66A93F-F97A-4323-91DC-E54AFEB9A3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32997" y="2983395"/>
            <a:ext cx="1794923" cy="1344460"/>
          </a:xfrm>
          <a:prstGeom prst="roundRect">
            <a:avLst/>
          </a:prstGeom>
          <a:noFill/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D13D7A4B-CBAE-434E-9F17-25EBCD545C66}"/>
              </a:ext>
            </a:extLst>
          </p:cNvPr>
          <p:cNvSpPr txBox="1"/>
          <p:nvPr/>
        </p:nvSpPr>
        <p:spPr>
          <a:xfrm>
            <a:off x="2560320" y="4406131"/>
            <a:ext cx="1447800" cy="1015663"/>
          </a:xfrm>
          <a:prstGeom prst="rect">
            <a:avLst/>
          </a:prstGeom>
          <a:noFill/>
          <a:ln>
            <a:solidFill>
              <a:srgbClr val="002060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000" dirty="0">
                <a:solidFill>
                  <a:srgbClr val="4620D0"/>
                </a:solidFill>
                <a:latin typeface="NikoshBAN" pitchFamily="2" charset="0"/>
                <a:cs typeface="NikoshBAN" pitchFamily="2" charset="0"/>
              </a:rPr>
              <a:t>অ</a:t>
            </a:r>
            <a:r>
              <a:rPr lang="bn-BD" sz="60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6000" dirty="0">
                <a:latin typeface="NikoshBAN" pitchFamily="2" charset="0"/>
                <a:cs typeface="NikoshBAN" pitchFamily="2" charset="0"/>
              </a:rPr>
              <a:t> 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FD520A0-9ABF-4839-98C2-6E4B43504869}"/>
              </a:ext>
            </a:extLst>
          </p:cNvPr>
          <p:cNvSpPr txBox="1"/>
          <p:nvPr/>
        </p:nvSpPr>
        <p:spPr>
          <a:xfrm>
            <a:off x="6446520" y="4406131"/>
            <a:ext cx="1447800" cy="1015663"/>
          </a:xfrm>
          <a:prstGeom prst="rect">
            <a:avLst/>
          </a:prstGeom>
          <a:noFill/>
          <a:ln>
            <a:solidFill>
              <a:srgbClr val="002060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</a:t>
            </a:r>
            <a:r>
              <a:rPr lang="bn-BD" sz="60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BD" sz="6000" dirty="0">
                <a:latin typeface="NikoshBAN" pitchFamily="2" charset="0"/>
                <a:cs typeface="NikoshBAN" pitchFamily="2" charset="0"/>
              </a:rPr>
              <a:t> 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Notched Right Arrow 16">
            <a:hlinkClick r:id="" action="ppaction://noaction"/>
            <a:extLst>
              <a:ext uri="{FF2B5EF4-FFF2-40B4-BE49-F238E27FC236}">
                <a16:creationId xmlns:a16="http://schemas.microsoft.com/office/drawing/2014/main" id="{4EB91A63-80E9-40C6-96D2-7DE718FD4286}"/>
              </a:ext>
            </a:extLst>
          </p:cNvPr>
          <p:cNvSpPr/>
          <p:nvPr/>
        </p:nvSpPr>
        <p:spPr>
          <a:xfrm>
            <a:off x="2255520" y="1230795"/>
            <a:ext cx="609600" cy="3048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2" name="Frame 1">
            <a:extLst>
              <a:ext uri="{FF2B5EF4-FFF2-40B4-BE49-F238E27FC236}">
                <a16:creationId xmlns:a16="http://schemas.microsoft.com/office/drawing/2014/main" id="{94808D9A-E200-407D-8676-2CE802ADC8C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4577"/>
            </a:avLst>
          </a:prstGeom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737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12" grpId="0" animBg="1"/>
      <p:bldP spid="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>
            <a:extLst>
              <a:ext uri="{FF2B5EF4-FFF2-40B4-BE49-F238E27FC236}">
                <a16:creationId xmlns:a16="http://schemas.microsoft.com/office/drawing/2014/main" id="{D27EAA3B-A830-422B-9AA5-901621ABC8A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573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DE729EA-3638-4E40-95F5-FCCC5C9908D4}"/>
              </a:ext>
            </a:extLst>
          </p:cNvPr>
          <p:cNvSpPr/>
          <p:nvPr/>
        </p:nvSpPr>
        <p:spPr>
          <a:xfrm>
            <a:off x="942795" y="1204794"/>
            <a:ext cx="36599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270BAC1-F691-4A2E-BEB7-BE8195A087B5}"/>
              </a:ext>
            </a:extLst>
          </p:cNvPr>
          <p:cNvSpPr/>
          <p:nvPr/>
        </p:nvSpPr>
        <p:spPr>
          <a:xfrm>
            <a:off x="8098637" y="4882272"/>
            <a:ext cx="28857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5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ভালো থেকো</a:t>
            </a:r>
            <a:endParaRPr lang="en-US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0622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EF03C8B-A232-454D-88AD-8B7F7EC98A9F}"/>
              </a:ext>
            </a:extLst>
          </p:cNvPr>
          <p:cNvSpPr/>
          <p:nvPr/>
        </p:nvSpPr>
        <p:spPr>
          <a:xfrm>
            <a:off x="4649129" y="489179"/>
            <a:ext cx="28937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bn-IN" sz="5400" b="1" cap="none" spc="0" dirty="0">
                <a:ln/>
                <a:solidFill>
                  <a:schemeClr val="accent4"/>
                </a:solidFill>
                <a:effectLst/>
              </a:rPr>
              <a:t>পরিচিতি </a:t>
            </a:r>
            <a:endParaRPr lang="en-US" sz="54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E5A9BA3-F6C8-4C6D-B3EA-65F0806A87EB}"/>
              </a:ext>
            </a:extLst>
          </p:cNvPr>
          <p:cNvSpPr/>
          <p:nvPr/>
        </p:nvSpPr>
        <p:spPr>
          <a:xfrm>
            <a:off x="424071" y="1412509"/>
            <a:ext cx="5950226" cy="5078313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</a:p>
          <a:p>
            <a:pPr algn="ctr"/>
            <a:r>
              <a:rPr lang="bn-IN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নামঃরমজান আলী</a:t>
            </a:r>
          </a:p>
          <a:p>
            <a:pPr algn="ctr"/>
            <a:r>
              <a:rPr lang="bn-IN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পদবীঃসহকারী শিক্ষক</a:t>
            </a:r>
          </a:p>
          <a:p>
            <a:pPr algn="ctr"/>
            <a:r>
              <a:rPr lang="bn-IN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মাঝেরগাঁও সপ্রাবি</a:t>
            </a:r>
          </a:p>
          <a:p>
            <a:pPr algn="ctr"/>
            <a:r>
              <a:rPr lang="bn-IN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কোম্পানিগঞ্জ, সিলেট।</a:t>
            </a:r>
          </a:p>
          <a:p>
            <a:pPr algn="ctr"/>
            <a:r>
              <a:rPr lang="bn-IN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মোবাইলঃ০১৭২৪৩৫৪৩৯৯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E222640-B75F-4F54-994B-FD738A85482B}"/>
              </a:ext>
            </a:extLst>
          </p:cNvPr>
          <p:cNvSpPr/>
          <p:nvPr/>
        </p:nvSpPr>
        <p:spPr>
          <a:xfrm>
            <a:off x="7063409" y="1412508"/>
            <a:ext cx="4704520" cy="5078313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</a:p>
          <a:p>
            <a:pPr algn="ctr"/>
            <a:r>
              <a:rPr lang="bn-IN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শ্রেণিঃপ্রথম</a:t>
            </a:r>
          </a:p>
          <a:p>
            <a:pPr algn="ctr"/>
            <a:r>
              <a:rPr lang="bn-IN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বিষয়ঃবাংলা</a:t>
            </a:r>
          </a:p>
          <a:p>
            <a:pPr algn="ctr"/>
            <a:r>
              <a:rPr lang="bn-IN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পাঠেরঃ   ৭</a:t>
            </a:r>
          </a:p>
          <a:p>
            <a:pPr algn="ctr"/>
            <a:r>
              <a:rPr lang="bn-IN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বর্ণ শিখিঃঅ, আ</a:t>
            </a:r>
          </a:p>
          <a:p>
            <a:pPr algn="ctr"/>
            <a:r>
              <a:rPr lang="bn-IN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</a:p>
        </p:txBody>
      </p:sp>
      <p:sp>
        <p:nvSpPr>
          <p:cNvPr id="3" name="Frame 2">
            <a:extLst>
              <a:ext uri="{FF2B5EF4-FFF2-40B4-BE49-F238E27FC236}">
                <a16:creationId xmlns:a16="http://schemas.microsoft.com/office/drawing/2014/main" id="{C38C28AD-CFDC-4133-9125-B111D633ED2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61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0891946"/>
      </p:ext>
    </p:extLst>
  </p:cSld>
  <p:clrMapOvr>
    <a:masterClrMapping/>
  </p:clrMapOvr>
  <p:transition spd="slow">
    <p:comb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0"/>
                <a:lumOff val="100000"/>
              </a:schemeClr>
            </a:gs>
            <a:gs pos="35000">
              <a:schemeClr val="accent2">
                <a:lumMod val="0"/>
                <a:lumOff val="100000"/>
              </a:schemeClr>
            </a:gs>
            <a:gs pos="100000">
              <a:schemeClr val="accent2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C1DBE9A-3FC2-4379-98BF-44321179524C}"/>
              </a:ext>
            </a:extLst>
          </p:cNvPr>
          <p:cNvSpPr txBox="1"/>
          <p:nvPr/>
        </p:nvSpPr>
        <p:spPr>
          <a:xfrm>
            <a:off x="550168" y="190127"/>
            <a:ext cx="11142327" cy="1015663"/>
          </a:xfrm>
          <a:prstGeom prst="rect">
            <a:avLst/>
          </a:prstGeom>
          <a:noFill/>
          <a:ln w="31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>
                <a:solidFill>
                  <a:srgbClr val="4620D0"/>
                </a:solidFill>
                <a:latin typeface="NikoshBAN" pitchFamily="2" charset="0"/>
                <a:cs typeface="NikoshBAN" pitchFamily="2" charset="0"/>
              </a:rPr>
              <a:t>তোমরা</a:t>
            </a:r>
            <a:r>
              <a:rPr lang="en-US" sz="6000" dirty="0">
                <a:solidFill>
                  <a:srgbClr val="4620D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solidFill>
                  <a:srgbClr val="4620D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6000" dirty="0">
                <a:solidFill>
                  <a:srgbClr val="4620D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solidFill>
                  <a:srgbClr val="4620D0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6000" dirty="0">
                <a:solidFill>
                  <a:srgbClr val="4620D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dirty="0">
                <a:solidFill>
                  <a:srgbClr val="4620D0"/>
                </a:solidFill>
                <a:latin typeface="NikoshBAN" pitchFamily="2" charset="0"/>
                <a:cs typeface="NikoshBAN" pitchFamily="2" charset="0"/>
              </a:rPr>
              <a:t>বর্ণের নাম </a:t>
            </a:r>
            <a:r>
              <a:rPr lang="en-US" sz="6000" dirty="0" err="1">
                <a:solidFill>
                  <a:srgbClr val="4620D0"/>
                </a:solidFill>
                <a:latin typeface="NikoshBAN" pitchFamily="2" charset="0"/>
                <a:cs typeface="NikoshBAN" pitchFamily="2" charset="0"/>
              </a:rPr>
              <a:t>বলাতে</a:t>
            </a:r>
            <a:r>
              <a:rPr lang="en-US" sz="6000" dirty="0">
                <a:solidFill>
                  <a:srgbClr val="4620D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solidFill>
                  <a:srgbClr val="4620D0"/>
                </a:solidFill>
                <a:latin typeface="NikoshBAN" pitchFamily="2" charset="0"/>
                <a:cs typeface="NikoshBAN" pitchFamily="2" charset="0"/>
              </a:rPr>
              <a:t>পার</a:t>
            </a:r>
            <a:r>
              <a:rPr lang="en-US" sz="6000">
                <a:solidFill>
                  <a:srgbClr val="4620D0"/>
                </a:solidFill>
                <a:latin typeface="NikoshBAN" pitchFamily="2" charset="0"/>
                <a:cs typeface="NikoshBAN" pitchFamily="2" charset="0"/>
              </a:rPr>
              <a:t>? </a:t>
            </a:r>
            <a:r>
              <a:rPr lang="bn-BD" sz="3600">
                <a:solidFill>
                  <a:srgbClr val="4620D0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3600" dirty="0">
              <a:solidFill>
                <a:srgbClr val="4620D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746648E-0B9F-47E8-8CE8-90BD09E69EBB}"/>
              </a:ext>
            </a:extLst>
          </p:cNvPr>
          <p:cNvSpPr txBox="1"/>
          <p:nvPr/>
        </p:nvSpPr>
        <p:spPr>
          <a:xfrm>
            <a:off x="2654232" y="1487781"/>
            <a:ext cx="6934200" cy="4524315"/>
          </a:xfrm>
          <a:prstGeom prst="rect">
            <a:avLst/>
          </a:prstGeom>
          <a:noFill/>
          <a:ln>
            <a:solidFill>
              <a:srgbClr val="002060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9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অ, </a:t>
            </a:r>
            <a:r>
              <a:rPr lang="bn-BD" sz="96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আ, </a:t>
            </a:r>
            <a:r>
              <a:rPr lang="bn-BD" sz="9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ই, </a:t>
            </a:r>
            <a:r>
              <a:rPr lang="bn-BD" sz="9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ঈ, </a:t>
            </a:r>
          </a:p>
          <a:p>
            <a:pPr algn="ctr"/>
            <a:r>
              <a:rPr lang="bn-BD" sz="96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উ, </a:t>
            </a:r>
            <a:r>
              <a:rPr lang="bn-BD" sz="9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ঊ, </a:t>
            </a:r>
            <a:r>
              <a:rPr lang="bn-BD" sz="96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ঋ </a:t>
            </a:r>
          </a:p>
          <a:p>
            <a:pPr algn="ctr"/>
            <a:r>
              <a:rPr lang="bn-BD" sz="9600" dirty="0">
                <a:solidFill>
                  <a:srgbClr val="4620D0"/>
                </a:solidFill>
                <a:latin typeface="NikoshBAN" pitchFamily="2" charset="0"/>
                <a:cs typeface="NikoshBAN" pitchFamily="2" charset="0"/>
              </a:rPr>
              <a:t>এ, </a:t>
            </a:r>
            <a:r>
              <a:rPr lang="bn-BD" sz="9600" dirty="0">
                <a:solidFill>
                  <a:srgbClr val="10E01A"/>
                </a:solidFill>
                <a:latin typeface="NikoshBAN" pitchFamily="2" charset="0"/>
                <a:cs typeface="NikoshBAN" pitchFamily="2" charset="0"/>
              </a:rPr>
              <a:t>ঐ</a:t>
            </a:r>
            <a:r>
              <a:rPr lang="bn-BD" sz="96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bn-BD" sz="9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ও</a:t>
            </a:r>
            <a:r>
              <a:rPr lang="bn-BD" sz="96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,  </a:t>
            </a:r>
            <a:r>
              <a:rPr lang="bn-BD" sz="9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ঔ</a:t>
            </a:r>
            <a:r>
              <a:rPr lang="bn-BD" sz="96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9600" dirty="0">
                <a:latin typeface="NikoshBAN" pitchFamily="2" charset="0"/>
                <a:cs typeface="NikoshBAN" pitchFamily="2" charset="0"/>
              </a:rPr>
              <a:t>  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94DC4EA-281B-4265-938E-8AA0F6B5BE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aintBrush/>
                    </a14:imgEffect>
                    <a14:imgEffect>
                      <a14:sharpenSoften amount="25000"/>
                    </a14:imgEffect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2193" y="393838"/>
            <a:ext cx="689112" cy="607032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F2AD071-A6B8-4F57-8E76-155631E06C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aintBrush/>
                    </a14:imgEffect>
                    <a14:imgEffect>
                      <a14:sharpenSoften amount="25000"/>
                    </a14:imgEffect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95" y="393838"/>
            <a:ext cx="689112" cy="6070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4392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ECA8804-4F00-4F91-9165-92FD67764814}"/>
              </a:ext>
            </a:extLst>
          </p:cNvPr>
          <p:cNvSpPr txBox="1"/>
          <p:nvPr/>
        </p:nvSpPr>
        <p:spPr>
          <a:xfrm>
            <a:off x="4010006" y="1128861"/>
            <a:ext cx="3810000" cy="769441"/>
          </a:xfrm>
          <a:prstGeom prst="rect">
            <a:avLst/>
          </a:prstGeom>
          <a:noFill/>
          <a:ln>
            <a:solidFill>
              <a:srgbClr val="7030A0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আজ আমাদের পাঠ  </a:t>
            </a:r>
            <a:endParaRPr lang="en-US" sz="44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E18AD38-D30D-4B55-92C5-0E199974B041}"/>
              </a:ext>
            </a:extLst>
          </p:cNvPr>
          <p:cNvSpPr txBox="1"/>
          <p:nvPr/>
        </p:nvSpPr>
        <p:spPr>
          <a:xfrm>
            <a:off x="2981306" y="2613392"/>
            <a:ext cx="5867400" cy="249299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স্বরবর্ণ শিখি </a:t>
            </a:r>
          </a:p>
          <a:p>
            <a:pPr algn="ctr"/>
            <a:r>
              <a:rPr lang="bn-BD" sz="6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9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অ,  আ </a:t>
            </a:r>
            <a:r>
              <a:rPr lang="bn-BD" sz="9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9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9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242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A06F9F2-D687-46F1-8714-6DE29FAD2C71}"/>
              </a:ext>
            </a:extLst>
          </p:cNvPr>
          <p:cNvSpPr txBox="1"/>
          <p:nvPr/>
        </p:nvSpPr>
        <p:spPr>
          <a:xfrm>
            <a:off x="2650435" y="599638"/>
            <a:ext cx="6679095" cy="1015663"/>
          </a:xfrm>
          <a:prstGeom prst="rect">
            <a:avLst/>
          </a:prstGeom>
          <a:noFill/>
          <a:ln>
            <a:solidFill>
              <a:srgbClr val="7030A0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শিখনফল  </a:t>
            </a:r>
            <a:endParaRPr lang="en-US" sz="6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4B3F364-E4C0-4F79-8D82-F7BC38001BF4}"/>
              </a:ext>
            </a:extLst>
          </p:cNvPr>
          <p:cNvSpPr txBox="1"/>
          <p:nvPr/>
        </p:nvSpPr>
        <p:spPr>
          <a:xfrm>
            <a:off x="962437" y="1879324"/>
            <a:ext cx="9445487" cy="1200329"/>
          </a:xfrm>
          <a:prstGeom prst="rect">
            <a:avLst/>
          </a:prstGeom>
          <a:noFill/>
          <a:ln>
            <a:solidFill>
              <a:srgbClr val="7030A0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১</a:t>
            </a:r>
            <a:r>
              <a:rPr lang="en-US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.1.</a:t>
            </a:r>
            <a:r>
              <a:rPr lang="bn-BD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  বাক্য ও শব্দে ব্যবহৃত বাংলা বর্ণমালার </a:t>
            </a:r>
            <a:r>
              <a:rPr lang="bn-BD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অ, আ </a:t>
            </a:r>
            <a:r>
              <a:rPr lang="bn-BD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স্বরবর্ণগুলোর  ধ্বনি মনোযোগসহকারে শুনবে ও মনে রাখবে।  </a:t>
            </a:r>
            <a:endParaRPr lang="en-US" sz="3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B44F811-92C5-4F45-BC42-EAB05ACF9AD4}"/>
              </a:ext>
            </a:extLst>
          </p:cNvPr>
          <p:cNvSpPr txBox="1"/>
          <p:nvPr/>
        </p:nvSpPr>
        <p:spPr>
          <a:xfrm>
            <a:off x="962437" y="3566611"/>
            <a:ext cx="10416209" cy="1200329"/>
          </a:xfrm>
          <a:prstGeom prst="rect">
            <a:avLst/>
          </a:prstGeom>
          <a:noFill/>
          <a:ln>
            <a:solidFill>
              <a:srgbClr val="7030A0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bn-BD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en-US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.1.1</a:t>
            </a:r>
            <a:r>
              <a:rPr lang="bn-BD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বাক্য ও শব্দে ব্যবহৃত বাংলা বর্ণমালার </a:t>
            </a:r>
            <a:r>
              <a:rPr lang="bn-BD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অ, আ </a:t>
            </a:r>
            <a:r>
              <a:rPr lang="bn-BD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স্বরবর্ণগুলোর ধ্বনি স্পষ্ট ও শুদ্ধভাবে বলতে ও পড়তে  পারবে। </a:t>
            </a:r>
            <a:endParaRPr lang="en-US" sz="3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09B8B61-7AC4-439F-8448-DE220A233186}"/>
              </a:ext>
            </a:extLst>
          </p:cNvPr>
          <p:cNvSpPr txBox="1"/>
          <p:nvPr/>
        </p:nvSpPr>
        <p:spPr>
          <a:xfrm>
            <a:off x="962437" y="5415408"/>
            <a:ext cx="9839739" cy="646331"/>
          </a:xfrm>
          <a:prstGeom prst="rect">
            <a:avLst/>
          </a:prstGeom>
          <a:noFill/>
          <a:ln>
            <a:solidFill>
              <a:srgbClr val="7030A0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bn-BD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.1.1</a:t>
            </a:r>
            <a:r>
              <a:rPr lang="bn-BD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স্পষ্ট ও সঠিক আকৃতিতে </a:t>
            </a:r>
            <a:r>
              <a:rPr lang="bn-BD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অ, আ </a:t>
            </a:r>
            <a:r>
              <a:rPr lang="bn-BD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স্বরবর্ণগুলো লিখতে পারবে। </a:t>
            </a:r>
            <a:endParaRPr lang="en-US" sz="36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Frame 1">
            <a:extLst>
              <a:ext uri="{FF2B5EF4-FFF2-40B4-BE49-F238E27FC236}">
                <a16:creationId xmlns:a16="http://schemas.microsoft.com/office/drawing/2014/main" id="{ED2B719B-2DA1-465F-9AFF-D0DC29F2BBD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418"/>
            </a:avLst>
          </a:prstGeom>
          <a:ln w="38100"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437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6000">
              <a:schemeClr val="accent2">
                <a:lumMod val="0"/>
                <a:lumOff val="100000"/>
              </a:schemeClr>
            </a:gs>
            <a:gs pos="49000">
              <a:schemeClr val="accent2">
                <a:lumMod val="0"/>
                <a:lumOff val="100000"/>
              </a:schemeClr>
            </a:gs>
            <a:gs pos="87000">
              <a:srgbClr val="7030A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6C4C5AC-C0EC-4A94-8E0B-7C4AC95C0137}"/>
              </a:ext>
            </a:extLst>
          </p:cNvPr>
          <p:cNvSpPr txBox="1"/>
          <p:nvPr/>
        </p:nvSpPr>
        <p:spPr>
          <a:xfrm>
            <a:off x="4650646" y="939118"/>
            <a:ext cx="5846502" cy="707886"/>
          </a:xfrm>
          <a:prstGeom prst="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মনোযোগসহকারে শুনি ও বলি   </a:t>
            </a:r>
            <a:endParaRPr lang="en-US" sz="40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AC4D4CC-B6B6-48A7-ADD5-A07AD18CE447}"/>
              </a:ext>
            </a:extLst>
          </p:cNvPr>
          <p:cNvSpPr txBox="1"/>
          <p:nvPr/>
        </p:nvSpPr>
        <p:spPr>
          <a:xfrm>
            <a:off x="6054765" y="2252365"/>
            <a:ext cx="2438400" cy="830997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</a:t>
            </a:r>
            <a:r>
              <a:rPr lang="bn-BD" sz="4800" dirty="0">
                <a:latin typeface="NikoshBAN" pitchFamily="2" charset="0"/>
                <a:cs typeface="NikoshBAN" pitchFamily="2" charset="0"/>
              </a:rPr>
              <a:t>জ আসে </a:t>
            </a:r>
            <a:r>
              <a:rPr lang="bn-BD" sz="4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bn-BD" sz="4800" dirty="0">
                <a:latin typeface="NikoshBAN" pitchFamily="2" charset="0"/>
                <a:cs typeface="NikoshBAN" pitchFamily="2" charset="0"/>
              </a:rPr>
              <a:t>   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F9DDFBE6-5F2A-4A42-A77E-243CE2C52DE7}"/>
              </a:ext>
            </a:extLst>
          </p:cNvPr>
          <p:cNvSpPr/>
          <p:nvPr/>
        </p:nvSpPr>
        <p:spPr>
          <a:xfrm rot="5400000">
            <a:off x="6695750" y="3619500"/>
            <a:ext cx="6858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2" descr="C:\Users\ac\Downloads\hgj.jpg">
            <a:extLst>
              <a:ext uri="{FF2B5EF4-FFF2-40B4-BE49-F238E27FC236}">
                <a16:creationId xmlns:a16="http://schemas.microsoft.com/office/drawing/2014/main" id="{9F41EDF7-2E4D-48DC-B70A-90F7CCB11C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7847" y="1446431"/>
            <a:ext cx="3760289" cy="3276600"/>
          </a:xfrm>
          <a:prstGeom prst="flowChartAlternateProcess">
            <a:avLst/>
          </a:prstGeom>
          <a:noFill/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E50B078D-7020-4EC2-BF8F-570B62A0790B}"/>
              </a:ext>
            </a:extLst>
          </p:cNvPr>
          <p:cNvSpPr/>
          <p:nvPr/>
        </p:nvSpPr>
        <p:spPr>
          <a:xfrm>
            <a:off x="6096001" y="4605635"/>
            <a:ext cx="1885298" cy="1569660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bn-IN" sz="96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B05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endParaRPr lang="en-US" sz="96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00B050"/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2E614E9-FE16-4634-8A1A-EA8BD616C93D}"/>
              </a:ext>
            </a:extLst>
          </p:cNvPr>
          <p:cNvSpPr/>
          <p:nvPr/>
        </p:nvSpPr>
        <p:spPr>
          <a:xfrm>
            <a:off x="9417239" y="4605635"/>
            <a:ext cx="1885298" cy="1569660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cap="none" spc="0" dirty="0">
                <a:ln w="22225">
                  <a:solidFill>
                    <a:srgbClr val="00B050"/>
                  </a:solidFill>
                  <a:prstDash val="solid"/>
                </a:ln>
                <a:solidFill>
                  <a:srgbClr val="FF000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endParaRPr lang="en-US" sz="9600" b="1" cap="none" spc="0" dirty="0">
              <a:ln w="22225">
                <a:solidFill>
                  <a:srgbClr val="00B050"/>
                </a:solidFill>
                <a:prstDash val="solid"/>
              </a:ln>
              <a:solidFill>
                <a:srgbClr val="00B050"/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8584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2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6000">
              <a:srgbClr val="00B050"/>
            </a:gs>
            <a:gs pos="49000">
              <a:schemeClr val="accent2">
                <a:lumMod val="0"/>
                <a:lumOff val="100000"/>
              </a:schemeClr>
            </a:gs>
            <a:gs pos="87000">
              <a:srgbClr val="7030A0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233632C-7D89-4866-8A4C-77B1A71FB892}"/>
              </a:ext>
            </a:extLst>
          </p:cNvPr>
          <p:cNvSpPr txBox="1"/>
          <p:nvPr/>
        </p:nvSpPr>
        <p:spPr>
          <a:xfrm>
            <a:off x="3853732" y="881187"/>
            <a:ext cx="5588442" cy="707886"/>
          </a:xfrm>
          <a:prstGeom prst="rect">
            <a:avLst/>
          </a:prstGeom>
          <a:noFill/>
          <a:ln>
            <a:solidFill>
              <a:srgbClr val="7030A0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মনোযোগসহকারে শুনি ও বলি   </a:t>
            </a: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43EF0BB-EEBD-4021-9C76-FFB1E1268FAF}"/>
              </a:ext>
            </a:extLst>
          </p:cNvPr>
          <p:cNvSpPr txBox="1"/>
          <p:nvPr/>
        </p:nvSpPr>
        <p:spPr>
          <a:xfrm>
            <a:off x="5885623" y="1839819"/>
            <a:ext cx="2514600" cy="830997"/>
          </a:xfrm>
          <a:prstGeom prst="rect">
            <a:avLst/>
          </a:prstGeom>
          <a:noFill/>
          <a:ln>
            <a:solidFill>
              <a:srgbClr val="00B0F0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</a:t>
            </a:r>
            <a:r>
              <a:rPr lang="bn-BD" sz="4800" dirty="0">
                <a:latin typeface="NikoshBAN" pitchFamily="2" charset="0"/>
                <a:cs typeface="NikoshBAN" pitchFamily="2" charset="0"/>
              </a:rPr>
              <a:t>লি হাসে।</a:t>
            </a:r>
            <a:r>
              <a:rPr lang="bn-BD" sz="4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BD" sz="4800" dirty="0">
                <a:latin typeface="NikoshBAN" pitchFamily="2" charset="0"/>
                <a:cs typeface="NikoshBAN" pitchFamily="2" charset="0"/>
              </a:rPr>
              <a:t>   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ight Arrow 5">
            <a:extLst>
              <a:ext uri="{FF2B5EF4-FFF2-40B4-BE49-F238E27FC236}">
                <a16:creationId xmlns:a16="http://schemas.microsoft.com/office/drawing/2014/main" id="{980041EB-FC4D-4A15-9C5D-199301AAD07F}"/>
              </a:ext>
            </a:extLst>
          </p:cNvPr>
          <p:cNvSpPr/>
          <p:nvPr/>
        </p:nvSpPr>
        <p:spPr>
          <a:xfrm rot="5400000">
            <a:off x="6336848" y="3311689"/>
            <a:ext cx="1569658" cy="5558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2" descr="C:\Users\ac\Downloads\oli.jpg">
            <a:extLst>
              <a:ext uri="{FF2B5EF4-FFF2-40B4-BE49-F238E27FC236}">
                <a16:creationId xmlns:a16="http://schemas.microsoft.com/office/drawing/2014/main" id="{EC5925F6-C4A2-47E4-AF3F-9F979453D8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7078" y="1793653"/>
            <a:ext cx="4572000" cy="3042458"/>
          </a:xfrm>
          <a:prstGeom prst="round2DiagRect">
            <a:avLst/>
          </a:prstGeom>
          <a:noFill/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9E44896E-4DAF-4C09-B7A6-1CA8049E0753}"/>
              </a:ext>
            </a:extLst>
          </p:cNvPr>
          <p:cNvSpPr/>
          <p:nvPr/>
        </p:nvSpPr>
        <p:spPr>
          <a:xfrm>
            <a:off x="5711483" y="4374446"/>
            <a:ext cx="2354930" cy="1569660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9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bn-IN" sz="9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92D05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লি</a:t>
            </a:r>
            <a:endParaRPr lang="en-US" sz="96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rgbClr val="92D050"/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889F00-35DD-41D7-8477-647198811031}"/>
              </a:ext>
            </a:extLst>
          </p:cNvPr>
          <p:cNvSpPr/>
          <p:nvPr/>
        </p:nvSpPr>
        <p:spPr>
          <a:xfrm>
            <a:off x="10056602" y="4374446"/>
            <a:ext cx="1658320" cy="156966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9600" b="1" dirty="0">
                <a:ln w="13462">
                  <a:solidFill>
                    <a:srgbClr val="002060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endParaRPr lang="en-US" sz="9600" b="1" cap="none" spc="0" dirty="0">
              <a:ln w="13462">
                <a:solidFill>
                  <a:srgbClr val="002060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4826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2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2E742CC-19DA-4C49-A0CD-E7A55068C078}"/>
              </a:ext>
            </a:extLst>
          </p:cNvPr>
          <p:cNvSpPr txBox="1"/>
          <p:nvPr/>
        </p:nvSpPr>
        <p:spPr>
          <a:xfrm>
            <a:off x="596601" y="3992163"/>
            <a:ext cx="10864761" cy="646331"/>
          </a:xfrm>
          <a:prstGeom prst="rect">
            <a:avLst/>
          </a:prstGeom>
          <a:noFill/>
          <a:ln>
            <a:solidFill>
              <a:srgbClr val="7030A0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>
                <a:latin typeface="NikoshBAN" pitchFamily="2" charset="0"/>
                <a:cs typeface="NikoshBAN" pitchFamily="2" charset="0"/>
              </a:rPr>
              <a:t>তোমরা কি  বলতে পার ?  </a:t>
            </a:r>
            <a:r>
              <a:rPr lang="bn-BD" sz="3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 </a:t>
            </a:r>
            <a:r>
              <a:rPr lang="bn-BD" sz="3600" b="1" dirty="0">
                <a:latin typeface="NikoshBAN" pitchFamily="2" charset="0"/>
                <a:cs typeface="NikoshBAN" pitchFamily="2" charset="0"/>
              </a:rPr>
              <a:t>দিয়ে আর কী কী শব্দ হতে পারে ? 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ight Arrow 3">
            <a:extLst>
              <a:ext uri="{FF2B5EF4-FFF2-40B4-BE49-F238E27FC236}">
                <a16:creationId xmlns:a16="http://schemas.microsoft.com/office/drawing/2014/main" id="{2C9DBF9A-910F-4644-9AA3-66EE3FAC95E7}"/>
              </a:ext>
            </a:extLst>
          </p:cNvPr>
          <p:cNvSpPr/>
          <p:nvPr/>
        </p:nvSpPr>
        <p:spPr>
          <a:xfrm>
            <a:off x="2785901" y="938419"/>
            <a:ext cx="1673557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7E599E-1423-4AEE-B2C2-9A750FA97784}"/>
              </a:ext>
            </a:extLst>
          </p:cNvPr>
          <p:cNvSpPr txBox="1"/>
          <p:nvPr/>
        </p:nvSpPr>
        <p:spPr>
          <a:xfrm>
            <a:off x="4611756" y="596021"/>
            <a:ext cx="2968488" cy="101566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</a:t>
            </a:r>
            <a:r>
              <a:rPr lang="bn-BD" sz="6000" b="1" dirty="0">
                <a:latin typeface="NikoshBAN" pitchFamily="2" charset="0"/>
                <a:cs typeface="NikoshBAN" pitchFamily="2" charset="0"/>
              </a:rPr>
              <a:t>জ</a:t>
            </a:r>
            <a:r>
              <a:rPr lang="bn-BD" sz="6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IN" sz="6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95660D9-8B05-473F-B601-CB886B31767E}"/>
              </a:ext>
            </a:extLst>
          </p:cNvPr>
          <p:cNvSpPr txBox="1"/>
          <p:nvPr/>
        </p:nvSpPr>
        <p:spPr>
          <a:xfrm>
            <a:off x="10372520" y="405644"/>
            <a:ext cx="1088843" cy="144655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8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অ</a:t>
            </a:r>
            <a:r>
              <a:rPr lang="bn-BD" sz="88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IN" sz="88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3B13E2B-66E6-4D30-A3FC-C6AA00B0D4AD}"/>
              </a:ext>
            </a:extLst>
          </p:cNvPr>
          <p:cNvSpPr txBox="1"/>
          <p:nvPr/>
        </p:nvSpPr>
        <p:spPr>
          <a:xfrm>
            <a:off x="596601" y="5292008"/>
            <a:ext cx="10864760" cy="646331"/>
          </a:xfrm>
          <a:prstGeom prst="rect">
            <a:avLst/>
          </a:prstGeom>
          <a:noFill/>
          <a:ln>
            <a:solidFill>
              <a:srgbClr val="7030A0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নিক</a:t>
            </a:r>
            <a:r>
              <a:rPr lang="bn-BD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, অ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সি</a:t>
            </a:r>
            <a:r>
              <a:rPr lang="bn-BD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, অ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রুন</a:t>
            </a:r>
            <a:r>
              <a:rPr lang="bn-BD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, অ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বহেলা, </a:t>
            </a:r>
            <a:r>
              <a:rPr lang="bn-BD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তীত</a:t>
            </a:r>
            <a:r>
              <a:rPr lang="bn-BD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, অ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সার ইত্যাদি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।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ight Arrow 7">
            <a:extLst>
              <a:ext uri="{FF2B5EF4-FFF2-40B4-BE49-F238E27FC236}">
                <a16:creationId xmlns:a16="http://schemas.microsoft.com/office/drawing/2014/main" id="{6C203559-0CD6-4081-9BC4-96074D2A711D}"/>
              </a:ext>
            </a:extLst>
          </p:cNvPr>
          <p:cNvSpPr/>
          <p:nvPr/>
        </p:nvSpPr>
        <p:spPr>
          <a:xfrm>
            <a:off x="8040756" y="957470"/>
            <a:ext cx="2017644" cy="3428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Right Arrow 13">
            <a:extLst>
              <a:ext uri="{FF2B5EF4-FFF2-40B4-BE49-F238E27FC236}">
                <a16:creationId xmlns:a16="http://schemas.microsoft.com/office/drawing/2014/main" id="{052B69C4-17D7-4AC2-85FA-0541F42BFC47}"/>
              </a:ext>
            </a:extLst>
          </p:cNvPr>
          <p:cNvSpPr/>
          <p:nvPr/>
        </p:nvSpPr>
        <p:spPr>
          <a:xfrm>
            <a:off x="2706858" y="2549111"/>
            <a:ext cx="17526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E586D47-6176-4073-AC5B-CA2181DB2685}"/>
              </a:ext>
            </a:extLst>
          </p:cNvPr>
          <p:cNvSpPr txBox="1"/>
          <p:nvPr/>
        </p:nvSpPr>
        <p:spPr>
          <a:xfrm>
            <a:off x="4611756" y="2214769"/>
            <a:ext cx="3124200" cy="101566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</a:t>
            </a:r>
            <a:r>
              <a:rPr lang="bn-BD" sz="6000" b="1" dirty="0">
                <a:latin typeface="NikoshBAN" pitchFamily="2" charset="0"/>
                <a:cs typeface="NikoshBAN" pitchFamily="2" charset="0"/>
              </a:rPr>
              <a:t>লি</a:t>
            </a:r>
            <a:r>
              <a:rPr lang="bn-BD" sz="6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IN" sz="6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D9094BE-7EB2-47B2-829B-E3A786E35974}"/>
              </a:ext>
            </a:extLst>
          </p:cNvPr>
          <p:cNvSpPr txBox="1"/>
          <p:nvPr/>
        </p:nvSpPr>
        <p:spPr>
          <a:xfrm>
            <a:off x="10372520" y="2086956"/>
            <a:ext cx="1088843" cy="14465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8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অ</a:t>
            </a:r>
            <a:r>
              <a:rPr lang="bn-BD" sz="88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IN" sz="88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ight Arrow 16">
            <a:extLst>
              <a:ext uri="{FF2B5EF4-FFF2-40B4-BE49-F238E27FC236}">
                <a16:creationId xmlns:a16="http://schemas.microsoft.com/office/drawing/2014/main" id="{1496F328-D3FF-4698-9197-101299A560C0}"/>
              </a:ext>
            </a:extLst>
          </p:cNvPr>
          <p:cNvSpPr/>
          <p:nvPr/>
        </p:nvSpPr>
        <p:spPr>
          <a:xfrm>
            <a:off x="8040756" y="2443370"/>
            <a:ext cx="2017644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14" name="Picture 2" descr="C:\Users\ac\Desktop\Download\zx.jpg">
            <a:extLst>
              <a:ext uri="{FF2B5EF4-FFF2-40B4-BE49-F238E27FC236}">
                <a16:creationId xmlns:a16="http://schemas.microsoft.com/office/drawing/2014/main" id="{DC671D76-8A85-487A-A04B-32359D42C6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5202" y="2089689"/>
            <a:ext cx="1752600" cy="1299845"/>
          </a:xfrm>
          <a:prstGeom prst="rect">
            <a:avLst/>
          </a:prstGeom>
          <a:noFill/>
        </p:spPr>
      </p:pic>
      <p:pic>
        <p:nvPicPr>
          <p:cNvPr id="15" name="Picture 3" descr="C:\Users\ac\Downloads\io.jpg">
            <a:extLst>
              <a:ext uri="{FF2B5EF4-FFF2-40B4-BE49-F238E27FC236}">
                <a16:creationId xmlns:a16="http://schemas.microsoft.com/office/drawing/2014/main" id="{B8C231AC-C985-4003-8F71-1F260118FB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6602" y="668266"/>
            <a:ext cx="1905000" cy="1421423"/>
          </a:xfrm>
          <a:prstGeom prst="round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02721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959071D-0FD2-4C10-B9DC-125F9E1CF010}"/>
              </a:ext>
            </a:extLst>
          </p:cNvPr>
          <p:cNvSpPr txBox="1"/>
          <p:nvPr/>
        </p:nvSpPr>
        <p:spPr>
          <a:xfrm>
            <a:off x="3886200" y="766357"/>
            <a:ext cx="6186268" cy="707886"/>
          </a:xfrm>
          <a:prstGeom prst="rect">
            <a:avLst/>
          </a:prstGeom>
          <a:noFill/>
          <a:ln>
            <a:solidFill>
              <a:srgbClr val="0070C0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মনোযোগসহকারে শুনি ও বলি   </a:t>
            </a:r>
            <a:endParaRPr lang="en-US" sz="40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5D5975F-1082-4AC1-B118-D6D32CB459F3}"/>
              </a:ext>
            </a:extLst>
          </p:cNvPr>
          <p:cNvSpPr txBox="1"/>
          <p:nvPr/>
        </p:nvSpPr>
        <p:spPr>
          <a:xfrm>
            <a:off x="4686299" y="1702777"/>
            <a:ext cx="5386169" cy="1107996"/>
          </a:xfrm>
          <a:prstGeom prst="rect">
            <a:avLst/>
          </a:prstGeom>
          <a:noFill/>
          <a:ln>
            <a:solidFill>
              <a:srgbClr val="00B0F0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</a:t>
            </a:r>
            <a:r>
              <a:rPr lang="bn-BD" sz="6600" dirty="0">
                <a:latin typeface="NikoshBAN" pitchFamily="2" charset="0"/>
                <a:cs typeface="NikoshBAN" pitchFamily="2" charset="0"/>
              </a:rPr>
              <a:t>ম খাই    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ight Arrow 5">
            <a:extLst>
              <a:ext uri="{FF2B5EF4-FFF2-40B4-BE49-F238E27FC236}">
                <a16:creationId xmlns:a16="http://schemas.microsoft.com/office/drawing/2014/main" id="{DF72F84E-0F1B-469E-8C28-890086E3D128}"/>
              </a:ext>
            </a:extLst>
          </p:cNvPr>
          <p:cNvSpPr/>
          <p:nvPr/>
        </p:nvSpPr>
        <p:spPr>
          <a:xfrm rot="5400000">
            <a:off x="5905180" y="3715924"/>
            <a:ext cx="1696915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2" descr="C:\Users\ac\Downloads\a1.jpg">
            <a:extLst>
              <a:ext uri="{FF2B5EF4-FFF2-40B4-BE49-F238E27FC236}">
                <a16:creationId xmlns:a16="http://schemas.microsoft.com/office/drawing/2014/main" id="{DF9EB352-E080-485A-8A98-51B11F421E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9151" y="1562100"/>
            <a:ext cx="4290646" cy="3505200"/>
          </a:xfrm>
          <a:prstGeom prst="round2DiagRect">
            <a:avLst/>
          </a:prstGeom>
          <a:noFill/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CE21FF7F-4EFC-409D-B1CA-33DFA4A51E7D}"/>
              </a:ext>
            </a:extLst>
          </p:cNvPr>
          <p:cNvSpPr/>
          <p:nvPr/>
        </p:nvSpPr>
        <p:spPr>
          <a:xfrm>
            <a:off x="5544964" y="5270333"/>
            <a:ext cx="2417349" cy="10156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আ</a:t>
            </a:r>
            <a:r>
              <a:rPr lang="bn-IN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</a:rPr>
              <a:t>ম </a:t>
            </a:r>
            <a:endParaRPr lang="en-US" sz="6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DE6D702-145A-4760-A545-CF704E44BD71}"/>
              </a:ext>
            </a:extLst>
          </p:cNvPr>
          <p:cNvSpPr/>
          <p:nvPr/>
        </p:nvSpPr>
        <p:spPr>
          <a:xfrm>
            <a:off x="9762978" y="5177999"/>
            <a:ext cx="1770185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7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bn-IN" sz="7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72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Frame 2">
            <a:extLst>
              <a:ext uri="{FF2B5EF4-FFF2-40B4-BE49-F238E27FC236}">
                <a16:creationId xmlns:a16="http://schemas.microsoft.com/office/drawing/2014/main" id="{4292565E-6D75-4274-978E-D2F175DD6F7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4384"/>
            </a:avLst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695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2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</TotalTime>
  <Words>271</Words>
  <Application>Microsoft Office PowerPoint</Application>
  <PresentationFormat>Widescreen</PresentationFormat>
  <Paragraphs>67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MG SCHOOL</dc:creator>
  <cp:lastModifiedBy>MG SCHOOL</cp:lastModifiedBy>
  <cp:revision>25</cp:revision>
  <dcterms:created xsi:type="dcterms:W3CDTF">2021-01-23T04:30:55Z</dcterms:created>
  <dcterms:modified xsi:type="dcterms:W3CDTF">2021-01-24T13:00:36Z</dcterms:modified>
</cp:coreProperties>
</file>