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5" r:id="rId3"/>
    <p:sldId id="266" r:id="rId4"/>
    <p:sldId id="264" r:id="rId5"/>
    <p:sldId id="267" r:id="rId6"/>
    <p:sldId id="261" r:id="rId7"/>
    <p:sldId id="257" r:id="rId8"/>
    <p:sldId id="258" r:id="rId9"/>
    <p:sldId id="260" r:id="rId10"/>
    <p:sldId id="259" r:id="rId11"/>
    <p:sldId id="268" r:id="rId12"/>
    <p:sldId id="271" r:id="rId13"/>
    <p:sldId id="279" r:id="rId14"/>
    <p:sldId id="270" r:id="rId15"/>
    <p:sldId id="278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7T20:07:55.042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C5C5B-AAFF-4EF8-89C2-7D27B0D9C60B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B16FDB0B-4B7C-41A3-B951-9E6313FE6AE2}">
      <dgm:prSet phldrT="[Text]" custT="1"/>
      <dgm:spPr>
        <a:solidFill>
          <a:srgbClr val="E1B171"/>
        </a:solidFill>
      </dgm:spPr>
      <dgm:t>
        <a:bodyPr/>
        <a:lstStyle/>
        <a:p>
          <a:r>
            <a:rPr lang="en-US" sz="5400" dirty="0" err="1" smtClean="0">
              <a:solidFill>
                <a:schemeClr val="tx1"/>
              </a:solidFill>
            </a:rPr>
            <a:t>শিক্ষার্থীদের</a:t>
          </a:r>
          <a:r>
            <a:rPr lang="en-US" sz="5400" dirty="0" smtClean="0">
              <a:solidFill>
                <a:schemeClr val="tx1"/>
              </a:solidFill>
            </a:rPr>
            <a:t> </a:t>
          </a:r>
          <a:r>
            <a:rPr lang="bn-IN" sz="5400" dirty="0" smtClean="0">
              <a:solidFill>
                <a:schemeClr val="tx1"/>
              </a:solidFill>
            </a:rPr>
            <a:t>নিরব</a:t>
          </a:r>
          <a:r>
            <a:rPr lang="en-US" sz="5400" dirty="0" smtClean="0">
              <a:solidFill>
                <a:schemeClr val="tx1"/>
              </a:solidFill>
            </a:rPr>
            <a:t> </a:t>
          </a:r>
          <a:r>
            <a:rPr lang="en-US" sz="5400" dirty="0" err="1" smtClean="0">
              <a:solidFill>
                <a:schemeClr val="tx1"/>
              </a:solidFill>
            </a:rPr>
            <a:t>পাঠ</a:t>
          </a:r>
          <a:r>
            <a:rPr lang="en-US" sz="5400" dirty="0" smtClean="0">
              <a:solidFill>
                <a:schemeClr val="tx1"/>
              </a:solidFill>
            </a:rPr>
            <a:t> </a:t>
          </a:r>
          <a:endParaRPr lang="en-US" sz="5400" dirty="0">
            <a:solidFill>
              <a:schemeClr val="tx1"/>
            </a:solidFill>
          </a:endParaRPr>
        </a:p>
      </dgm:t>
    </dgm:pt>
    <dgm:pt modelId="{04B2CA06-A88B-405A-9C79-DC2E383938A7}" type="parTrans" cxnId="{EB6E650F-7B82-40CD-8764-634AACC3999D}">
      <dgm:prSet/>
      <dgm:spPr/>
      <dgm:t>
        <a:bodyPr/>
        <a:lstStyle/>
        <a:p>
          <a:endParaRPr lang="en-US"/>
        </a:p>
      </dgm:t>
    </dgm:pt>
    <dgm:pt modelId="{35712B03-B57B-4797-9FEE-03D99A597E34}" type="sibTrans" cxnId="{EB6E650F-7B82-40CD-8764-634AACC3999D}">
      <dgm:prSet/>
      <dgm:spPr/>
      <dgm:t>
        <a:bodyPr/>
        <a:lstStyle/>
        <a:p>
          <a:endParaRPr lang="en-US"/>
        </a:p>
      </dgm:t>
    </dgm:pt>
    <dgm:pt modelId="{F71B66AB-8150-41E5-A32C-1A8483996CA0}" type="pres">
      <dgm:prSet presAssocID="{F2BC5C5B-AAFF-4EF8-89C2-7D27B0D9C60B}" presName="linearFlow" presStyleCnt="0">
        <dgm:presLayoutVars>
          <dgm:dir/>
          <dgm:resizeHandles val="exact"/>
        </dgm:presLayoutVars>
      </dgm:prSet>
      <dgm:spPr/>
    </dgm:pt>
    <dgm:pt modelId="{FCDDC128-7915-4E15-BE6C-4818DE560D25}" type="pres">
      <dgm:prSet presAssocID="{B16FDB0B-4B7C-41A3-B951-9E6313FE6AE2}" presName="composite" presStyleCnt="0"/>
      <dgm:spPr/>
    </dgm:pt>
    <dgm:pt modelId="{B6B969C8-3530-44D7-B501-4DF29F8CF103}" type="pres">
      <dgm:prSet presAssocID="{B16FDB0B-4B7C-41A3-B951-9E6313FE6AE2}" presName="imgShp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5F3C9D8C-D2D4-4416-AD13-3EA88347EF16}" type="pres">
      <dgm:prSet presAssocID="{B16FDB0B-4B7C-41A3-B951-9E6313FE6AE2}" presName="txShp" presStyleLbl="node1" presStyleIdx="0" presStyleCnt="1" custScaleX="92917" custScaleY="52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4A118-AB70-4809-AF26-1222FCDEE40D}" type="presOf" srcId="{F2BC5C5B-AAFF-4EF8-89C2-7D27B0D9C60B}" destId="{F71B66AB-8150-41E5-A32C-1A8483996CA0}" srcOrd="0" destOrd="0" presId="urn:microsoft.com/office/officeart/2005/8/layout/vList3#1"/>
    <dgm:cxn modelId="{EB6E650F-7B82-40CD-8764-634AACC3999D}" srcId="{F2BC5C5B-AAFF-4EF8-89C2-7D27B0D9C60B}" destId="{B16FDB0B-4B7C-41A3-B951-9E6313FE6AE2}" srcOrd="0" destOrd="0" parTransId="{04B2CA06-A88B-405A-9C79-DC2E383938A7}" sibTransId="{35712B03-B57B-4797-9FEE-03D99A597E34}"/>
    <dgm:cxn modelId="{58745917-C1F4-4CB8-BCF7-D9CDAFEAF862}" type="presOf" srcId="{B16FDB0B-4B7C-41A3-B951-9E6313FE6AE2}" destId="{5F3C9D8C-D2D4-4416-AD13-3EA88347EF16}" srcOrd="0" destOrd="0" presId="urn:microsoft.com/office/officeart/2005/8/layout/vList3#1"/>
    <dgm:cxn modelId="{84D4998E-0B13-4757-87C7-863CC552D693}" type="presParOf" srcId="{F71B66AB-8150-41E5-A32C-1A8483996CA0}" destId="{FCDDC128-7915-4E15-BE6C-4818DE560D25}" srcOrd="0" destOrd="0" presId="urn:microsoft.com/office/officeart/2005/8/layout/vList3#1"/>
    <dgm:cxn modelId="{85ADB554-98BA-4B1A-AD39-134B46F94991}" type="presParOf" srcId="{FCDDC128-7915-4E15-BE6C-4818DE560D25}" destId="{B6B969C8-3530-44D7-B501-4DF29F8CF103}" srcOrd="0" destOrd="0" presId="urn:microsoft.com/office/officeart/2005/8/layout/vList3#1"/>
    <dgm:cxn modelId="{304AEB3B-B9B3-48CC-8BA3-AEECD0713792}" type="presParOf" srcId="{FCDDC128-7915-4E15-BE6C-4818DE560D25}" destId="{5F3C9D8C-D2D4-4416-AD13-3EA88347EF1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92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5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4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38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6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36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75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76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40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7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9E8E-15E0-4A49-B5CF-BA28E510B808}" type="datetimeFigureOut">
              <a:rPr lang="en-US" smtClean="0"/>
              <a:pPr/>
              <a:t>24-Jan-21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702A-86BF-467C-8917-B3B56302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1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934"/>
            <a:ext cx="12192000" cy="6912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7977" y="114953"/>
            <a:ext cx="967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1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953" y="398206"/>
            <a:ext cx="10464065" cy="614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953" y="435071"/>
            <a:ext cx="10337097" cy="606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953" y="398206"/>
            <a:ext cx="10338462" cy="60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0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988" y="1620089"/>
            <a:ext cx="3090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শিক্ষকের আদর্শ পাঠ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65" t="13969" r="35142" b="8804"/>
          <a:stretch/>
        </p:blipFill>
        <p:spPr>
          <a:xfrm>
            <a:off x="4380931" y="0"/>
            <a:ext cx="7226254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76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1685" y="2898444"/>
            <a:ext cx="7249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নতুন শব্দ ও যুক্তবর্ণগুলো খুঁজে দলের একজনের খাতায় লেখ । </a:t>
            </a:r>
            <a:endParaRPr lang="en-US" sz="3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155" y="1219817"/>
            <a:ext cx="38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/>
              <a:t>দলগত কাজ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xmlns="" val="45337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0218" y="1199027"/>
            <a:ext cx="395824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হালকা ঝিরঝিরে বৃষ্টি 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240218" y="2579600"/>
            <a:ext cx="447390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তুলা ধুনে বা টেনে আঁশ বের করা 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240218" y="3830263"/>
            <a:ext cx="447390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সোনার মত রং যার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8536" y="0"/>
            <a:ext cx="71289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শব্দগুলোর অর্থ জেনে নেই 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59" y="1253705"/>
            <a:ext cx="2218267" cy="914400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ইলশেগুঁড়ি  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51082" y="2653386"/>
            <a:ext cx="2171142" cy="682223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পেঁজা  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641" y="3890314"/>
            <a:ext cx="2218267" cy="914400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সোনালি </a:t>
            </a:r>
            <a:r>
              <a:rPr lang="bn-IN" sz="3600" dirty="0" smtClean="0"/>
              <a:t> 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09661" y="5251377"/>
            <a:ext cx="2218267" cy="914400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নবান্ন   </a:t>
            </a:r>
            <a:r>
              <a:rPr lang="bn-IN" sz="3600" dirty="0" smtClean="0"/>
              <a:t> 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240218" y="5212944"/>
            <a:ext cx="4977305" cy="914400"/>
          </a:xfrm>
          <a:prstGeom prst="rect">
            <a:avLst/>
          </a:prstGeom>
          <a:solidFill>
            <a:schemeClr val="bg1"/>
          </a:solidFill>
          <a:ln>
            <a:solidFill>
              <a:srgbClr val="15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নতুন ধান কাটার পরে অগ্রহায়ণ মাসে অনুষ্ঠিত একটি উৎসব    </a:t>
            </a:r>
            <a:r>
              <a:rPr lang="bn-IN" sz="2800" dirty="0" smtClean="0"/>
              <a:t>  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764036" y="1616914"/>
            <a:ext cx="892788" cy="22502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764036" y="2932559"/>
            <a:ext cx="892788" cy="2494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727222" y="4226855"/>
            <a:ext cx="892788" cy="2494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656706" y="5583857"/>
            <a:ext cx="892788" cy="2494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055439" y="1598394"/>
            <a:ext cx="892788" cy="22502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096205" y="2994498"/>
            <a:ext cx="892788" cy="22502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966296" y="4251271"/>
            <a:ext cx="892788" cy="22502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966296" y="5654429"/>
            <a:ext cx="892788" cy="2500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541" y="1327135"/>
            <a:ext cx="1748308" cy="8581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05" r="18619" b="48004"/>
          <a:stretch/>
        </p:blipFill>
        <p:spPr>
          <a:xfrm>
            <a:off x="3794228" y="2672108"/>
            <a:ext cx="1790934" cy="8218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906" y="5251377"/>
            <a:ext cx="1582408" cy="839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825" y="3979940"/>
            <a:ext cx="1651337" cy="9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94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878" y="215326"/>
            <a:ext cx="57639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যুক্তবর্ণগুলো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4400" dirty="0" err="1" smtClean="0"/>
              <a:t>চিনে</a:t>
            </a:r>
            <a:r>
              <a:rPr lang="en-US" sz="4400" dirty="0" smtClean="0"/>
              <a:t> </a:t>
            </a:r>
            <a:r>
              <a:rPr lang="en-US" sz="4400" dirty="0" err="1" smtClean="0"/>
              <a:t>নেই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9566" y="2295839"/>
            <a:ext cx="2245180" cy="48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979" y="3501434"/>
            <a:ext cx="88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ন্ন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V="1">
            <a:off x="121443" y="1898710"/>
            <a:ext cx="2413778" cy="70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4983" y="2456250"/>
            <a:ext cx="1596678" cy="56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হেম</a:t>
            </a:r>
            <a:r>
              <a:rPr lang="bn-IN" sz="3600" dirty="0" smtClean="0">
                <a:solidFill>
                  <a:srgbClr val="FF0000"/>
                </a:solidFill>
              </a:rPr>
              <a:t>ন্ত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322" y="1404555"/>
            <a:ext cx="1068553" cy="5106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ষ্ট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5722" y="2530974"/>
            <a:ext cx="1068553" cy="4304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ন্ত 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837624" y="5557991"/>
            <a:ext cx="1392514" cy="5041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9583" y="1288775"/>
            <a:ext cx="766287" cy="6979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ষ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70996" y="1306267"/>
            <a:ext cx="835695" cy="6804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ট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99583" y="2280081"/>
            <a:ext cx="766287" cy="645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04390" y="3386588"/>
            <a:ext cx="826212" cy="5734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80480" y="2300031"/>
            <a:ext cx="826211" cy="6256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70996" y="3370832"/>
            <a:ext cx="826211" cy="58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 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2884" y="1299869"/>
            <a:ext cx="1380876" cy="72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বৃ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ষ্টি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571864" y="1363715"/>
            <a:ext cx="1760975" cy="6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সৃ</a:t>
            </a:r>
            <a:r>
              <a:rPr lang="bn-IN" sz="3600" dirty="0" smtClean="0">
                <a:solidFill>
                  <a:srgbClr val="FF0000"/>
                </a:solidFill>
              </a:rPr>
              <a:t>ষ্টি</a:t>
            </a:r>
            <a:r>
              <a:rPr lang="bn-IN" sz="3600" dirty="0" smtClean="0">
                <a:solidFill>
                  <a:schemeClr val="tx1"/>
                </a:solidFill>
              </a:rPr>
              <a:t>  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895" y="2233605"/>
            <a:ext cx="1416636" cy="6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বস</a:t>
            </a:r>
            <a:r>
              <a:rPr lang="bn-IN" sz="3600" dirty="0" smtClean="0">
                <a:solidFill>
                  <a:srgbClr val="FF0000"/>
                </a:solidFill>
              </a:rPr>
              <a:t>ন্ত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48386" y="3376524"/>
            <a:ext cx="999653" cy="59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অ</a:t>
            </a:r>
            <a:r>
              <a:rPr lang="bn-IN" sz="3600" dirty="0" smtClean="0">
                <a:solidFill>
                  <a:srgbClr val="FF0000"/>
                </a:solidFill>
              </a:rPr>
              <a:t>ন্ন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524" y="3500752"/>
            <a:ext cx="144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</a:t>
            </a:r>
            <a:r>
              <a:rPr lang="en-US" dirty="0" smtClean="0"/>
              <a:t> </a:t>
            </a:r>
            <a:r>
              <a:rPr lang="bn-IN" sz="3600" dirty="0" smtClean="0">
                <a:latin typeface="NikoshBAN"/>
              </a:rPr>
              <a:t>নবা</a:t>
            </a:r>
            <a:r>
              <a:rPr lang="bn-IN" sz="3600" dirty="0" smtClean="0">
                <a:solidFill>
                  <a:srgbClr val="FF0000"/>
                </a:solidFill>
                <a:latin typeface="NikoshBAN"/>
              </a:rPr>
              <a:t>ন্ন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8131" y="4499185"/>
            <a:ext cx="146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ন্দ </a:t>
            </a:r>
            <a:r>
              <a:rPr lang="bn-IN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9620" y="4380625"/>
            <a:ext cx="82621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 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7115227" y="4380625"/>
            <a:ext cx="68816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 </a:t>
            </a:r>
            <a:r>
              <a:rPr lang="bn-IN" sz="3600" dirty="0" smtClean="0">
                <a:solidFill>
                  <a:srgbClr val="C00000"/>
                </a:solidFill>
              </a:rPr>
              <a:t>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5383" y="4380625"/>
            <a:ext cx="156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সু</a:t>
            </a:r>
            <a:r>
              <a:rPr lang="bn-IN" sz="3600" dirty="0" smtClean="0">
                <a:solidFill>
                  <a:srgbClr val="FF0000"/>
                </a:solidFill>
              </a:rPr>
              <a:t>ন্দ</a:t>
            </a:r>
            <a:r>
              <a:rPr lang="bn-IN" sz="3600" dirty="0" smtClean="0"/>
              <a:t>র </a:t>
            </a:r>
            <a:r>
              <a:rPr lang="bn-IN" sz="3600" dirty="0" smtClean="0">
                <a:solidFill>
                  <a:srgbClr val="C00000"/>
                </a:solidFill>
              </a:rPr>
              <a:t>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499186"/>
            <a:ext cx="167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</a:t>
            </a:r>
            <a:r>
              <a:rPr lang="en-US" dirty="0" smtClean="0"/>
              <a:t> </a:t>
            </a:r>
            <a:r>
              <a:rPr lang="bn-IN" sz="3600" dirty="0" smtClean="0">
                <a:latin typeface="NikoshBAN"/>
              </a:rPr>
              <a:t>আন</a:t>
            </a:r>
            <a:r>
              <a:rPr lang="bn-IN" sz="3600" dirty="0" smtClean="0">
                <a:solidFill>
                  <a:srgbClr val="FF0000"/>
                </a:solidFill>
                <a:latin typeface="NikoshBAN"/>
              </a:rPr>
              <a:t>ন্দ</a:t>
            </a:r>
            <a:r>
              <a:rPr lang="bn-IN" sz="3600" dirty="0" smtClean="0">
                <a:latin typeface="NikoshBAN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96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2362 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293 0.0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4283 0.011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20951 0.0025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6" grpId="0"/>
      <p:bldP spid="16" grpId="1"/>
      <p:bldP spid="17" grpId="0"/>
      <p:bldP spid="17" grpId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2" grpId="0"/>
      <p:bldP spid="10" grpId="0"/>
      <p:bldP spid="10" grpId="1"/>
      <p:bldP spid="27" grpId="0" animBg="1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306" y="413862"/>
            <a:ext cx="638605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/>
              </a:rPr>
              <a:t>বিপরীত শব্দগুলো জেনে নেই </a:t>
            </a:r>
            <a:endParaRPr lang="en-US" sz="4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6191" y="1703358"/>
            <a:ext cx="102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ঘন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8210" y="2534995"/>
            <a:ext cx="154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কালো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9031" y="3406808"/>
            <a:ext cx="13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পাকা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9255" y="4189129"/>
            <a:ext cx="180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সোনালি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9255" y="5143220"/>
            <a:ext cx="154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আনন্দ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73926" y="1703358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হালকা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13743" y="2551198"/>
            <a:ext cx="118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সাদা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5756" y="3420054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কাঁচা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03191" y="4233245"/>
            <a:ext cx="165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রূপালি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2451" y="5172669"/>
            <a:ext cx="149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বেদনা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500468" y="1855632"/>
            <a:ext cx="759656" cy="2215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500468" y="2763596"/>
            <a:ext cx="759656" cy="2215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85510" y="3626870"/>
            <a:ext cx="759656" cy="2215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472332" y="4445641"/>
            <a:ext cx="759656" cy="2215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472332" y="5355616"/>
            <a:ext cx="759656" cy="2215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8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91522655"/>
              </p:ext>
            </p:extLst>
          </p:nvPr>
        </p:nvGraphicFramePr>
        <p:xfrm>
          <a:off x="772510" y="-1"/>
          <a:ext cx="10578662" cy="635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869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282" y="441435"/>
            <a:ext cx="394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জোড়ায়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91255" y="2270234"/>
            <a:ext cx="990074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/>
              </a:rPr>
              <a:t>নিচের শব্দগুলো দিয়ে একটি করে বাক্য রচনা করঃ </a:t>
            </a:r>
            <a:endParaRPr lang="bn-IN" sz="4000" dirty="0">
              <a:latin typeface="NikoshBAN"/>
            </a:endParaRPr>
          </a:p>
          <a:p>
            <a:endParaRPr lang="bn-IN" dirty="0" smtClean="0"/>
          </a:p>
          <a:p>
            <a:r>
              <a:rPr lang="bn-IN" sz="3600" dirty="0" smtClean="0"/>
              <a:t>বর্ষা, পাড় </a:t>
            </a:r>
            <a:r>
              <a:rPr lang="bn-IN" sz="3600" dirty="0"/>
              <a:t>,</a:t>
            </a:r>
            <a:r>
              <a:rPr lang="en-US" sz="3600" dirty="0" err="1" smtClean="0"/>
              <a:t>বৃষ্টি</a:t>
            </a:r>
            <a:r>
              <a:rPr lang="bn-IN" sz="3600" dirty="0" smtClean="0"/>
              <a:t> , </a:t>
            </a:r>
            <a:r>
              <a:rPr lang="en-US" sz="3600" dirty="0" err="1" smtClean="0"/>
              <a:t>নবান্ন</a:t>
            </a:r>
            <a:r>
              <a:rPr lang="bn-IN" sz="3600" dirty="0" smtClean="0"/>
              <a:t>, </a:t>
            </a:r>
            <a:r>
              <a:rPr lang="en-US" sz="3600" dirty="0" err="1" smtClean="0"/>
              <a:t>আনন্দ</a:t>
            </a:r>
            <a:r>
              <a:rPr lang="en-US" sz="3600" dirty="0" smtClean="0"/>
              <a:t> </a:t>
            </a:r>
            <a:r>
              <a:rPr lang="bn-IN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64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795"/>
            <a:ext cx="212834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মূল্যায়ন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83101" y="1961760"/>
            <a:ext cx="84976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বর্ষায় ফোটে  ...................................নানা ফুল। </a:t>
            </a:r>
          </a:p>
          <a:p>
            <a:endParaRPr lang="bn-IN" sz="2800" dirty="0"/>
          </a:p>
          <a:p>
            <a:r>
              <a:rPr lang="bn-IN" sz="2800" dirty="0" smtClean="0"/>
              <a:t>২। হেমন্ত ........................ ঋতু।</a:t>
            </a:r>
          </a:p>
          <a:p>
            <a:r>
              <a:rPr lang="bn-IN" sz="2800" dirty="0" smtClean="0"/>
              <a:t> </a:t>
            </a:r>
          </a:p>
          <a:p>
            <a:r>
              <a:rPr lang="bn-IN" sz="2800" dirty="0" smtClean="0"/>
              <a:t>৩।শরৎকালে আকাশ হয়ে ওঠে ....................।</a:t>
            </a:r>
          </a:p>
          <a:p>
            <a:r>
              <a:rPr lang="bn-IN" sz="2800" dirty="0" smtClean="0"/>
              <a:t> </a:t>
            </a:r>
            <a:endParaRPr lang="bn-IN" sz="2800" dirty="0"/>
          </a:p>
          <a:p>
            <a:r>
              <a:rPr lang="bn-IN" sz="2800" dirty="0" smtClean="0"/>
              <a:t>৪।বড় বড় ফোঁটায় বৃষ্টির নাম ........................বৃষ্টি। </a:t>
            </a:r>
          </a:p>
          <a:p>
            <a:endParaRPr lang="bn-IN" sz="2800" dirty="0"/>
          </a:p>
          <a:p>
            <a:r>
              <a:rPr lang="bn-IN" sz="2800" dirty="0" smtClean="0"/>
              <a:t>৫।নবান্নের উৎসব ঘরে ঘর...........................বলা হয়।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3655" y="129668"/>
            <a:ext cx="837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নিচের শব্দগুলো দিয়ে শূন্যস্থান পুরণ করঃ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068887" y="167934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95175" y="1147592"/>
            <a:ext cx="277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সোনালি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ধানের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2354" y="1147592"/>
            <a:ext cx="32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কদম,কেয়া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আরও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218101" y="1192401"/>
            <a:ext cx="134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ঘন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নীল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646281" y="1139062"/>
            <a:ext cx="183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মুষলধারে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791368" y="1238519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/>
              <a:t>আনন্দ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3627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6002 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52513 0.21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14127 0.3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38086 0.45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-0.04284 0.5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283"/>
            <a:ext cx="212834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মূল্যায়ন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89841" y="2664371"/>
            <a:ext cx="1084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/>
              </a:rPr>
              <a:t>ক) </a:t>
            </a:r>
            <a:r>
              <a:rPr lang="en-US" sz="3600" dirty="0" err="1" smtClean="0">
                <a:latin typeface="NikoshBAN"/>
              </a:rPr>
              <a:t>ইলশেগুঁড়ি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বৃষ্টি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bn-IN" sz="3600" dirty="0" smtClean="0">
                <a:latin typeface="NikoshBAN"/>
              </a:rPr>
              <a:t>? </a:t>
            </a:r>
          </a:p>
          <a:p>
            <a:r>
              <a:rPr lang="bn-IN" sz="3600" dirty="0" smtClean="0">
                <a:latin typeface="NikoshBAN"/>
              </a:rPr>
              <a:t>খ) </a:t>
            </a:r>
            <a:r>
              <a:rPr lang="en-US" sz="3600" dirty="0" err="1" smtClean="0">
                <a:latin typeface="NikoshBAN"/>
              </a:rPr>
              <a:t>শরৎকালের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তিনটি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বৈশিষ্ট্য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লেখ</a:t>
            </a:r>
            <a:r>
              <a:rPr lang="bn-IN" sz="3600" dirty="0" smtClean="0">
                <a:latin typeface="NikoshBAN"/>
              </a:rPr>
              <a:t>? </a:t>
            </a:r>
          </a:p>
          <a:p>
            <a:r>
              <a:rPr lang="bn-IN" sz="3600" dirty="0" smtClean="0">
                <a:latin typeface="NikoshBAN"/>
              </a:rPr>
              <a:t>গ) </a:t>
            </a:r>
            <a:r>
              <a:rPr lang="en-US" sz="3600" dirty="0" err="1" smtClean="0">
                <a:latin typeface="NikoshBAN"/>
              </a:rPr>
              <a:t>নবান্ন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উৎসব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বুঝ</a:t>
            </a:r>
            <a:r>
              <a:rPr lang="bn-IN" sz="3600" dirty="0" smtClean="0">
                <a:latin typeface="NikoshBAN"/>
              </a:rPr>
              <a:t>? </a:t>
            </a:r>
            <a:r>
              <a:rPr lang="en-US" sz="3600" dirty="0" smtClean="0">
                <a:latin typeface="NikoshBAN"/>
              </a:rPr>
              <a:t> এ </a:t>
            </a:r>
            <a:r>
              <a:rPr lang="en-US" sz="3600" dirty="0" err="1" smtClean="0">
                <a:latin typeface="NikoshBAN"/>
              </a:rPr>
              <a:t>উৎসব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কখন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? </a:t>
            </a:r>
            <a:endParaRPr lang="en-US" sz="3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862" y="1463907"/>
            <a:ext cx="878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নিচের প্রশ্নগুলোর  সংক্ষেপে উত্তর লেখঃ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26119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052" y="1714500"/>
            <a:ext cx="8307319" cy="476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মোঃ</a:t>
            </a:r>
            <a:r>
              <a:rPr lang="en-US" sz="4800" dirty="0" smtClean="0"/>
              <a:t> </a:t>
            </a:r>
            <a:r>
              <a:rPr lang="en-US" sz="4800" dirty="0" err="1" smtClean="0"/>
              <a:t>হাসনাইন</a:t>
            </a:r>
            <a:endParaRPr lang="en-US" sz="4800" dirty="0" smtClean="0"/>
          </a:p>
          <a:p>
            <a:pPr algn="ctr"/>
            <a:r>
              <a:rPr lang="en-US" sz="4800" dirty="0" err="1" smtClean="0"/>
              <a:t>ইবতেদায়ি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প্রধান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শিক্ষক</a:t>
            </a:r>
            <a:endParaRPr lang="bn-IN" sz="4800" dirty="0" smtClean="0"/>
          </a:p>
          <a:p>
            <a:pPr algn="ctr"/>
            <a:r>
              <a:rPr lang="en-US" sz="4800" dirty="0" err="1" smtClean="0"/>
              <a:t>দক্ষিন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কোড়ালমারা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হোসাইনিয়া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স্বতন্ত্র</a:t>
            </a:r>
            <a:r>
              <a:rPr lang="en-US" sz="4800" dirty="0" smtClean="0"/>
              <a:t> </a:t>
            </a:r>
            <a:r>
              <a:rPr lang="en-US" sz="4800" dirty="0" err="1" smtClean="0"/>
              <a:t>ইবতেদায়ি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মাদ্রাসা</a:t>
            </a:r>
            <a:r>
              <a:rPr lang="bn-IN" sz="4800" dirty="0" smtClean="0"/>
              <a:t>।</a:t>
            </a:r>
            <a:endParaRPr lang="en-US" sz="4800" dirty="0" smtClean="0"/>
          </a:p>
          <a:p>
            <a:pPr algn="ctr"/>
            <a:r>
              <a:rPr lang="en-US" sz="4800" dirty="0" err="1" smtClean="0"/>
              <a:t>তজুমদ্দিন</a:t>
            </a:r>
            <a:r>
              <a:rPr lang="en-US" sz="4800" dirty="0" smtClean="0"/>
              <a:t>, </a:t>
            </a:r>
            <a:r>
              <a:rPr lang="en-US" sz="4800" dirty="0" err="1" smtClean="0"/>
              <a:t>ভোলা</a:t>
            </a:r>
            <a:endParaRPr lang="en-US" sz="4800" dirty="0" smtClean="0"/>
          </a:p>
          <a:p>
            <a:pPr algn="ctr"/>
            <a:r>
              <a:rPr lang="en-US" sz="3179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Email:hasnainhung508@gmail.com</a:t>
            </a:r>
            <a:endParaRPr lang="en-US" sz="3179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9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Mobile :</a:t>
            </a:r>
            <a:r>
              <a:rPr lang="en-US" sz="3179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0176-4514098</a:t>
            </a:r>
            <a:endParaRPr lang="en-US" sz="3179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53" y="597489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D3D4F0-D59C-43FD-844E-B5656EE22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r="14164"/>
          <a:stretch/>
        </p:blipFill>
        <p:spPr>
          <a:xfrm>
            <a:off x="1997086" y="790527"/>
            <a:ext cx="1022524" cy="551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976007" y="302079"/>
            <a:ext cx="5045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75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59000">
              <a:schemeClr val="accent6"/>
            </a:gs>
            <a:gs pos="70000">
              <a:schemeClr val="accent4">
                <a:lumMod val="60000"/>
                <a:lumOff val="40000"/>
              </a:schemeClr>
            </a:gs>
            <a:gs pos="31000">
              <a:schemeClr val="accent1">
                <a:lumMod val="60000"/>
                <a:lumOff val="40000"/>
              </a:schemeClr>
            </a:gs>
            <a:gs pos="81000">
              <a:srgbClr val="92D050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5228" y="53445"/>
            <a:ext cx="8521172" cy="2996444"/>
            <a:chOff x="775228" y="53445"/>
            <a:chExt cx="8521172" cy="2996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5228" y="53445"/>
              <a:ext cx="3394075" cy="2996443"/>
            </a:xfrm>
            <a:prstGeom prst="rect">
              <a:avLst/>
            </a:prstGeom>
            <a:solidFill>
              <a:srgbClr val="E2B272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4169303" y="2048933"/>
              <a:ext cx="5127097" cy="1000956"/>
            </a:xfrm>
            <a:prstGeom prst="rect">
              <a:avLst/>
            </a:prstGeom>
            <a:solidFill>
              <a:srgbClr val="E1B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chemeClr val="tx1"/>
                  </a:solidFill>
                </a:rPr>
                <a:t>পরিকল্পিত কাজ </a:t>
              </a:r>
              <a:r>
                <a:rPr lang="en-US" sz="5400" dirty="0" smtClean="0">
                  <a:solidFill>
                    <a:schemeClr val="tx1"/>
                  </a:solidFill>
                </a:rPr>
                <a:t> 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07067" y="3979333"/>
            <a:ext cx="7603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বর্ষা ঋতু সম্পর্কে পাঁচটি বাক্য লিখে নিয়ে আসবে।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922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1049" y="914399"/>
            <a:ext cx="893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মত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এখানেই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পাঠ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শেষ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করছি</a:t>
            </a:r>
            <a:r>
              <a:rPr lang="en-US" sz="4000" dirty="0" smtClean="0">
                <a:solidFill>
                  <a:srgbClr val="00B050"/>
                </a:solidFill>
              </a:rPr>
              <a:t>।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7524" y="2983101"/>
            <a:ext cx="62856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 সবাইকে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2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164495"/>
            <a:ext cx="82537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/>
              <a:t>শ্রেণিঃ</a:t>
            </a:r>
            <a:r>
              <a:rPr lang="en-US" sz="3600" dirty="0" err="1" smtClean="0"/>
              <a:t>চতুর্থ</a:t>
            </a:r>
            <a:r>
              <a:rPr lang="en-US" sz="3600" dirty="0" smtClean="0"/>
              <a:t> </a:t>
            </a:r>
            <a:endParaRPr lang="bn-IN" sz="3600" dirty="0"/>
          </a:p>
          <a:p>
            <a:pPr algn="ctr"/>
            <a:r>
              <a:rPr lang="bn-IN" sz="3600" dirty="0"/>
              <a:t>বিষয়ঃ </a:t>
            </a:r>
            <a:r>
              <a:rPr lang="bn-IN" sz="3600" dirty="0" smtClean="0"/>
              <a:t>বা</a:t>
            </a:r>
            <a:r>
              <a:rPr lang="en-US" sz="3600" dirty="0" err="1" smtClean="0"/>
              <a:t>ংলা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err="1" smtClean="0"/>
              <a:t>পাঠের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শিরোনামঃ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প্রকৃতি</a:t>
            </a:r>
            <a:endParaRPr lang="en-US" sz="3600" dirty="0" smtClean="0"/>
          </a:p>
          <a:p>
            <a:pPr algn="ctr"/>
            <a:r>
              <a:rPr lang="en-US" sz="3200" dirty="0" err="1" smtClean="0"/>
              <a:t>পাঠ্যাংশঃ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গ্রীষ্মের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………</a:t>
            </a:r>
            <a:r>
              <a:rPr lang="en-US" sz="3200" dirty="0" err="1" smtClean="0"/>
              <a:t>আনন্দ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আসে</a:t>
            </a:r>
            <a:r>
              <a:rPr lang="en-US" sz="3200" dirty="0" smtClean="0"/>
              <a:t>। </a:t>
            </a:r>
            <a:endParaRPr lang="en-US" sz="3200" dirty="0"/>
          </a:p>
          <a:p>
            <a:pPr algn="ctr"/>
            <a:r>
              <a:rPr lang="en-US" sz="3600" dirty="0" err="1" smtClean="0"/>
              <a:t>পৃষ্ঠাঃ</a:t>
            </a:r>
            <a:r>
              <a:rPr lang="en-US" sz="3600" dirty="0" smtClean="0"/>
              <a:t> ২ </a:t>
            </a:r>
            <a:endParaRPr lang="bn-IN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59317" y="161161"/>
            <a:ext cx="3493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পাঠপরিচিতি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F:\Only For IT\Desktop\Bangla Class 4 com op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3299" y="400051"/>
            <a:ext cx="4036558" cy="5279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204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8939" y="204952"/>
            <a:ext cx="2837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421" y="1301648"/>
            <a:ext cx="1152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১.১.১ যুক্তব্যঞ্জন সহযোগে গঠিত শব্দ শুনে বুঝতে পারবে।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1304" y="2386561"/>
            <a:ext cx="1201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১.১.১ যুক্তব্যঞ্জন </a:t>
            </a:r>
            <a:r>
              <a:rPr lang="bn-IN" sz="3600" dirty="0" smtClean="0"/>
              <a:t>সহযোগে তৈরি শব্দ স্পষ্ট ও শুদ্ধভাবে বলতে পারবে।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7428" y="3787706"/>
            <a:ext cx="1188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১.৪.১ পাঠে ব্যবহৃত শব্দ শ্রবণযোগ্য স্পষ্ট স্বরে ও শুদ্ধ উচ্চারণে পড়তে পারবে।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1304" y="5426617"/>
            <a:ext cx="852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১.৪.১ যুক্তব্যঞ্জন ভেঙে লিখতে পারবে।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035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939" y="756745"/>
            <a:ext cx="9912438" cy="4887311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97725" y="914400"/>
            <a:ext cx="9358697" cy="2632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/>
              </a:rPr>
              <a:t>আজকে</a:t>
            </a:r>
            <a:r>
              <a:rPr lang="bn-IN" sz="5400" dirty="0" smtClean="0">
                <a:solidFill>
                  <a:schemeClr val="bg1"/>
                </a:solidFill>
                <a:latin typeface="NikoshBAN"/>
              </a:rPr>
              <a:t> আমরা জানব </a:t>
            </a:r>
            <a:endParaRPr lang="en-US" sz="5400" dirty="0" smtClean="0">
              <a:solidFill>
                <a:schemeClr val="bg1"/>
              </a:solidFill>
              <a:latin typeface="NikoshBAN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বাংলাদেশের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প্রকৃতি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endParaRPr lang="bn-IN" sz="4400" dirty="0" smtClean="0">
              <a:solidFill>
                <a:srgbClr val="FFFF00"/>
              </a:solidFill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পাঠ্যাংশ</a:t>
            </a:r>
            <a:r>
              <a:rPr lang="en-US" sz="3600" dirty="0" smtClean="0">
                <a:solidFill>
                  <a:schemeClr val="bg1"/>
                </a:solidFill>
              </a:rPr>
              <a:t>ঃ</a:t>
            </a:r>
            <a:r>
              <a:rPr lang="bn-IN" sz="3600" dirty="0" smtClean="0">
                <a:solidFill>
                  <a:schemeClr val="bg1"/>
                </a:solidFill>
              </a:rPr>
              <a:t>গ্রীষ্মের পর আসে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bn-IN" sz="3600" dirty="0" smtClean="0">
                <a:solidFill>
                  <a:schemeClr val="bg1"/>
                </a:solidFill>
              </a:rPr>
              <a:t>......আনন্দ নিয়ে আসে।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6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235"/>
            <a:ext cx="4103754" cy="2270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348119" y="0"/>
            <a:ext cx="4110082" cy="2301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566" y="-23235"/>
            <a:ext cx="3489434" cy="2293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17148"/>
            <a:ext cx="4103754" cy="2427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119" y="3917148"/>
            <a:ext cx="4110082" cy="2427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566" y="3917147"/>
            <a:ext cx="3489434" cy="2427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877" y="2724768"/>
            <a:ext cx="7866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/>
              </a:rPr>
              <a:t>বাংলাদেশের প্রকিতির বিভিন্ন রুপ 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7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039" y="50610"/>
            <a:ext cx="9921507" cy="661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551" y="-182111"/>
            <a:ext cx="9835789" cy="6893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32" y="30389"/>
            <a:ext cx="9892592" cy="6681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54" y="0"/>
            <a:ext cx="10079185" cy="67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2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91" y="44714"/>
            <a:ext cx="11116033" cy="6680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67" y="250723"/>
            <a:ext cx="10958684" cy="645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91" y="44714"/>
            <a:ext cx="10958684" cy="6659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90" y="0"/>
            <a:ext cx="11116033" cy="66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1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465" y="147385"/>
            <a:ext cx="7523699" cy="309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03605"/>
            <a:ext cx="6167336" cy="291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2631" y="3703605"/>
            <a:ext cx="5499370" cy="29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326</Words>
  <Application>Microsoft Office PowerPoint</Application>
  <PresentationFormat>Custom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46</cp:revision>
  <dcterms:created xsi:type="dcterms:W3CDTF">2021-01-09T03:17:09Z</dcterms:created>
  <dcterms:modified xsi:type="dcterms:W3CDTF">2021-01-24T05:07:33Z</dcterms:modified>
</cp:coreProperties>
</file>