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81" r:id="rId3"/>
    <p:sldId id="260" r:id="rId4"/>
    <p:sldId id="276" r:id="rId5"/>
    <p:sldId id="262" r:id="rId6"/>
    <p:sldId id="263" r:id="rId7"/>
    <p:sldId id="273" r:id="rId8"/>
    <p:sldId id="277" r:id="rId9"/>
    <p:sldId id="266" r:id="rId10"/>
    <p:sldId id="282" r:id="rId11"/>
    <p:sldId id="268" r:id="rId12"/>
    <p:sldId id="278" r:id="rId13"/>
    <p:sldId id="279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9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537" autoAdjust="0"/>
  </p:normalViewPr>
  <p:slideViewPr>
    <p:cSldViewPr snapToGrid="0">
      <p:cViewPr varScale="1">
        <p:scale>
          <a:sx n="80" d="100"/>
          <a:sy n="80" d="100"/>
        </p:scale>
        <p:origin x="33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17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34512C-BD79-40F2-A0C4-0013EEFA3ACE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616826-0E05-4F00-B51A-98A695FD7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18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FCB97-0A57-40F4-9E70-6A3E723EBD2D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B675F-292E-421F-95CF-4D37FA72C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339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FCB97-0A57-40F4-9E70-6A3E723EBD2D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B675F-292E-421F-95CF-4D37FA72C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609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FCB97-0A57-40F4-9E70-6A3E723EBD2D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B675F-292E-421F-95CF-4D37FA72C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3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FCB97-0A57-40F4-9E70-6A3E723EBD2D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B675F-292E-421F-95CF-4D37FA72C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810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FCB97-0A57-40F4-9E70-6A3E723EBD2D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B675F-292E-421F-95CF-4D37FA72C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909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FCB97-0A57-40F4-9E70-6A3E723EBD2D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B675F-292E-421F-95CF-4D37FA72C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1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FCB97-0A57-40F4-9E70-6A3E723EBD2D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B675F-292E-421F-95CF-4D37FA72C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887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FCB97-0A57-40F4-9E70-6A3E723EBD2D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B675F-292E-421F-95CF-4D37FA72C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16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FCB97-0A57-40F4-9E70-6A3E723EBD2D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B675F-292E-421F-95CF-4D37FA72C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095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FCB97-0A57-40F4-9E70-6A3E723EBD2D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B675F-292E-421F-95CF-4D37FA72C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758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FCB97-0A57-40F4-9E70-6A3E723EBD2D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B675F-292E-421F-95CF-4D37FA72C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115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FCB97-0A57-40F4-9E70-6A3E723EBD2D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B675F-292E-421F-95CF-4D37FA72C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133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111" y="167019"/>
            <a:ext cx="11605146" cy="4568754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332" y="4986614"/>
            <a:ext cx="9144000" cy="1655762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n-US" sz="9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31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63886" y="237506"/>
            <a:ext cx="3241963" cy="4750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শব্দার্থগুলো জেনে নিই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3236" y="1520043"/>
            <a:ext cx="149629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B050"/>
                </a:solidFill>
              </a:rPr>
              <a:t>দিগন্ত</a:t>
            </a:r>
          </a:p>
          <a:p>
            <a:r>
              <a:rPr lang="bn-BD" sz="2400" dirty="0" smtClean="0">
                <a:solidFill>
                  <a:srgbClr val="00B050"/>
                </a:solidFill>
              </a:rPr>
              <a:t>অহংকার</a:t>
            </a:r>
          </a:p>
          <a:p>
            <a:endParaRPr lang="bn-BD" sz="2400" dirty="0" smtClean="0">
              <a:solidFill>
                <a:srgbClr val="00B050"/>
              </a:solidFill>
            </a:endParaRPr>
          </a:p>
          <a:p>
            <a:endParaRPr lang="bn-BD" sz="2400" dirty="0">
              <a:solidFill>
                <a:srgbClr val="00B050"/>
              </a:solidFill>
            </a:endParaRPr>
          </a:p>
          <a:p>
            <a:r>
              <a:rPr lang="bn-BD" sz="2400" dirty="0" smtClean="0">
                <a:solidFill>
                  <a:srgbClr val="00B050"/>
                </a:solidFill>
              </a:rPr>
              <a:t>তিরিক্ষি</a:t>
            </a:r>
          </a:p>
          <a:p>
            <a:r>
              <a:rPr lang="bn-BD" sz="2400" dirty="0" smtClean="0">
                <a:solidFill>
                  <a:srgbClr val="00B050"/>
                </a:solidFill>
              </a:rPr>
              <a:t>হুঙ্কার</a:t>
            </a:r>
          </a:p>
          <a:p>
            <a:r>
              <a:rPr lang="bn-BD" sz="2400" dirty="0" smtClean="0">
                <a:solidFill>
                  <a:srgbClr val="00B050"/>
                </a:solidFill>
              </a:rPr>
              <a:t>মেদিনী</a:t>
            </a:r>
          </a:p>
          <a:p>
            <a:r>
              <a:rPr lang="bn-BD" sz="2400" dirty="0" smtClean="0">
                <a:solidFill>
                  <a:srgbClr val="00B050"/>
                </a:solidFill>
              </a:rPr>
              <a:t>তটস্থ</a:t>
            </a:r>
          </a:p>
          <a:p>
            <a:r>
              <a:rPr lang="bn-BD" sz="2400" dirty="0" smtClean="0">
                <a:solidFill>
                  <a:srgbClr val="00B050"/>
                </a:solidFill>
              </a:rPr>
              <a:t>শঙ্কিত</a:t>
            </a:r>
          </a:p>
          <a:p>
            <a:r>
              <a:rPr lang="bn-BD" sz="2400" dirty="0" smtClean="0">
                <a:solidFill>
                  <a:srgbClr val="00B050"/>
                </a:solidFill>
              </a:rPr>
              <a:t>শক্তিধর</a:t>
            </a:r>
          </a:p>
          <a:p>
            <a:r>
              <a:rPr lang="bn-BD" sz="2400" dirty="0" smtClean="0">
                <a:solidFill>
                  <a:srgbClr val="00B050"/>
                </a:solidFill>
              </a:rPr>
              <a:t>আস্থানা</a:t>
            </a:r>
          </a:p>
          <a:p>
            <a:r>
              <a:rPr lang="bn-BD" sz="2400" dirty="0" smtClean="0">
                <a:solidFill>
                  <a:srgbClr val="00B050"/>
                </a:solidFill>
              </a:rPr>
              <a:t>উদগ্রীব</a:t>
            </a:r>
          </a:p>
          <a:p>
            <a:endParaRPr lang="bn-BD" sz="2400" dirty="0"/>
          </a:p>
          <a:p>
            <a:endParaRPr lang="en-US" sz="2400" dirty="0"/>
          </a:p>
        </p:txBody>
      </p:sp>
      <p:sp>
        <p:nvSpPr>
          <p:cNvPr id="6" name="Right Arrow 5"/>
          <p:cNvSpPr/>
          <p:nvPr/>
        </p:nvSpPr>
        <p:spPr>
          <a:xfrm>
            <a:off x="5807033" y="1757546"/>
            <a:ext cx="1995054" cy="142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840680" y="2076203"/>
            <a:ext cx="1995054" cy="142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755575" y="3143002"/>
            <a:ext cx="1995054" cy="142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765470" y="3497282"/>
            <a:ext cx="1995054" cy="142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5763491" y="3934691"/>
            <a:ext cx="1995054" cy="142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809014" y="4229594"/>
            <a:ext cx="1995054" cy="142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5783285" y="4560124"/>
            <a:ext cx="1995054" cy="142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5733802" y="4938155"/>
            <a:ext cx="1995054" cy="142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5803077" y="5328062"/>
            <a:ext cx="1995054" cy="142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5836722" y="5729844"/>
            <a:ext cx="1995054" cy="142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802088" y="1543792"/>
            <a:ext cx="23513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B050"/>
                </a:solidFill>
              </a:rPr>
              <a:t>দিকের শেষ</a:t>
            </a:r>
          </a:p>
          <a:p>
            <a:r>
              <a:rPr lang="bn-BD" sz="2400" dirty="0" smtClean="0">
                <a:solidFill>
                  <a:srgbClr val="00B050"/>
                </a:solidFill>
              </a:rPr>
              <a:t>নিজে অনেক বড় কেউ এমন মনে করা</a:t>
            </a:r>
          </a:p>
          <a:p>
            <a:r>
              <a:rPr lang="bn-BD" sz="2400" dirty="0" smtClean="0">
                <a:solidFill>
                  <a:srgbClr val="00B050"/>
                </a:solidFill>
              </a:rPr>
              <a:t>খারাপ মেজাজ</a:t>
            </a:r>
          </a:p>
          <a:p>
            <a:r>
              <a:rPr lang="bn-BD" sz="2400" dirty="0" smtClean="0">
                <a:solidFill>
                  <a:srgbClr val="00B050"/>
                </a:solidFill>
              </a:rPr>
              <a:t>চিৎকার</a:t>
            </a:r>
          </a:p>
          <a:p>
            <a:r>
              <a:rPr lang="bn-BD" sz="2400" dirty="0" smtClean="0">
                <a:solidFill>
                  <a:srgbClr val="00B050"/>
                </a:solidFill>
              </a:rPr>
              <a:t>পৃথিবী</a:t>
            </a:r>
          </a:p>
          <a:p>
            <a:r>
              <a:rPr lang="bn-BD" sz="2400" dirty="0" smtClean="0">
                <a:solidFill>
                  <a:srgbClr val="00B050"/>
                </a:solidFill>
              </a:rPr>
              <a:t>ব্যতিব্যস্ত</a:t>
            </a:r>
          </a:p>
          <a:p>
            <a:r>
              <a:rPr lang="bn-BD" sz="2400" dirty="0" smtClean="0">
                <a:solidFill>
                  <a:srgbClr val="00B050"/>
                </a:solidFill>
              </a:rPr>
              <a:t>ভীত</a:t>
            </a:r>
          </a:p>
          <a:p>
            <a:r>
              <a:rPr lang="bn-BD" sz="2400" dirty="0" smtClean="0">
                <a:solidFill>
                  <a:srgbClr val="00B050"/>
                </a:solidFill>
              </a:rPr>
              <a:t>শক্তি আছে এমন</a:t>
            </a:r>
          </a:p>
          <a:p>
            <a:r>
              <a:rPr lang="bn-BD" sz="2400" dirty="0" smtClean="0">
                <a:solidFill>
                  <a:srgbClr val="00B050"/>
                </a:solidFill>
              </a:rPr>
              <a:t>বসবাসের জায়গা</a:t>
            </a:r>
          </a:p>
          <a:p>
            <a:r>
              <a:rPr lang="bn-BD" sz="2400" dirty="0" smtClean="0">
                <a:solidFill>
                  <a:srgbClr val="00B050"/>
                </a:solidFill>
              </a:rPr>
              <a:t>খুব আগ্রহী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19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362531" y="2554435"/>
            <a:ext cx="4694830" cy="2674961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endParaRPr lang="en-US" sz="8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422005" y="986001"/>
            <a:ext cx="6272012" cy="532051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 ও গ একত্রে   ঙ্গ  </a:t>
            </a:r>
          </a:p>
          <a:p>
            <a:pPr algn="just"/>
            <a:r>
              <a:rPr lang="bn-IN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ও ত একত্রে  ন্ত  </a:t>
            </a:r>
          </a:p>
          <a:p>
            <a:pPr algn="just"/>
            <a:r>
              <a:rPr lang="bn-IN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ও ষ একত্রে  ক্ষ</a:t>
            </a:r>
          </a:p>
        </p:txBody>
      </p:sp>
      <p:sp>
        <p:nvSpPr>
          <p:cNvPr id="4" name="Oval 3"/>
          <p:cNvSpPr/>
          <p:nvPr/>
        </p:nvSpPr>
        <p:spPr>
          <a:xfrm>
            <a:off x="3108959" y="0"/>
            <a:ext cx="6991643" cy="85981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যুক্তবর্ণগুলো জেনে নিই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20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01756" y="368489"/>
            <a:ext cx="7983940" cy="136477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দিয়ে শব্দ গঠন কর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64355"/>
              </p:ext>
            </p:extLst>
          </p:nvPr>
        </p:nvGraphicFramePr>
        <p:xfrm>
          <a:off x="2222696" y="2222695"/>
          <a:ext cx="7862998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8572"/>
                <a:gridCol w="1356488"/>
                <a:gridCol w="2107813"/>
                <a:gridCol w="3010125"/>
              </a:tblGrid>
              <a:tr h="1002324">
                <a:tc>
                  <a:txBody>
                    <a:bodyPr/>
                    <a:lstStyle/>
                    <a:p>
                      <a:pPr algn="ctr"/>
                      <a:r>
                        <a:rPr lang="bn-IN" sz="6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endParaRPr lang="en-US" sz="6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6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endParaRPr lang="en-US" sz="6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6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স্ত</a:t>
                      </a:r>
                      <a:endParaRPr lang="en-US" sz="6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6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মস্ত</a:t>
                      </a:r>
                      <a:endParaRPr lang="en-US" sz="6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002324">
                <a:tc>
                  <a:txBody>
                    <a:bodyPr/>
                    <a:lstStyle/>
                    <a:p>
                      <a:pPr algn="ctr"/>
                      <a:r>
                        <a:rPr lang="bn-IN" sz="6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endParaRPr lang="en-US" sz="6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6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ষ</a:t>
                      </a:r>
                      <a:endParaRPr lang="en-US" sz="6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6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ক্ষ</a:t>
                      </a:r>
                      <a:endParaRPr lang="en-US" sz="6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60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শিক্ষা</a:t>
                      </a:r>
                      <a:endParaRPr lang="en-US" sz="60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002324">
                <a:tc>
                  <a:txBody>
                    <a:bodyPr/>
                    <a:lstStyle/>
                    <a:p>
                      <a:pPr algn="ctr"/>
                      <a:r>
                        <a:rPr lang="bn-IN" sz="6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endParaRPr lang="en-US" sz="6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6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endParaRPr lang="en-US" sz="6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6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ন্ত</a:t>
                      </a:r>
                      <a:endParaRPr lang="en-US" sz="6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60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দিগন্ত</a:t>
                      </a:r>
                      <a:endParaRPr lang="en-US" sz="60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002324">
                <a:tc>
                  <a:txBody>
                    <a:bodyPr/>
                    <a:lstStyle/>
                    <a:p>
                      <a:pPr algn="ctr"/>
                      <a:r>
                        <a:rPr lang="bn-IN" sz="6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ঙ</a:t>
                      </a:r>
                      <a:endParaRPr lang="en-US" sz="6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6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endParaRPr lang="en-US" sz="6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6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ঙ্গ</a:t>
                      </a:r>
                      <a:endParaRPr lang="en-US" sz="6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60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জঙ্গল</a:t>
                      </a:r>
                      <a:endParaRPr lang="en-US" sz="60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877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27938" y="295423"/>
            <a:ext cx="2791615" cy="12801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12276" y="1962445"/>
            <a:ext cx="7572347" cy="264518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প্রশ্নের উত্তর গুলো লিখ</a:t>
            </a:r>
          </a:p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হাতির মেজাজ কেমন ছিল?</a:t>
            </a:r>
          </a:p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হাতির পা গুলো কিসের মতো ছিল?</a:t>
            </a:r>
          </a:p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কার গায়ে অসীম জোর ছিল?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56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9418" y="366576"/>
            <a:ext cx="4033238" cy="14630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576775" y="2374738"/>
            <a:ext cx="6963508" cy="3615397"/>
          </a:xfrm>
          <a:prstGeom prst="rightArrow">
            <a:avLst>
              <a:gd name="adj1" fmla="val 51473"/>
              <a:gd name="adj2" fmla="val 50000"/>
            </a:avLst>
          </a:prstGeom>
          <a:solidFill>
            <a:schemeClr val="accent2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যুক্তবর্ণগুলো দিয়ে ২ টি করে নতুন শব্দ গঠন করে আনবে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224319" y="1770239"/>
            <a:ext cx="2419643" cy="4705642"/>
          </a:xfrm>
          <a:prstGeom prst="roundRect">
            <a:avLst/>
          </a:prstGeom>
          <a:solidFill>
            <a:srgbClr val="00B05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 ,শ্ব , স্ব ,ঙ্গ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17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39350"/>
            <a:ext cx="8567224" cy="4860389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6" name="Oval 5"/>
          <p:cNvSpPr/>
          <p:nvPr/>
        </p:nvSpPr>
        <p:spPr>
          <a:xfrm>
            <a:off x="2440745" y="5092505"/>
            <a:ext cx="7709095" cy="1514548"/>
          </a:xfrm>
          <a:prstGeom prst="ellipse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89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0"/>
          <p:cNvSpPr txBox="1">
            <a:spLocks/>
          </p:cNvSpPr>
          <p:nvPr/>
        </p:nvSpPr>
        <p:spPr>
          <a:xfrm>
            <a:off x="1117600" y="1047259"/>
            <a:ext cx="4673600" cy="4495800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endParaRPr lang="en-US" sz="36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ontent Placeholder 12"/>
          <p:cNvSpPr txBox="1">
            <a:spLocks/>
          </p:cNvSpPr>
          <p:nvPr/>
        </p:nvSpPr>
        <p:spPr>
          <a:xfrm>
            <a:off x="6059051" y="1066801"/>
            <a:ext cx="4434637" cy="4476259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/>
          <a:p>
            <a:pPr marL="342900" lvl="0" indent="-342900" algn="ctr">
              <a:spcBef>
                <a:spcPct val="20000"/>
              </a:spcBef>
              <a:defRPr/>
            </a:pPr>
            <a:endParaRPr kumimoji="0" lang="en-US" sz="3600" b="1" i="0" strike="noStrike" kern="120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10000"/>
                </a:schemeClr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bn-BD" sz="3600" b="1" i="0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ঃ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পঞ্চম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ঃ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বাংলা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হাতি আর শিয়ালের গল্প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পাঠ্যাংশঃ সে অনেক ...............দারুণ তিরিক্ষি।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সময়ঃ  ৪০ মিনিট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1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73600" y="5715000"/>
            <a:ext cx="2844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10"/>
          <p:cNvSpPr txBox="1">
            <a:spLocks/>
          </p:cNvSpPr>
          <p:nvPr/>
        </p:nvSpPr>
        <p:spPr>
          <a:xfrm>
            <a:off x="1117601" y="1066138"/>
            <a:ext cx="4673600" cy="4476921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Arial" pitchFamily="34" charset="0"/>
              <a:buNone/>
            </a:pPr>
            <a:r>
              <a:rPr lang="bn-BD" sz="3600" u="sng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9"/>
          <p:cNvSpPr txBox="1"/>
          <p:nvPr/>
        </p:nvSpPr>
        <p:spPr>
          <a:xfrm>
            <a:off x="782588" y="3428682"/>
            <a:ext cx="540496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Mohammad </a:t>
            </a:r>
            <a:r>
              <a:rPr lang="en-US" sz="2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nazrul</a:t>
            </a:r>
            <a:r>
              <a:rPr lang="en-US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islam</a:t>
            </a:r>
            <a:endParaRPr lang="en-US" sz="20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1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Ass.teacher</a:t>
            </a:r>
            <a:r>
              <a:rPr lang="en-US" sz="1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ict</a:t>
            </a:r>
            <a:endParaRPr lang="en-US" sz="12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b="1" dirty="0" err="1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Nandia</a:t>
            </a:r>
            <a:r>
              <a:rPr lang="en-US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sangun</a:t>
            </a:r>
            <a:r>
              <a:rPr lang="en-US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ideal </a:t>
            </a:r>
            <a:r>
              <a:rPr lang="en-US" b="1" dirty="0" err="1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dakhil</a:t>
            </a:r>
            <a:r>
              <a:rPr lang="en-US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madrasah</a:t>
            </a:r>
          </a:p>
          <a:p>
            <a:pPr algn="ctr">
              <a:defRPr/>
            </a:pPr>
            <a:r>
              <a:rPr lang="en-US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nazrulislamn479@gmail.com</a:t>
            </a:r>
          </a:p>
          <a:p>
            <a:pPr algn="ctr">
              <a:defRPr/>
            </a:pPr>
            <a:r>
              <a:rPr lang="en-US" sz="16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Mob: </a:t>
            </a:r>
            <a:r>
              <a:rPr lang="en-US" sz="16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01726953050</a:t>
            </a:r>
            <a:endParaRPr lang="en-US" sz="1600" b="1" dirty="0">
              <a:ln w="1905"/>
              <a:solidFill>
                <a:srgbClr val="FF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03194" y="5575459"/>
            <a:ext cx="2930861" cy="3681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1" y="1600201"/>
            <a:ext cx="2147903" cy="182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0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bn-IN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IN" sz="80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 </a:t>
            </a:r>
            <a:r>
              <a:rPr lang="bn-IN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endParaRPr lang="en-US" sz="8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শোনাঃ ১.২.১  উচ্চারিত পঠিত বাক্য,কথা মনোযোগ সহকারে শুনবে। 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বলাঃ ১.১.১  যুক্তবর্ণ সহযোগে তৈরি শব্দ স্পষ্ট ও শুদ্ধভাবে বলতে পারবে। 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পড়াঃ ১.৩.১  পাঠে ব্যবহৃত যুক্তব্যঞ্জন সংবলিত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শব্দ পড়তে পারবে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লেখাঃ ১.৪.২ যুক্তব্যঞ্জন ব্যবহার করে নতুন নতুন শব্দ উচ্চারণে লিখতে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</a:p>
          <a:p>
            <a:pPr marL="0" indent="0">
              <a:buNone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927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02257" y="791570"/>
            <a:ext cx="6933062" cy="928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আবেগ সৃষ্টি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71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7017" y="237506"/>
            <a:ext cx="4797632" cy="1092530"/>
          </a:xfrm>
          <a:noFill/>
        </p:spPr>
        <p:txBody>
          <a:bodyPr>
            <a:normAutofit fontScale="90000"/>
          </a:bodyPr>
          <a:lstStyle/>
          <a:p>
            <a:pPr algn="just"/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4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 যাচাই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7785" y="2381749"/>
            <a:ext cx="3084394" cy="26269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411" y="1555845"/>
            <a:ext cx="4466496" cy="20881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5701" y="4000099"/>
            <a:ext cx="3479042" cy="246912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63773" y="4026278"/>
            <a:ext cx="5732060" cy="244295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94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19" y="119733"/>
            <a:ext cx="3837325" cy="135582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IN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  <a:endPara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796" y="1923803"/>
            <a:ext cx="5713627" cy="1341912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bn-IN" dirty="0" smtClean="0"/>
          </a:p>
          <a:p>
            <a:pPr marL="0" indent="0" algn="ctr">
              <a:buNone/>
            </a:pPr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হাতি আর শিয়ালের গল্প </a:t>
            </a:r>
          </a:p>
          <a:p>
            <a:endParaRPr lang="bn-I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75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70" y="1274982"/>
            <a:ext cx="11723426" cy="518281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2970" y="300251"/>
            <a:ext cx="6419721" cy="76427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9822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92824" y="0"/>
            <a:ext cx="8352430" cy="261257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9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9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499" y="1716709"/>
            <a:ext cx="7974767" cy="500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91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51" y="56896"/>
            <a:ext cx="11054686" cy="664415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201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244</Words>
  <Application>Microsoft Office PowerPoint</Application>
  <PresentationFormat>Widescreen</PresentationFormat>
  <Paragraphs>85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          শিখনফল        </vt:lpstr>
      <vt:lpstr>PowerPoint Presentation</vt:lpstr>
      <vt:lpstr>       পূর্বজ্ঞান যাচাই</vt:lpstr>
      <vt:lpstr>পাঠ শিরোনাম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 PC</dc:creator>
  <cp:lastModifiedBy>Nazrul Islam</cp:lastModifiedBy>
  <cp:revision>118</cp:revision>
  <dcterms:created xsi:type="dcterms:W3CDTF">2020-03-05T05:07:49Z</dcterms:created>
  <dcterms:modified xsi:type="dcterms:W3CDTF">2021-01-26T06:29:06Z</dcterms:modified>
</cp:coreProperties>
</file>