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3" r:id="rId3"/>
    <p:sldId id="284" r:id="rId4"/>
    <p:sldId id="259" r:id="rId5"/>
    <p:sldId id="285" r:id="rId6"/>
    <p:sldId id="264" r:id="rId7"/>
    <p:sldId id="261" r:id="rId8"/>
    <p:sldId id="265" r:id="rId9"/>
    <p:sldId id="266" r:id="rId10"/>
    <p:sldId id="274" r:id="rId11"/>
    <p:sldId id="267" r:id="rId12"/>
    <p:sldId id="268" r:id="rId13"/>
    <p:sldId id="269" r:id="rId14"/>
    <p:sldId id="270" r:id="rId15"/>
    <p:sldId id="271" r:id="rId16"/>
    <p:sldId id="286" r:id="rId17"/>
    <p:sldId id="272" r:id="rId18"/>
    <p:sldId id="273" r:id="rId19"/>
    <p:sldId id="275" r:id="rId20"/>
    <p:sldId id="276" r:id="rId21"/>
    <p:sldId id="277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0485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2C27A-0DB6-4488-AAAB-E2EA02FB4BD6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F99B0-C8CE-44CC-91E5-836DD760D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3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61AD-2BA8-4E89-864D-BAD03DAB33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1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61AD-2BA8-4E89-864D-BAD03DAB33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61AD-2BA8-4E89-864D-BAD03DAB33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8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B61AD-2BA8-4E89-864D-BAD03DAB33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5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2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5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0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8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9F505-0D31-40D6-A8C6-A1A40771EC71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8321-9527-41CC-8FA5-A60C7803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0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f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fif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1415554"/>
            <a:ext cx="11384924" cy="5519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338" y="14842"/>
            <a:ext cx="1138492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554" y="325705"/>
            <a:ext cx="9652062" cy="25765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27554" y="2902226"/>
            <a:ext cx="965206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একবীজপত্রী উদ্ভিদ কাকে বলে?</a:t>
            </a:r>
          </a:p>
          <a:p>
            <a:r>
              <a:rPr lang="en-US" sz="3200" dirty="0" smtClean="0"/>
              <a:t>২।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একবীজপত্রী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শিরাবিন্যাস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 smtClean="0"/>
          </a:p>
          <a:p>
            <a:endParaRPr lang="bn-BD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978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85" y="3087575"/>
            <a:ext cx="4660454" cy="2791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202" y="168608"/>
            <a:ext cx="4595041" cy="2776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4" y="76497"/>
            <a:ext cx="4331432" cy="2836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8664" y="2171315"/>
            <a:ext cx="347729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পুষ্পে পুষ্প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bn-BD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সংখ্যা ৩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4406" y="6272010"/>
            <a:ext cx="931142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28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পুষ্পে </a:t>
            </a:r>
            <a:r>
              <a:rPr lang="bn-BD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পুষ্প</a:t>
            </a:r>
            <a:r>
              <a:rPr lang="en-US" sz="2800" dirty="0" err="1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bn-BD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bn-BD" sz="2800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এর গুনিতক (৩টি,৬টি বা ৯টি ) অর্থাৎ পুষ্প ট্রাইমেরাস </a:t>
            </a:r>
            <a:endParaRPr lang="en-US" sz="2800" dirty="0"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00" y="406049"/>
            <a:ext cx="3243531" cy="2639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591" y="3370873"/>
            <a:ext cx="3041440" cy="26780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1" y="406049"/>
            <a:ext cx="3261246" cy="2589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" r="23972"/>
          <a:stretch/>
        </p:blipFill>
        <p:spPr>
          <a:xfrm>
            <a:off x="1138745" y="3370873"/>
            <a:ext cx="2642240" cy="2480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59865" y="6206527"/>
            <a:ext cx="669701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বীজপত্রের অবস্থান শীর্ষে এবং ভ্রুনমুকুল পার্শ্বীয়</a:t>
            </a:r>
            <a:endParaRPr lang="en-US" sz="3600" dirty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79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এতক্ষণ আমরা একবীজপত্রী উদ্ভিদের বিভিন্ন বৈশিষ্ট্য দেখলাম।</a:t>
            </a:r>
            <a:b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আমরা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Poaceae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 বিভিন্ন দিক নিয়ে আলোচনা করব।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198" y="2305583"/>
            <a:ext cx="10515600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কান্ড সাধারনত নলাকার,মধ্যপর্ব ফাপা।</a:t>
            </a:r>
          </a:p>
          <a:p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২।পাতা লিগিউলবিশিষ্ট।</a:t>
            </a:r>
          </a:p>
          <a:p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৩।পুস্পবিন্যাস(মঞ্জরী) স্পাইকলেট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(Spikelet)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৪।পরাগধানী সর্বমুখ(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versatile)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৫।গর্ভমুন্ড পালকের ন্যায়।</a:t>
            </a:r>
          </a:p>
          <a:p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৬।অমরাবিন্যাস মুলীয় (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basal)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৭।ফল ক্যারিঅপসিস(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caryopsis)</a:t>
            </a:r>
            <a:r>
              <a:rPr lang="bn-BD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32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199" y="1536142"/>
            <a:ext cx="1051559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Poaceae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শনাক্তকারী বৈশিষ্ট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BD" sz="4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সমূহ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73" y="741871"/>
            <a:ext cx="4968815" cy="4783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3450" y="5646880"/>
            <a:ext cx="7050331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 নলাকার ও মধ্যপর্ব যুক্ত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" y="741871"/>
            <a:ext cx="5503653" cy="47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869" r="-3389" b="-869"/>
          <a:stretch/>
        </p:blipFill>
        <p:spPr>
          <a:xfrm>
            <a:off x="4157932" y="1069675"/>
            <a:ext cx="3745055" cy="43477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5471" y="5832259"/>
            <a:ext cx="555808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 লিগিউল বিশিষ্ট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9" y="1044010"/>
            <a:ext cx="3692106" cy="4287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7"/>
          <a:stretch/>
        </p:blipFill>
        <p:spPr>
          <a:xfrm>
            <a:off x="8907356" y="1044010"/>
            <a:ext cx="3088257" cy="4140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14028" y="3304177"/>
            <a:ext cx="144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লিগিউল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82883" y="2950234"/>
            <a:ext cx="2691442" cy="516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96284" y="4137978"/>
            <a:ext cx="803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60796" y="2441827"/>
            <a:ext cx="115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ব্লেড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" y="193184"/>
            <a:ext cx="12191999" cy="29235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115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115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" y="3116687"/>
            <a:ext cx="12192000" cy="34257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Poaceae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সনাক্তকারী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8" y="619884"/>
            <a:ext cx="4077739" cy="46280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6068" y="5660336"/>
            <a:ext cx="905634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পুস্পমঞ্জুরি স্পাইকলেট</a:t>
            </a:r>
            <a:endParaRPr lang="en-US" sz="5400" b="1" dirty="0"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/>
          <a:stretch/>
        </p:blipFill>
        <p:spPr>
          <a:xfrm>
            <a:off x="5966213" y="682579"/>
            <a:ext cx="4146200" cy="456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26"/>
          <a:stretch/>
        </p:blipFill>
        <p:spPr>
          <a:xfrm>
            <a:off x="6549155" y="330825"/>
            <a:ext cx="3699026" cy="4707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4" y="621102"/>
            <a:ext cx="4986069" cy="4345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4728" y="1140125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পরাগধানী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06974" y="2674189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55215" y="3847381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পালিয়া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3845" y="878515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লেমা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8747183" y="2812211"/>
            <a:ext cx="1949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27079" y="4520242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পেডিকেল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265433" y="3071004"/>
            <a:ext cx="129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গর্ভাশয়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62848" y="5544169"/>
            <a:ext cx="359654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স্তবক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57256" y="5544169"/>
            <a:ext cx="4314423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স্পাইকলেট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34" y="347212"/>
            <a:ext cx="3450566" cy="2568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43" y="347212"/>
            <a:ext cx="3077640" cy="23898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71" y="3296090"/>
            <a:ext cx="3536829" cy="2553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45" y="3165688"/>
            <a:ext cx="3085383" cy="2529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837904" y="5849510"/>
            <a:ext cx="428110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ক্যারিঅপসিস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81" y="3269410"/>
            <a:ext cx="2748070" cy="257386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43031" y="115911"/>
            <a:ext cx="9144000" cy="2279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712" y="3002071"/>
            <a:ext cx="49530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85" y="3621863"/>
            <a:ext cx="4166216" cy="27789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0" y="205959"/>
            <a:ext cx="4361553" cy="2550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 flipH="1">
            <a:off x="4165181" y="62977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410" y="3598276"/>
            <a:ext cx="3953815" cy="2601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828799" y="2828835"/>
            <a:ext cx="2215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4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7932" y="2842052"/>
            <a:ext cx="146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4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05352" y="6297769"/>
            <a:ext cx="158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en-US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sz="36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বার্লি</a:t>
            </a:r>
            <a:endParaRPr lang="en-US" sz="3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78" y="307656"/>
            <a:ext cx="3940934" cy="2346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080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41" y="168326"/>
            <a:ext cx="3434010" cy="2550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180305"/>
            <a:ext cx="3311687" cy="2627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44" y="3513337"/>
            <a:ext cx="3410757" cy="2718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 flipH="1">
            <a:off x="1159099" y="5980565"/>
            <a:ext cx="22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কাসাভা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64600" y="6540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9311424" y="5955725"/>
            <a:ext cx="1880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 ফল   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3262" y="2660700"/>
            <a:ext cx="217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সুগারবীট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1053" y="2425954"/>
            <a:ext cx="1802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সারগাসাম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41" y="3400021"/>
            <a:ext cx="3305175" cy="2945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847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365" y="1206666"/>
            <a:ext cx="11171583" cy="23083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  ব্যবহারিক ক্লাসে একটি নমুনা উদ্ভিদ নিয়ে আলাপ করছিল, উদ্ভিদটির পাতা সমান্তরাল ,মুল গুচ্ছ ও পুস্পমঞ্জরি </a:t>
            </a:r>
            <a:r>
              <a:rPr lang="bn-BD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স্পাইকলেট।</a:t>
            </a:r>
            <a:endParaRPr lang="en-US" sz="3600" b="1" dirty="0" smtClean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366" y="98670"/>
            <a:ext cx="11171582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365" y="3514990"/>
            <a:ext cx="11171583" cy="286232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(ক)লডিকিউল কী?                                                          ১            </a:t>
            </a:r>
          </a:p>
          <a:p>
            <a:r>
              <a:rPr lang="bn-BD" sz="3600" b="1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(খ)একবিজপত্রী উদ্ভিদের ৪টি বৈশিষ্ট্য লিখ।                               ২            </a:t>
            </a:r>
          </a:p>
          <a:p>
            <a:r>
              <a:rPr lang="bn-BD" sz="3600" b="1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উদ্দীপকের উদ্ভিদটি যে গোত্রের অন্তর্ভুক্ত সেই গোত্রের                         </a:t>
            </a:r>
          </a:p>
          <a:p>
            <a:r>
              <a:rPr lang="bn-BD" sz="3600" b="1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টি শনাক্তকারী বৈশিষ্ট্য লিখ।                                             ৩                                                                                      </a:t>
            </a:r>
          </a:p>
          <a:p>
            <a:r>
              <a:rPr lang="bn-BD" sz="3600" b="1" dirty="0" smtClean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(ঘ)উদ্দীপকে ঊল্লেখিত গোত্রের অর্থনৈতিক  বিশ্লেষণ কর।                ৪        </a:t>
            </a:r>
            <a:endParaRPr lang="en-US" sz="3600" b="1" dirty="0"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521" y="3463895"/>
            <a:ext cx="5708822" cy="3394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034" y="1597203"/>
            <a:ext cx="11075831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খাদ্যঘাটতি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Poaceae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034" y="90152"/>
            <a:ext cx="11075831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1077708"/>
            <a:ext cx="11269013" cy="5780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366" y="62045"/>
            <a:ext cx="11269013" cy="14465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6010" y="1608194"/>
            <a:ext cx="867360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4648" y="2785439"/>
            <a:ext cx="8664968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বিষয়-জীববিজ্ঞান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6010" y="3937829"/>
            <a:ext cx="8673606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7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6010" y="5138158"/>
            <a:ext cx="866072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4647" y="186499"/>
            <a:ext cx="8664969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6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0226" y="0"/>
            <a:ext cx="9368286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6600"/>
                </a:solidFill>
              </a:rPr>
              <a:t>নিচের</a:t>
            </a:r>
            <a:r>
              <a:rPr lang="en-US" sz="6600" dirty="0" smtClean="0">
                <a:solidFill>
                  <a:srgbClr val="006600"/>
                </a:solidFill>
              </a:rPr>
              <a:t> </a:t>
            </a:r>
            <a:r>
              <a:rPr lang="en-US" sz="6600" dirty="0" err="1" smtClean="0">
                <a:solidFill>
                  <a:srgbClr val="006600"/>
                </a:solidFill>
              </a:rPr>
              <a:t>চিত্র</a:t>
            </a:r>
            <a:r>
              <a:rPr lang="en-US" sz="6600" dirty="0" smtClean="0">
                <a:solidFill>
                  <a:srgbClr val="006600"/>
                </a:solidFill>
              </a:rPr>
              <a:t> </a:t>
            </a:r>
            <a:r>
              <a:rPr lang="en-US" sz="6600" dirty="0" err="1" smtClean="0">
                <a:solidFill>
                  <a:srgbClr val="006600"/>
                </a:solidFill>
              </a:rPr>
              <a:t>গুলি</a:t>
            </a:r>
            <a:r>
              <a:rPr lang="en-US" sz="6600" dirty="0" smtClean="0">
                <a:solidFill>
                  <a:srgbClr val="006600"/>
                </a:solidFill>
              </a:rPr>
              <a:t> </a:t>
            </a:r>
            <a:r>
              <a:rPr lang="en-US" sz="6600" dirty="0" err="1" smtClean="0">
                <a:solidFill>
                  <a:srgbClr val="006600"/>
                </a:solidFill>
              </a:rPr>
              <a:t>লক্ষ্য</a:t>
            </a:r>
            <a:r>
              <a:rPr lang="en-US" sz="6600" dirty="0" smtClean="0">
                <a:solidFill>
                  <a:srgbClr val="006600"/>
                </a:solidFill>
              </a:rPr>
              <a:t> </a:t>
            </a:r>
            <a:r>
              <a:rPr lang="en-US" sz="6600" dirty="0" err="1" smtClean="0">
                <a:solidFill>
                  <a:srgbClr val="006600"/>
                </a:solidFill>
              </a:rPr>
              <a:t>কর</a:t>
            </a:r>
            <a:endParaRPr lang="en-US" sz="6600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6" y="3956289"/>
            <a:ext cx="4445398" cy="287906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51" y="1170834"/>
            <a:ext cx="4656483" cy="2722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1078" r="442" b="7151"/>
          <a:stretch/>
        </p:blipFill>
        <p:spPr>
          <a:xfrm>
            <a:off x="6844351" y="3956289"/>
            <a:ext cx="4656483" cy="2924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6" y="1107996"/>
            <a:ext cx="4428146" cy="28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338" y="399245"/>
            <a:ext cx="11088709" cy="60917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একবীজ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পত্রী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Poaceae</a:t>
            </a:r>
            <a:endParaRPr lang="en-US" sz="7200" dirty="0" smtClean="0">
              <a:solidFill>
                <a:schemeClr val="accent6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endParaRPr lang="en-US" sz="7200" dirty="0">
              <a:solidFill>
                <a:schemeClr val="accent6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7180" cy="132556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825624"/>
            <a:ext cx="10888082" cy="489714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2743200" lvl="6" indent="0">
              <a:buNone/>
            </a:pPr>
            <a:endParaRPr lang="en-US" sz="6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743200" lvl="6" indent="0">
              <a:buNone/>
            </a:pP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একবীজপত্রী উদ্ভিদ সম্পর্কে ধারনা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বে।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২।Poaceae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 উদ্ভিদের বৈশিষ্ট্য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৩।Poaceae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গোত্রের উদ্ভি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0" indent="0">
              <a:buNone/>
            </a:pP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5512904" y="1232452"/>
            <a:ext cx="45719" cy="4571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4330460" y="845389"/>
            <a:ext cx="51759" cy="517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7" y="80977"/>
            <a:ext cx="3540756" cy="3163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315" y="3980375"/>
            <a:ext cx="3644255" cy="2769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11078" r="442" b="7151"/>
          <a:stretch/>
        </p:blipFill>
        <p:spPr>
          <a:xfrm>
            <a:off x="4079103" y="166854"/>
            <a:ext cx="3542942" cy="2827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94117" y="3269999"/>
            <a:ext cx="341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66"/>
                </a:solidFill>
              </a:rPr>
              <a:t>নারিকেল(</a:t>
            </a:r>
            <a:r>
              <a:rPr lang="en-US" sz="2400" b="1" dirty="0" smtClean="0">
                <a:solidFill>
                  <a:srgbClr val="FF0066"/>
                </a:solidFill>
              </a:rPr>
              <a:t>Cocos </a:t>
            </a:r>
            <a:r>
              <a:rPr lang="en-US" sz="2400" b="1" dirty="0" err="1" smtClean="0">
                <a:solidFill>
                  <a:srgbClr val="FF0066"/>
                </a:solidFill>
              </a:rPr>
              <a:t>nucifera</a:t>
            </a:r>
            <a:r>
              <a:rPr lang="en-US" sz="2400" b="1" dirty="0" smtClean="0">
                <a:solidFill>
                  <a:srgbClr val="FF0066"/>
                </a:solidFill>
              </a:rPr>
              <a:t>)</a:t>
            </a:r>
            <a:endParaRPr lang="en-US" sz="2400" b="1" dirty="0">
              <a:solidFill>
                <a:srgbClr val="FF0066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52" y="151810"/>
            <a:ext cx="3805015" cy="3021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356500" y="3383053"/>
            <a:ext cx="266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66"/>
                </a:solidFill>
              </a:rPr>
              <a:t>ধান(</a:t>
            </a:r>
            <a:r>
              <a:rPr lang="en-US" sz="2400" b="1" dirty="0" err="1" smtClean="0">
                <a:solidFill>
                  <a:srgbClr val="FF0066"/>
                </a:solidFill>
              </a:rPr>
              <a:t>Oryza</a:t>
            </a:r>
            <a:r>
              <a:rPr lang="en-US" sz="2400" b="1" dirty="0" smtClean="0">
                <a:solidFill>
                  <a:srgbClr val="FF0066"/>
                </a:solidFill>
              </a:rPr>
              <a:t> sativa)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5004" y="5365172"/>
            <a:ext cx="29629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FF0066"/>
                </a:solidFill>
              </a:rPr>
              <a:t>যব</a:t>
            </a:r>
            <a:r>
              <a:rPr lang="en-US" sz="2400" b="1" dirty="0" smtClean="0">
                <a:solidFill>
                  <a:srgbClr val="FF0066"/>
                </a:solidFill>
              </a:rPr>
              <a:t>(</a:t>
            </a:r>
            <a:r>
              <a:rPr lang="en-US" sz="2400" b="1" dirty="0" err="1" smtClean="0">
                <a:solidFill>
                  <a:srgbClr val="FF0066"/>
                </a:solidFill>
              </a:rPr>
              <a:t>Hordeum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vulgare</a:t>
            </a:r>
            <a:r>
              <a:rPr lang="en-US" sz="2400" b="1" dirty="0" smtClean="0">
                <a:solidFill>
                  <a:srgbClr val="FF0066"/>
                </a:solidFill>
              </a:rPr>
              <a:t>)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9103" y="3144876"/>
            <a:ext cx="394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66"/>
                </a:solidFill>
              </a:rPr>
              <a:t>আখ(</a:t>
            </a:r>
            <a:r>
              <a:rPr lang="en-US" sz="2400" dirty="0" err="1" smtClean="0">
                <a:solidFill>
                  <a:srgbClr val="FF0066"/>
                </a:solidFill>
              </a:rPr>
              <a:t>Saccharum</a:t>
            </a:r>
            <a:r>
              <a:rPr lang="en-US" sz="2400" dirty="0" smtClean="0">
                <a:solidFill>
                  <a:srgbClr val="FF0066"/>
                </a:solidFill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</a:rPr>
              <a:t>officinarum</a:t>
            </a:r>
            <a:r>
              <a:rPr lang="en-US" sz="2400" dirty="0" smtClean="0">
                <a:solidFill>
                  <a:srgbClr val="FF0066"/>
                </a:solidFill>
              </a:rPr>
              <a:t>)</a:t>
            </a:r>
            <a:endParaRPr lang="en-US" sz="2400" dirty="0">
              <a:solidFill>
                <a:srgbClr val="FF0066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88964" y="5596004"/>
            <a:ext cx="1690633" cy="1287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50" y="3782492"/>
            <a:ext cx="3398636" cy="2713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92" y="3981281"/>
            <a:ext cx="3315101" cy="2514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38" y="317277"/>
            <a:ext cx="3100970" cy="2760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62750" y="2189302"/>
            <a:ext cx="351544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বীজে বীজপত্র একটি</a:t>
            </a:r>
            <a:endParaRPr lang="en-US" sz="36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0520" y="5357505"/>
            <a:ext cx="208637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6600"/>
                </a:solidFill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 মূল</a:t>
            </a:r>
            <a:endParaRPr lang="en-US" sz="4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27937" y="334529"/>
            <a:ext cx="3156461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33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7" y="444247"/>
            <a:ext cx="3936633" cy="492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887" y="489542"/>
            <a:ext cx="3353154" cy="483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249" y="489542"/>
            <a:ext cx="3191773" cy="4710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 rot="10800000" flipV="1">
            <a:off x="3385807" y="5612642"/>
            <a:ext cx="6573328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 শিরাবিন্যাস সমান্তরাল</a:t>
            </a:r>
            <a:endParaRPr lang="en-US" sz="44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347</Words>
  <Application>Microsoft Office PowerPoint</Application>
  <PresentationFormat>Widescreen</PresentationFormat>
  <Paragraphs>88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SutonnyOMJ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এতক্ষণ আমরা একবীজপত্রী উদ্ভিদের বিভিন্ন বৈশিষ্ট্য দেখলাম। এবার আমরা আমরা Poaceae গোত্রের বিভিন্ন দিক নিয়ে আলোচনা করব।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130</cp:revision>
  <dcterms:created xsi:type="dcterms:W3CDTF">2021-01-23T14:22:38Z</dcterms:created>
  <dcterms:modified xsi:type="dcterms:W3CDTF">2021-01-25T02:23:41Z</dcterms:modified>
</cp:coreProperties>
</file>