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320" r:id="rId2"/>
    <p:sldId id="316" r:id="rId3"/>
    <p:sldId id="311" r:id="rId4"/>
    <p:sldId id="287" r:id="rId5"/>
    <p:sldId id="270" r:id="rId6"/>
    <p:sldId id="312" r:id="rId7"/>
    <p:sldId id="313" r:id="rId8"/>
    <p:sldId id="303" r:id="rId9"/>
    <p:sldId id="291" r:id="rId10"/>
    <p:sldId id="292" r:id="rId11"/>
    <p:sldId id="293" r:id="rId12"/>
    <p:sldId id="294" r:id="rId13"/>
    <p:sldId id="295" r:id="rId14"/>
    <p:sldId id="300" r:id="rId15"/>
    <p:sldId id="305" r:id="rId16"/>
    <p:sldId id="308" r:id="rId17"/>
    <p:sldId id="304" r:id="rId18"/>
    <p:sldId id="322" r:id="rId19"/>
    <p:sldId id="280" r:id="rId20"/>
    <p:sldId id="279" r:id="rId21"/>
    <p:sldId id="298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0000FF"/>
    <a:srgbClr val="66FF33"/>
    <a:srgbClr val="CC0099"/>
    <a:srgbClr val="FFFF66"/>
    <a:srgbClr val="FFFF99"/>
    <a:srgbClr val="FFCC00"/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25" autoAdjust="0"/>
    <p:restoredTop sz="93238" autoAdjust="0"/>
  </p:normalViewPr>
  <p:slideViewPr>
    <p:cSldViewPr>
      <p:cViewPr>
        <p:scale>
          <a:sx n="71" d="100"/>
          <a:sy n="71" d="100"/>
        </p:scale>
        <p:origin x="178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4E8EE-E375-40A1-A61B-D21C65C3735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8D013-20DC-4CDE-B64A-4B6AC64D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40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5B1C0-1A81-460B-A163-B487D39D35C3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8A1FB-4BCF-41BA-94B0-CB311F070C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53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A1FB-4BCF-41BA-94B0-CB311F070C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9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A1FB-4BCF-41BA-94B0-CB311F070C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্জায়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A1FB-4BCF-41BA-94B0-CB311F070C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431B-6204-43FA-ADE5-AD350CEBCDCD}" type="datetime13">
              <a:rPr lang="en-US" smtClean="0"/>
              <a:t>11:45:38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867A-1CAE-426E-96A4-29AFF863B2B8}" type="datetime13">
              <a:rPr lang="en-US" smtClean="0"/>
              <a:t>11:45:38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B937-BC5B-48F5-A773-165DE66B732A}" type="datetime13">
              <a:rPr lang="en-US" smtClean="0"/>
              <a:t>11:45:38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378-9909-4FDB-9CEA-1540B3749713}" type="datetime13">
              <a:rPr lang="en-US" smtClean="0"/>
              <a:t>11:45:38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4189-FABA-4539-AC11-25E44C655E3D}" type="datetime13">
              <a:rPr lang="en-US" smtClean="0"/>
              <a:t>11:45:38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BC2E-EBF1-4F63-82D8-FEDB82E67864}" type="datetime13">
              <a:rPr lang="en-US" smtClean="0"/>
              <a:t>11:45:38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4704-49FE-4A43-9F9C-700754CC0694}" type="datetime13">
              <a:rPr lang="en-US" smtClean="0"/>
              <a:t>11:45:38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776-3CBC-4FBA-816D-C994EF25882E}" type="datetime13">
              <a:rPr lang="en-US" smtClean="0"/>
              <a:t>11:45:38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BBE-EBB7-42B2-8230-A2FCAAFC8CC1}" type="datetime13">
              <a:rPr lang="en-US" smtClean="0"/>
              <a:t>11:45:38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6AB-CCD9-440E-8BCC-933AF4FA030E}" type="datetime13">
              <a:rPr lang="en-US" smtClean="0"/>
              <a:t>11:45:38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AB57-3927-4442-A71C-BB4B3C2CDFE7}" type="datetime13">
              <a:rPr lang="en-US" smtClean="0"/>
              <a:t>11:45:38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CD08C9-FF39-4BF3-A722-5C856EE0E23C}" type="datetime13">
              <a:rPr lang="en-US" smtClean="0"/>
              <a:t>11:45:38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800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165" flipV="1">
            <a:off x="9680" y="19032"/>
            <a:ext cx="1652610" cy="16423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8523" y="5235465"/>
            <a:ext cx="1809231" cy="1676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1553" flipV="1">
            <a:off x="7073210" y="5037799"/>
            <a:ext cx="1988559" cy="1627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558" flipV="1">
            <a:off x="7348929" y="45591"/>
            <a:ext cx="1868508" cy="1665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33" name="Rectangle 32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/>
          <p:cNvSpPr/>
          <p:nvPr/>
        </p:nvSpPr>
        <p:spPr>
          <a:xfrm rot="10800000" flipH="1" flipV="1">
            <a:off x="1188312" y="590331"/>
            <a:ext cx="6409204" cy="5619819"/>
          </a:xfrm>
          <a:prstGeom prst="ellipse">
            <a:avLst/>
          </a:prstGeom>
          <a:noFill/>
          <a:ln w="615950" cmpd="thinThick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57200" y="19050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86678" y="2743200"/>
            <a:ext cx="45237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1500" b="1" dirty="0" smtClean="0">
                <a:solidFill>
                  <a:srgbClr val="00B050"/>
                </a:solidFill>
              </a:rPr>
              <a:t> </a:t>
            </a:r>
            <a:endParaRPr lang="bn-BD" sz="8800" b="1" dirty="0">
              <a:solidFill>
                <a:srgbClr val="00B050"/>
              </a:solidFill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17" y="-82166"/>
            <a:ext cx="4698617" cy="704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15" y="-76200"/>
            <a:ext cx="4633601" cy="705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4AB-E9D6-413A-94E9-B5B472E0DC44}" type="datetime13">
              <a:rPr lang="en-US" smtClean="0"/>
              <a:t>11:45:38 PM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95400" y="4829142"/>
            <a:ext cx="3024838" cy="6506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নোমান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84893" y="4817750"/>
            <a:ext cx="2982200" cy="6506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মুহাম্মদ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আবু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নোমান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8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-2.54335E-6 L 0.6447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-1.85185E-6 L -0.61476 -0.00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9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3400" y="5801190"/>
            <a:ext cx="22098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মাথার খুলি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2860" y="3223516"/>
            <a:ext cx="5334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মাথার খুলি বাইরের আঘাত থেকে মস্তিককে রক্ষা করে।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DOEL\Desktop\AM=Skeleton\bjbjh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1" y="1764953"/>
            <a:ext cx="2093718" cy="19206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DOEL\Desktop\AM=Skeleton\jhhi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0" y="3870513"/>
            <a:ext cx="2093719" cy="19249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8" name="Rectangle 17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Left-Right Arrow 19"/>
          <p:cNvSpPr/>
          <p:nvPr/>
        </p:nvSpPr>
        <p:spPr>
          <a:xfrm>
            <a:off x="1905000" y="182880"/>
            <a:ext cx="4876800" cy="647266"/>
          </a:xfrm>
          <a:prstGeom prst="leftRightArrow">
            <a:avLst>
              <a:gd name="adj1" fmla="val 89669"/>
              <a:gd name="adj2" fmla="val 0"/>
            </a:avLst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কঙ্কালের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 ও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2140" y="5541764"/>
            <a:ext cx="2322966" cy="707886"/>
          </a:xfrm>
          <a:prstGeom prst="rect">
            <a:avLst/>
          </a:prstGeom>
          <a:noFill/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দেহকান্ড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ngs0204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7" y="1118010"/>
            <a:ext cx="2362199" cy="21960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4" name="Picture 2" descr="C:\Users\DOEL\Desktop\AM=Skeleton\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7" y="3446015"/>
            <a:ext cx="2362199" cy="20703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03030" y="1738860"/>
            <a:ext cx="5683770" cy="4154984"/>
          </a:xfrm>
          <a:prstGeom prst="rect">
            <a:avLst/>
          </a:prstGeom>
          <a:noFill/>
          <a:ln w="28575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বক্ষপিঞ্জর ইত্যাদি নিয়ে দেহকান্ড গঠিত। আমাদের মেরুদন্ডে রয়েছে ৩৩ খানা হাড় বা অস্থি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মেরুদন্ড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দেহকে সোজা রাখে এবং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মস্তিষ্কের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ভার বহন করে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7" name="Rectangle 16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1905000" y="304800"/>
            <a:ext cx="4876800" cy="525346"/>
          </a:xfrm>
          <a:prstGeom prst="leftRightArrow">
            <a:avLst>
              <a:gd name="adj1" fmla="val 89669"/>
              <a:gd name="adj2" fmla="val 0"/>
            </a:avLst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কঙ্কালের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 ও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868650"/>
            <a:ext cx="2286000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বক্ষ পিঞ্জর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s1401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93" y="1215182"/>
            <a:ext cx="4146187" cy="4865578"/>
          </a:xfrm>
          <a:prstGeom prst="rect">
            <a:avLst/>
          </a:prstGeom>
          <a:ln w="28575">
            <a:solidFill>
              <a:srgbClr val="FF00FF"/>
            </a:solidFill>
          </a:ln>
          <a:effectLst>
            <a:softEdge rad="112500"/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 rot="21435217">
            <a:off x="4933608" y="1086844"/>
            <a:ext cx="4137507" cy="5016758"/>
          </a:xfrm>
          <a:prstGeom prst="rect">
            <a:avLst/>
          </a:prstGeom>
          <a:noFill/>
          <a:ln w="28575">
            <a:solidFill>
              <a:srgbClr val="FF00FF"/>
            </a:solidFill>
          </a:ln>
          <a:scene3d>
            <a:camera prst="perspectiveContrastingLeftFacing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 বক্ষপিণ্জরটি দেখতে অনেকটা খাঁচার মত এবং এতে ১২ জোড়া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অস্থি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রয়েছে। বক্ষপিন্জরটি  হৃদপিন্ড, ফুসফুস ইত্যাদিকে বেস্টন করে বাইরের আঘাত থেকে রক্ষা করে।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Liver-1.jpg"/>
          <p:cNvPicPr>
            <a:picLocks noChangeAspect="1"/>
          </p:cNvPicPr>
          <p:nvPr/>
        </p:nvPicPr>
        <p:blipFill>
          <a:blip r:embed="rId4"/>
          <a:srcRect b="5589"/>
          <a:stretch>
            <a:fillRect/>
          </a:stretch>
        </p:blipFill>
        <p:spPr bwMode="auto">
          <a:xfrm>
            <a:off x="343342" y="3291840"/>
            <a:ext cx="1215294" cy="163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Lung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" y="4972994"/>
            <a:ext cx="1384378" cy="136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DOEL\Desktop\Animation Image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2" y="1524000"/>
            <a:ext cx="117675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4" name="Rectangle 13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Left-Right Arrow 15"/>
          <p:cNvSpPr/>
          <p:nvPr/>
        </p:nvSpPr>
        <p:spPr>
          <a:xfrm>
            <a:off x="1905000" y="259080"/>
            <a:ext cx="4876800" cy="525346"/>
          </a:xfrm>
          <a:prstGeom prst="leftRightArrow">
            <a:avLst>
              <a:gd name="adj1" fmla="val 89669"/>
              <a:gd name="adj2" fmla="val 0"/>
            </a:avLst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কঙ্কালের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 ও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711" y="3934316"/>
            <a:ext cx="5109145" cy="2308324"/>
          </a:xfrm>
          <a:prstGeom prst="rect">
            <a:avLst/>
          </a:prstGeom>
          <a:noFill/>
          <a:ln w="28575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 আমাদের উর্ধ্বাঙ্গে রয়েছে ৬৪ টি অস্থি এবং নিম্নাঙ্গে রয়েছে ৬২ টি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অস্থি 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 হাড়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এরা নড়াচড়া ও হাঁটতে সাহায্য করে।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I:\AM=Skeleton\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11" y="1143000"/>
            <a:ext cx="2362670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AM=Skeleton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0" y="1143000"/>
            <a:ext cx="2619375" cy="266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onkal-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100" y="1142999"/>
            <a:ext cx="226601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0" name="Picture 2" descr="C:\Users\DOEL\Desktop\AM=Skeleton\a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9" y="3934316"/>
            <a:ext cx="2620625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D194-1070-4868-9F9C-5FB097BB170E}" type="datetime13">
              <a:rPr lang="en-US" smtClean="0"/>
              <a:t>11:45:40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eft-Right Arrow 14"/>
          <p:cNvSpPr/>
          <p:nvPr/>
        </p:nvSpPr>
        <p:spPr>
          <a:xfrm>
            <a:off x="1905000" y="259080"/>
            <a:ext cx="4876800" cy="525346"/>
          </a:xfrm>
          <a:prstGeom prst="leftRightArrow">
            <a:avLst>
              <a:gd name="adj1" fmla="val 89669"/>
              <a:gd name="adj2" fmla="val 0"/>
            </a:avLst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কঙ্কালের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 ও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3" name="Rectangle 12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9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DOEL\Desktop\muscles_human_body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9" y="1496520"/>
            <a:ext cx="3276601" cy="4953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2" name="Rectangle 11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Left-Right Arrow 13"/>
          <p:cNvSpPr/>
          <p:nvPr/>
        </p:nvSpPr>
        <p:spPr>
          <a:xfrm>
            <a:off x="1905000" y="259080"/>
            <a:ext cx="4876800" cy="525346"/>
          </a:xfrm>
          <a:prstGeom prst="leftRightArrow">
            <a:avLst>
              <a:gd name="adj1" fmla="val 89669"/>
              <a:gd name="adj2" fmla="val 0"/>
            </a:avLst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কঙ্কালের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 ও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79288" y="3370420"/>
            <a:ext cx="4708762" cy="1200329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 কংকাল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ত্বক ও পেশী 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আটকে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রাখে।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OEL\Desktop\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39" y="1916548"/>
            <a:ext cx="3069861" cy="1945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OEL\Desktop\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0310"/>
            <a:ext cx="2647950" cy="1962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OEL\Desktop\g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6548"/>
            <a:ext cx="2492739" cy="19459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076" y="5135774"/>
            <a:ext cx="8604354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কঙ্কালের অস্থিমজায় লোহিত রক্তকণিকা তৈরি হয়।</a:t>
            </a:r>
            <a:r>
              <a:rPr lang="bn-BD" sz="4000" dirty="0" smtClean="0">
                <a:solidFill>
                  <a:srgbClr val="0000FF"/>
                </a:solidFill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3" name="Rectangle 12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Left-Right Arrow 14"/>
          <p:cNvSpPr/>
          <p:nvPr/>
        </p:nvSpPr>
        <p:spPr>
          <a:xfrm>
            <a:off x="1905000" y="259080"/>
            <a:ext cx="4876800" cy="525346"/>
          </a:xfrm>
          <a:prstGeom prst="leftRightArrow">
            <a:avLst>
              <a:gd name="adj1" fmla="val 89669"/>
              <a:gd name="adj2" fmla="val 0"/>
            </a:avLst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কঙ্কালের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 ও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6-Point Star 12"/>
          <p:cNvSpPr/>
          <p:nvPr/>
        </p:nvSpPr>
        <p:spPr>
          <a:xfrm>
            <a:off x="2628900" y="2133600"/>
            <a:ext cx="3810000" cy="2667000"/>
          </a:xfrm>
          <a:prstGeom prst="star6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01320" y="1195030"/>
            <a:ext cx="5486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 একটি ভিডিও দেখ: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36783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92393" y="6120429"/>
            <a:ext cx="8978074" cy="16653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1" name="Rectangle 10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Left-Right Arrow 13"/>
          <p:cNvSpPr/>
          <p:nvPr/>
        </p:nvSpPr>
        <p:spPr>
          <a:xfrm>
            <a:off x="1905000" y="259080"/>
            <a:ext cx="4876800" cy="525346"/>
          </a:xfrm>
          <a:prstGeom prst="leftRightArrow">
            <a:avLst>
              <a:gd name="adj1" fmla="val 89669"/>
              <a:gd name="adj2" fmla="val 0"/>
            </a:avLst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 কঙ্কালের </a:t>
            </a:r>
            <a:r>
              <a:rPr lang="bn-BD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বিবরণ ও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92393" y="6059469"/>
            <a:ext cx="8978074" cy="16653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0600" y="4796850"/>
            <a:ext cx="71628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প্রশ্ন: মানুষকে মেরুদন্ডী প্রাণী বলা হয় কেন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94649"/>
              </p:ext>
            </p:extLst>
          </p:nvPr>
        </p:nvGraphicFramePr>
        <p:xfrm>
          <a:off x="3106941" y="1510428"/>
          <a:ext cx="2944089" cy="283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Picture (32-bit)" r:id="rId4" imgW="4095720" imgH="4095720" progId="">
                  <p:embed/>
                </p:oleObj>
              </mc:Choice>
              <mc:Fallback>
                <p:oleObj name="Picture (32-bit)" r:id="rId4" imgW="4095720" imgH="409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41" y="1510428"/>
                        <a:ext cx="2944089" cy="2832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418034" y="2265419"/>
            <a:ext cx="342222" cy="1395599"/>
            <a:chOff x="-1339053" y="1442190"/>
            <a:chExt cx="342222" cy="1771463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00052" y="3430781"/>
            <a:ext cx="1233606" cy="2326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নোমান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18034" y="2083645"/>
            <a:ext cx="342222" cy="1771463"/>
            <a:chOff x="-1339053" y="1442190"/>
            <a:chExt cx="342222" cy="1771463"/>
          </a:xfrm>
        </p:grpSpPr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84061" y="2782864"/>
            <a:ext cx="385049" cy="348392"/>
            <a:chOff x="749528" y="2488738"/>
            <a:chExt cx="481442" cy="439213"/>
          </a:xfrm>
        </p:grpSpPr>
        <p:sp>
          <p:nvSpPr>
            <p:cNvPr id="23" name="Oval 22"/>
            <p:cNvSpPr/>
            <p:nvPr/>
          </p:nvSpPr>
          <p:spPr>
            <a:xfrm>
              <a:off x="749528" y="2488738"/>
              <a:ext cx="481442" cy="4392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30069" y="2642164"/>
              <a:ext cx="120360" cy="141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32320" y="54521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652789"/>
            <a:ext cx="176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2163-90F4-4B12-8BFE-4B4B77FA94D0}" type="datetime13">
              <a:rPr lang="en-US" smtClean="0"/>
              <a:t>11:45:40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2" name="Picture 3" descr="C:\Users\DOEL\Desktop\Book Immage\8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0" y="1880888"/>
            <a:ext cx="1597874" cy="18039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DOEL\Desktop\Book Immage\8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8202" y="1981200"/>
            <a:ext cx="1624342" cy="18039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36" name="Rectangle 35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10935" y="176774"/>
            <a:ext cx="3027564" cy="8135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6000" b="1" dirty="0" err="1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57917" y="9833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276" y="1543883"/>
            <a:ext cx="8153400" cy="45521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just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উত্তর: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যে সকল প্রাণীর মেরুদন্ড আছে তাদেরকে মেরুদন্ডী প্রাণী বলা হয়। যেহেতু মানুষ প্রাণী এবং মানুষের মেরুদন্ড আছে তাই মানুষকে মেরুদন্ডী প্রাণী বলা হয়।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4" name="Rectangle 13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46960" y="164647"/>
            <a:ext cx="4572000" cy="661326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কাজের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::</a:t>
            </a:r>
            <a:r>
              <a:rPr lang="bn-BD" sz="2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মিলিয়ে নাও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92393" y="6105189"/>
            <a:ext cx="8978074" cy="16653"/>
          </a:xfrm>
          <a:prstGeom prst="line">
            <a:avLst/>
          </a:prstGeom>
          <a:ln w="889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29780" y="3146935"/>
            <a:ext cx="8303300" cy="1897505"/>
            <a:chOff x="424720" y="2979294"/>
            <a:chExt cx="8303300" cy="1897505"/>
          </a:xfrm>
        </p:grpSpPr>
        <p:sp>
          <p:nvSpPr>
            <p:cNvPr id="6" name="TextBox 5"/>
            <p:cNvSpPr txBox="1"/>
            <p:nvPr/>
          </p:nvSpPr>
          <p:spPr>
            <a:xfrm>
              <a:off x="724520" y="3184160"/>
              <a:ext cx="7809880" cy="144655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প্রশ্ন: আমাদের দেহের </a:t>
              </a:r>
              <a:r>
                <a:rPr lang="bn-IN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দৃঢ়তা প্রদান ও চলনে</a:t>
              </a:r>
              <a:endPara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কঙ্কালের ভূমিকা </a:t>
              </a:r>
              <a:r>
                <a:rPr lang="bn-BD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কী?</a:t>
              </a:r>
              <a:endParaRPr lang="bn-IN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Plaque 1"/>
            <p:cNvSpPr/>
            <p:nvPr/>
          </p:nvSpPr>
          <p:spPr>
            <a:xfrm>
              <a:off x="424720" y="2979294"/>
              <a:ext cx="8303300" cy="1897505"/>
            </a:xfrm>
            <a:prstGeom prst="plaque">
              <a:avLst>
                <a:gd name="adj" fmla="val 23224"/>
              </a:avLst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C:\Users\DOEL\Desktop\Book Immage\io9fd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93" y="914400"/>
            <a:ext cx="2510613" cy="180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2340" y="110583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১৫ মিনিট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2801" y="111398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১৫ মিনিট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51FA-CF25-4B0C-9905-474A37B75C7B}" type="datetime13">
              <a:rPr lang="en-US" smtClean="0"/>
              <a:t>11:45:40 PM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2341" y="5217803"/>
            <a:ext cx="8490740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FF"/>
                </a:solidFill>
                <a:sym typeface="Wingdings 3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ছাত্র-ছাত্র্রী দলীয় ভাবে নির্দেশ মত সমস্যাটির সমাধান করবে। প্রয়োজনে আমি সহযোগিতা করব।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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23" name="Rectangle 22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2691420" y="116515"/>
            <a:ext cx="3886200" cy="7978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prstTxWarp prst="textWave2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 </a:t>
            </a:r>
            <a:endParaRPr kumimoji="0" lang="en-US" sz="7200" b="1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47881" y="981890"/>
            <a:ext cx="6024519" cy="1206707"/>
            <a:chOff x="2442692" y="321364"/>
            <a:chExt cx="4262908" cy="1167518"/>
          </a:xfr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</p:grpSpPr>
        <p:sp>
          <p:nvSpPr>
            <p:cNvPr id="15" name="Oval 14"/>
            <p:cNvSpPr/>
            <p:nvPr/>
          </p:nvSpPr>
          <p:spPr>
            <a:xfrm>
              <a:off x="2442692" y="321364"/>
              <a:ext cx="4262908" cy="1167518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57567" y="469962"/>
              <a:ext cx="3718623" cy="92333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prstTxWarp prst="textStop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5400" b="1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95177" y="2279231"/>
            <a:ext cx="4842856" cy="3946998"/>
          </a:xfrm>
          <a:prstGeom prst="rect">
            <a:avLst/>
          </a:prstGeom>
          <a:noFill/>
          <a:ln w="1460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prstTxWarp prst="textPlain">
              <a:avLst/>
            </a:prstTxWarp>
          </a:bodyPr>
          <a:lstStyle/>
          <a:p>
            <a:pPr marL="274320" indent="-274320" algn="ctr">
              <a:spcBef>
                <a:spcPts val="600"/>
              </a:spcBef>
            </a:pPr>
            <a:r>
              <a:rPr lang="bn-BD" sz="5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ুহাম্মদ</a:t>
            </a:r>
            <a:r>
              <a:rPr lang="en-US" sz="5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5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নোমান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সহকারী </a:t>
            </a:r>
            <a:r>
              <a:rPr lang="bn-BD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endParaRPr lang="bn-BD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বাটাখালী</a:t>
            </a:r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নূরীয়া</a:t>
            </a:r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bn-BD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Mobile: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01818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54 </a:t>
            </a:r>
            <a:r>
              <a:rPr lang="en-US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14</a:t>
            </a:r>
            <a:r>
              <a:rPr lang="en-US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54</a:t>
            </a:r>
            <a:r>
              <a:rPr lang="en-US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mail: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masternoman24434@gmail.com</a:t>
            </a:r>
            <a:endParaRPr lang="bn-BD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1740" y="2107782"/>
            <a:ext cx="3364714" cy="4179980"/>
            <a:chOff x="506542" y="1530628"/>
            <a:chExt cx="3364714" cy="4139560"/>
          </a:xfrm>
        </p:grpSpPr>
        <p:grpSp>
          <p:nvGrpSpPr>
            <p:cNvPr id="29" name="Group 28"/>
            <p:cNvGrpSpPr/>
            <p:nvPr/>
          </p:nvGrpSpPr>
          <p:grpSpPr>
            <a:xfrm>
              <a:off x="506542" y="1530628"/>
              <a:ext cx="3364714" cy="4139560"/>
              <a:chOff x="304800" y="51440"/>
              <a:chExt cx="3350157" cy="4139560"/>
            </a:xfrm>
          </p:grpSpPr>
          <p:pic>
            <p:nvPicPr>
              <p:cNvPr id="33" name="Picture 6" descr="C:\Users\DOEL\Desktop\C=PPP\Animation Image\gjkjhjh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4152" flipH="1">
                <a:off x="2691970" y="111236"/>
                <a:ext cx="962987" cy="1082030"/>
              </a:xfrm>
              <a:prstGeom prst="ellipse">
                <a:avLst/>
              </a:prstGeom>
              <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C:\Users\DOEL\Desktop\C=PPP\Animation Image\gjkjhjh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4152">
                <a:off x="304800" y="51440"/>
                <a:ext cx="1127840" cy="1082030"/>
              </a:xfrm>
              <a:prstGeom prst="ellipse">
                <a:avLst/>
              </a:prstGeom>
              <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6" descr="C:\Users\DOEL\Desktop\C=PPP\Animation Image\gjkjhjh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4152" flipH="1">
                <a:off x="2645150" y="3104869"/>
                <a:ext cx="966638" cy="1086131"/>
              </a:xfrm>
              <a:prstGeom prst="ellipse">
                <a:avLst/>
              </a:prstGeom>
              <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C:\Users\DOEL\Desktop\C=PPP\Animation Image\gjkjhjh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11690">
                <a:off x="308220" y="3105031"/>
                <a:ext cx="1127840" cy="1082030"/>
              </a:xfrm>
              <a:prstGeom prst="ellipse">
                <a:avLst/>
              </a:prstGeom>
              <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414415" y="217867"/>
                <a:ext cx="3192803" cy="3886627"/>
              </a:xfrm>
              <a:prstGeom prst="rect">
                <a:avLst/>
              </a:prstGeom>
              <a:noFill/>
              <a:ln w="1428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/>
              <a:lstStyle/>
              <a:p>
                <a:pPr marL="274320" indent="-274320" algn="ctr">
                  <a:spcBef>
                    <a:spcPts val="600"/>
                  </a:spcBef>
                </a:pPr>
                <a:endParaRPr lang="en-US" sz="3200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704171" y="1818314"/>
              <a:ext cx="3017609" cy="3648441"/>
            </a:xfrm>
            <a:prstGeom prst="ellipse">
              <a:avLst/>
            </a:prstGeom>
            <a:noFill/>
            <a:ln w="1555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38" name="Rectangle 37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7" y="2320544"/>
            <a:ext cx="3119139" cy="3904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80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0464" y="53743"/>
            <a:ext cx="9143428" cy="6750333"/>
            <a:chOff x="-80464" y="53743"/>
            <a:chExt cx="9143428" cy="6750333"/>
          </a:xfrm>
        </p:grpSpPr>
        <p:grpSp>
          <p:nvGrpSpPr>
            <p:cNvPr id="36" name="Group 35"/>
            <p:cNvGrpSpPr/>
            <p:nvPr/>
          </p:nvGrpSpPr>
          <p:grpSpPr>
            <a:xfrm>
              <a:off x="-80464" y="53743"/>
              <a:ext cx="9143428" cy="6750333"/>
              <a:chOff x="-80464" y="53743"/>
              <a:chExt cx="9143428" cy="6750333"/>
            </a:xfrm>
          </p:grpSpPr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26" y="276308"/>
                <a:ext cx="8943975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8" name="Group 37"/>
              <p:cNvGrpSpPr/>
              <p:nvPr/>
            </p:nvGrpSpPr>
            <p:grpSpPr>
              <a:xfrm>
                <a:off x="-80464" y="53743"/>
                <a:ext cx="9143428" cy="6750333"/>
                <a:chOff x="-25440" y="-42447"/>
                <a:chExt cx="9072564" cy="68580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-25440" y="-42447"/>
                  <a:ext cx="9072564" cy="6858000"/>
                </a:xfrm>
                <a:prstGeom prst="rect">
                  <a:avLst/>
                </a:prstGeom>
                <a:noFill/>
                <a:ln w="1936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24691" y="124686"/>
                  <a:ext cx="8797638" cy="6636329"/>
                </a:xfrm>
                <a:prstGeom prst="rect">
                  <a:avLst/>
                </a:prstGeom>
                <a:noFill/>
                <a:ln w="142875">
                  <a:solidFill>
                    <a:srgbClr val="FF9900"/>
                  </a:solidFill>
                </a:ln>
                <a:effectLst>
                  <a:reflection endPos="0" dist="50800" dir="5400000" sy="-100000" algn="bl" rotWithShape="0"/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880" y="245828"/>
              <a:ext cx="1537805" cy="989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Title 1"/>
          <p:cNvSpPr txBox="1">
            <a:spLocks/>
          </p:cNvSpPr>
          <p:nvPr/>
        </p:nvSpPr>
        <p:spPr>
          <a:xfrm>
            <a:off x="3193574" y="139057"/>
            <a:ext cx="2743200" cy="914400"/>
          </a:xfrm>
          <a:prstGeom prst="rect">
            <a:avLst/>
          </a:prstGeom>
          <a:ln w="76200">
            <a:noFill/>
            <a:prstDash val="sysDot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u="sng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u="sng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1323" y="1635360"/>
            <a:ext cx="33528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প্রঃ মানব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কঙ্কাল 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7576" y="2154115"/>
            <a:ext cx="6008557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উঃ মানব দেহ যে শক্ত</a:t>
            </a:r>
            <a:r>
              <a:rPr lang="bn-BD" sz="2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কাঠামো দ্বারা গঠিত তাকে কংকাল বলে।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6313" y="2606503"/>
            <a:ext cx="588122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প্রঃ মাথার খুলির ভিতরে কী সুরক্ষিত থাকে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1323" y="3129723"/>
            <a:ext cx="5244059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উ: মস্তিষ্ক মাথার খুলির ভিতরে সুরক্ষিত থাকে।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5123" y="3652600"/>
            <a:ext cx="436971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প্র: বক্ষপিঞ্জর দেখতে কিসের মত?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2539" y="4126040"/>
            <a:ext cx="201243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উ:  খাঁচার মত।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7582" y="5497640"/>
            <a:ext cx="5896213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প্র: সবচেয়ে লম্বা অস্থির নাম কী?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(ক) ফিমার   (খ) স্টেপস  (গ) টিবিয়া (ঘ) প্যাটেলা।</a:t>
            </a:r>
            <a:endParaRPr lang="en-US" sz="2800" dirty="0">
              <a:solidFill>
                <a:srgbClr val="008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71322" y="4538270"/>
            <a:ext cx="6174867" cy="1000273"/>
            <a:chOff x="2362199" y="4208490"/>
            <a:chExt cx="6174867" cy="10002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3" name="TextBox 32"/>
            <p:cNvSpPr txBox="1"/>
            <p:nvPr/>
          </p:nvSpPr>
          <p:spPr>
            <a:xfrm>
              <a:off x="2362199" y="4208490"/>
              <a:ext cx="6174867" cy="95410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 প্র: মানবদেহে অস্থির সংখ্যা কতটি?</a:t>
              </a:r>
            </a:p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(ক) ১০৬ টি                    (গ) ২০৮টি (ঘ) ২১২ টি।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92486" y="4685543"/>
              <a:ext cx="1404079" cy="523220"/>
            </a:xfrm>
            <a:prstGeom prst="rect">
              <a:avLst/>
            </a:prstGeom>
            <a:noFill/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(খ) ২০৬টি</a:t>
              </a:r>
              <a:endParaRPr lang="en-US" sz="2800" dirty="0"/>
            </a:p>
          </p:txBody>
        </p:sp>
      </p:grpSp>
      <p:sp>
        <p:nvSpPr>
          <p:cNvPr id="35" name="Oval 34"/>
          <p:cNvSpPr/>
          <p:nvPr/>
        </p:nvSpPr>
        <p:spPr>
          <a:xfrm>
            <a:off x="3228554" y="5000333"/>
            <a:ext cx="1645836" cy="5243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600743" y="5911614"/>
            <a:ext cx="1645836" cy="5243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156288" y="1176815"/>
            <a:ext cx="177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93190" y="6172200"/>
            <a:ext cx="1828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98120" y="1116413"/>
            <a:ext cx="177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 animBg="1"/>
      <p:bldP spid="35" grpId="1" animBg="1"/>
      <p:bldP spid="43" grpId="0" animBg="1"/>
      <p:bldP spid="4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92393" y="6150909"/>
            <a:ext cx="8978074" cy="16653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46607" y="93617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৩ মিনিট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24D-C425-49E6-B354-81B702D0F520}" type="datetime13">
              <a:rPr lang="en-US" smtClean="0"/>
              <a:t>11:45:40 PM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48965" y="168151"/>
            <a:ext cx="402408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2648" y="25075"/>
            <a:ext cx="9143428" cy="6750333"/>
            <a:chOff x="-12648" y="25075"/>
            <a:chExt cx="9143428" cy="6750333"/>
          </a:xfrm>
        </p:grpSpPr>
        <p:grpSp>
          <p:nvGrpSpPr>
            <p:cNvPr id="22" name="Group 21"/>
            <p:cNvGrpSpPr/>
            <p:nvPr/>
          </p:nvGrpSpPr>
          <p:grpSpPr>
            <a:xfrm>
              <a:off x="-12648" y="25075"/>
              <a:ext cx="9143428" cy="6750333"/>
              <a:chOff x="-11691" y="13855"/>
              <a:chExt cx="9072564" cy="6858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760" y="134167"/>
              <a:ext cx="1371600" cy="8599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75797" y="1358686"/>
            <a:ext cx="8463403" cy="4767794"/>
            <a:chOff x="451997" y="1343446"/>
            <a:chExt cx="8234803" cy="4767794"/>
          </a:xfrm>
        </p:grpSpPr>
        <p:sp>
          <p:nvSpPr>
            <p:cNvPr id="2" name="Rounded Rectangle 1"/>
            <p:cNvSpPr/>
            <p:nvPr/>
          </p:nvSpPr>
          <p:spPr>
            <a:xfrm>
              <a:off x="451997" y="1343446"/>
              <a:ext cx="8158603" cy="4584914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28197" y="1434886"/>
              <a:ext cx="8158603" cy="4676354"/>
              <a:chOff x="528197" y="1434886"/>
              <a:chExt cx="8158603" cy="4676354"/>
            </a:xfrm>
          </p:grpSpPr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543437" y="3994406"/>
                <a:ext cx="8143363" cy="2116834"/>
              </a:xfrm>
              <a:prstGeom prst="rect">
                <a:avLst/>
              </a:prstGeom>
              <a:noFill/>
              <a:ln w="920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None/>
                </a:pP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ক. কঙ্কাল কী?</a:t>
                </a:r>
              </a:p>
              <a:p>
                <a:pPr marL="45720" indent="0">
                  <a:buNone/>
                </a:pP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খ. কোন অঙ্গটির কারণে মানুষকে মেরুদণ্ড প্রাণী বলা  হয়? ব্যাখ্যা কর।</a:t>
                </a:r>
              </a:p>
              <a:p>
                <a:pPr marL="45720" indent="0">
                  <a:buNone/>
                </a:pP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গ. 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মানব  কঙ্কা</a:t>
                </a:r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লের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উপরের চিত্রটি অংকন পূর্বক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বিভিন্ন অংশ 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চিহ্নিত কর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5720" indent="0">
                  <a:buNone/>
                </a:pP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ঘ. </a:t>
                </a:r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আমাদের দেহের 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দৃঢ়তা প্রদান ও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চলনে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কঙ্কালের 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ভূমিকা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অনন্য’- বিশ্লেষণ কর।</a:t>
                </a:r>
                <a:endPara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572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" indent="0">
                  <a:buNone/>
                </a:pP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4572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5" name="Picture 24" descr="human_skeleton_12029879_by_stockproject1-d37nw3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758231" y="1981200"/>
                <a:ext cx="2036033" cy="2098017"/>
              </a:xfrm>
              <a:prstGeom prst="rect">
                <a:avLst/>
              </a:prstGeom>
              <a:ln w="1905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28197" y="1434886"/>
                <a:ext cx="7543800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১। নিচের চিত্রটি পর্যবেক্ষণ কর এবং প্রশ্নগুলোর উত্তর দাও।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21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OEL\Desktop\AM=Skeleton\hhuu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040512"/>
            <a:ext cx="1393191" cy="89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OEL\Desktop\AM=Skeleton\hhuu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3561" y="1046036"/>
            <a:ext cx="1366599" cy="8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92393" y="6106939"/>
            <a:ext cx="8978074" cy="16653"/>
          </a:xfrm>
          <a:prstGeom prst="line">
            <a:avLst/>
          </a:prstGeom>
          <a:ln w="1143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4074" y="6114330"/>
            <a:ext cx="8706086" cy="9262"/>
          </a:xfrm>
          <a:prstGeom prst="line">
            <a:avLst/>
          </a:prstGeom>
          <a:ln w="133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838947" y="20039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CC00CC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20147" y="20039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14455" y="1981200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19455" y="1981200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1477" y="3861057"/>
            <a:ext cx="6760272" cy="838245"/>
          </a:xfrm>
          <a:prstGeom prst="rect">
            <a:avLst/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4938" y="71284"/>
            <a:ext cx="9143428" cy="6750333"/>
          </a:xfrm>
          <a:prstGeom prst="rect">
            <a:avLst/>
          </a:prstGeom>
          <a:noFill/>
          <a:ln w="1936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1005" y="180375"/>
            <a:ext cx="8953500" cy="6532142"/>
            <a:chOff x="71005" y="180375"/>
            <a:chExt cx="8953500" cy="6532142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5" y="180375"/>
              <a:ext cx="8953500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122509" y="180375"/>
              <a:ext cx="8866355" cy="6532142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99302"/>
            <a:ext cx="2895599" cy="2122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97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415078"/>
            <a:ext cx="6070999" cy="397031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1594000" scaled="0"/>
            <a:tileRect/>
          </a:gradFill>
          <a:ln w="193675" cmpd="thickThin">
            <a:solidFill>
              <a:srgbClr val="00CC00"/>
            </a:solidFill>
          </a:ln>
          <a:scene3d>
            <a:camera prst="isometricTopUp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Georgia" pitchFamily="18" charset="0"/>
              <a:buNone/>
            </a:pPr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Georgia" pitchFamily="18" charset="0"/>
              <a:buNone/>
            </a:pPr>
            <a:r>
              <a:rPr lang="bn-IN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ণি:</a:t>
            </a:r>
            <a:r>
              <a:rPr lang="bn-IN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IN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Georgia" pitchFamily="18" charset="0"/>
              <a:buNone/>
            </a:pPr>
            <a:r>
              <a:rPr lang="bn-IN" sz="4800" b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জীব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DOEL\Desktop\Book Immage\giu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" y="976774"/>
            <a:ext cx="1400667" cy="1156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DOEL\Desktop\Book Immage\giu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57" y="976774"/>
            <a:ext cx="1400667" cy="1156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C999-A6FF-4692-8ECE-E0DC786EE090}" type="datetime13">
              <a:rPr lang="en-US" smtClean="0"/>
              <a:t>11:45:39 PM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76200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24" name="Rectangle 23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1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9357" y="990600"/>
            <a:ext cx="3146061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আাবেগ সৃষ্টি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4869359"/>
                <a:ext cx="7467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ছাত্র-ছাত্রীরা উত্তর দিবে </a:t>
                </a:r>
                <a14:m>
                  <m:oMath xmlns:m="http://schemas.openxmlformats.org/officeDocument/2006/math">
                    <m:r>
                      <a:rPr lang="bn-BD" sz="4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≫</m:t>
                    </m:r>
                  </m:oMath>
                </a14:m>
                <a:r>
                  <a:rPr lang="bn-BD" sz="4400" dirty="0" smtClean="0">
                    <a:solidFill>
                      <a:schemeClr val="bg1">
                        <a:lumMod val="8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মানব কঙ্কালের</a:t>
                </a:r>
                <a:endParaRPr lang="en-US" sz="5400" dirty="0">
                  <a:solidFill>
                    <a:schemeClr val="bg1">
                      <a:lumMod val="8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69359"/>
                <a:ext cx="746760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265" t="-14286" r="-653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5678770"/>
            <a:ext cx="8153400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তাহলে আজ আমরা ‘মানব কঙ্কাল’ নিয়ে আলোচনা করব।</a:t>
            </a:r>
            <a:endParaRPr lang="en-US" sz="3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981062"/>
            <a:ext cx="4785568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এটি কিসের ভিডিও?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56564"/>
              </p:ext>
            </p:extLst>
          </p:nvPr>
        </p:nvGraphicFramePr>
        <p:xfrm>
          <a:off x="4114800" y="3124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124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5000" y="1956137"/>
            <a:ext cx="58674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6000" b="1" dirty="0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Video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টি দেখ: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3B0-36E0-4304-AB34-E6E25A1AE25D}" type="datetime13">
              <a:rPr lang="en-US" smtClean="0"/>
              <a:t>11:45:39 PM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23" name="Rectangle 22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53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7" y="134166"/>
            <a:ext cx="878358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62870" y="960120"/>
            <a:ext cx="7486650" cy="5227900"/>
            <a:chOff x="742950" y="663959"/>
            <a:chExt cx="7639050" cy="5529906"/>
          </a:xfrm>
        </p:grpSpPr>
        <p:pic>
          <p:nvPicPr>
            <p:cNvPr id="2" name="Picture 1" descr="human_skeleton_12029879_by_stockproject1-d37nw3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4809" y="2808928"/>
              <a:ext cx="3265549" cy="3384937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742950" y="1899889"/>
              <a:ext cx="7639050" cy="1800663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IN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মানব কঙ্কালের</a:t>
              </a:r>
              <a:r>
                <a:rPr lang="bn-BD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IN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সাধার</a:t>
              </a:r>
              <a:r>
                <a:rPr lang="bn-BD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bn-IN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77293" y="663959"/>
              <a:ext cx="3751866" cy="104248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শিরোনাম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21" name="Rectangle 20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012" y="1219200"/>
            <a:ext cx="459518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 </a:t>
            </a:r>
            <a:endParaRPr lang="en-US" sz="4000" dirty="0">
              <a:solidFill>
                <a:srgbClr val="FF00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12648" y="25075"/>
            <a:ext cx="9143428" cy="6750333"/>
            <a:chOff x="-12648" y="25075"/>
            <a:chExt cx="9143428" cy="6750333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35" y="126673"/>
              <a:ext cx="8781150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-12648" y="25075"/>
              <a:ext cx="9143428" cy="6750333"/>
              <a:chOff x="-11691" y="13855"/>
              <a:chExt cx="9072564" cy="6858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3564599" y="154383"/>
            <a:ext cx="246332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66010" y="2057400"/>
            <a:ext cx="1038004" cy="1635333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544403" rIns="25400" bIns="54440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404014" y="2057400"/>
            <a:ext cx="7420195" cy="1116767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rgbClr val="33CC33">
              <a:alpha val="89804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2929" tIns="75016" rIns="75016" bIns="75018" numCol="1" spcCol="1270" anchor="ctr" anchorCtr="0">
            <a:noAutofit/>
          </a:bodyPr>
          <a:lstStyle/>
          <a:p>
            <a:pPr marL="285750" lvl="1" indent="-285750" algn="l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IN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BD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কঙ্কাল  </a:t>
            </a:r>
            <a:r>
              <a:rPr lang="bn-BD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তা বলতে </a:t>
            </a:r>
            <a:r>
              <a:rPr lang="bn-BD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kern="1200" dirty="0">
              <a:solidFill>
                <a:srgbClr val="FFFF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66010" y="3400242"/>
            <a:ext cx="1038004" cy="1664046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544402" rIns="25400" bIns="54440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404013" y="3400242"/>
            <a:ext cx="7420196" cy="1145020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rgbClr val="FF9933">
              <a:alpha val="89804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69912" rIns="69912" bIns="69913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IN" sz="3600" b="1" kern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মানব কঙ্কালতন্তের </a:t>
            </a:r>
            <a:r>
              <a:rPr lang="bn-BD" sz="3600" b="1" kern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বিভিন্ন অংশ </a:t>
            </a:r>
            <a:r>
              <a:rPr lang="bn-IN" sz="3600" b="1" kern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kern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kern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66010" y="4953000"/>
            <a:ext cx="1038004" cy="1570220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544402" rIns="25400" bIns="54440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404013" y="4953000"/>
            <a:ext cx="7420196" cy="1051219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rgbClr val="0070C0">
              <a:alpha val="9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2929" tIns="74992" rIns="74992" bIns="74993" numCol="1" spcCol="1270" anchor="ctr" anchorCtr="0">
            <a:noAutofit/>
          </a:bodyPr>
          <a:lstStyle/>
          <a:p>
            <a:pPr marL="285750" lvl="1" indent="-285750" algn="l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IN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কঙ্কালের </a:t>
            </a:r>
            <a:r>
              <a:rPr lang="bn-BD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কাজ </a:t>
            </a:r>
            <a:r>
              <a:rPr lang="bn-IN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kern="1200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941320" y="2085862"/>
            <a:ext cx="3079614" cy="2973818"/>
          </a:xfrm>
          <a:prstGeom prst="ellipse">
            <a:avLst/>
          </a:prstGeom>
          <a:solidFill>
            <a:srgbClr val="008000"/>
          </a:solidFill>
          <a:ln w="3175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71308" y="2614831"/>
            <a:ext cx="2430440" cy="137931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 rot="10800000" flipH="1" flipV="1">
            <a:off x="1316227" y="1371599"/>
            <a:ext cx="6409204" cy="4495801"/>
          </a:xfrm>
          <a:prstGeom prst="ellipse">
            <a:avLst/>
          </a:prstGeom>
          <a:noFill/>
          <a:ln w="615950" cmpd="thickThin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33104" y="409034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 : ২০ মিনিট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648" y="25075"/>
            <a:ext cx="9143428" cy="6750333"/>
            <a:chOff x="-12648" y="25075"/>
            <a:chExt cx="9143428" cy="675033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37" y="134166"/>
              <a:ext cx="8783586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2648" y="25075"/>
              <a:ext cx="9143428" cy="6750333"/>
              <a:chOff x="-11691" y="13855"/>
              <a:chExt cx="9072564" cy="685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0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9152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 descr="C:\Documents and Settings\Administrator\Desktop\New Folder (2)\human_skeleton_12029879_by_stockproject1-d37nw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34668"/>
            <a:ext cx="5334000" cy="66294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637572" y="3604227"/>
            <a:ext cx="2122539" cy="528539"/>
            <a:chOff x="5637572" y="3484307"/>
            <a:chExt cx="2122539" cy="528539"/>
          </a:xfrm>
        </p:grpSpPr>
        <p:sp>
          <p:nvSpPr>
            <p:cNvPr id="8" name="TextBox 7"/>
            <p:cNvSpPr txBox="1"/>
            <p:nvPr/>
          </p:nvSpPr>
          <p:spPr>
            <a:xfrm>
              <a:off x="6614838" y="3612736"/>
              <a:ext cx="1145273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মেটাকার্পাল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5637572" y="3484307"/>
              <a:ext cx="977266" cy="328484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562602" y="3290204"/>
            <a:ext cx="2197511" cy="369332"/>
            <a:chOff x="5562602" y="3199780"/>
            <a:chExt cx="2197511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6614839" y="3199780"/>
              <a:ext cx="1145274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কার্পাল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562602" y="3292114"/>
              <a:ext cx="1052236" cy="6068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65291" y="424720"/>
            <a:ext cx="2794821" cy="1022122"/>
            <a:chOff x="4965291" y="304800"/>
            <a:chExt cx="2794821" cy="1022122"/>
          </a:xfrm>
        </p:grpSpPr>
        <p:sp>
          <p:nvSpPr>
            <p:cNvPr id="15" name="TextBox 14"/>
            <p:cNvSpPr txBox="1"/>
            <p:nvPr/>
          </p:nvSpPr>
          <p:spPr>
            <a:xfrm>
              <a:off x="6693312" y="304800"/>
              <a:ext cx="106680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ক্লাভিক্লল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980039" y="489466"/>
              <a:ext cx="0" cy="83745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65291" y="504214"/>
              <a:ext cx="1725561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965291" y="1053310"/>
            <a:ext cx="2794821" cy="589990"/>
            <a:chOff x="4965291" y="933390"/>
            <a:chExt cx="2794821" cy="589990"/>
          </a:xfrm>
        </p:grpSpPr>
        <p:sp>
          <p:nvSpPr>
            <p:cNvPr id="19" name="TextBox 18"/>
            <p:cNvSpPr txBox="1"/>
            <p:nvPr/>
          </p:nvSpPr>
          <p:spPr>
            <a:xfrm>
              <a:off x="6717888" y="933390"/>
              <a:ext cx="1042224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স্ক্যাপুলা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965291" y="1140540"/>
              <a:ext cx="910715" cy="382840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28071" y="1155288"/>
              <a:ext cx="879989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181600" y="1643300"/>
            <a:ext cx="2590800" cy="400110"/>
            <a:chOff x="5181600" y="1523380"/>
            <a:chExt cx="25908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6629400" y="1523380"/>
              <a:ext cx="114300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হিউমেরাস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5181600" y="1723435"/>
              <a:ext cx="1447800" cy="179977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461206" y="2223109"/>
            <a:ext cx="2311194" cy="609911"/>
            <a:chOff x="5461206" y="2235921"/>
            <a:chExt cx="2311194" cy="609911"/>
          </a:xfrm>
        </p:grpSpPr>
        <p:sp>
          <p:nvSpPr>
            <p:cNvPr id="26" name="TextBox 25"/>
            <p:cNvSpPr txBox="1"/>
            <p:nvPr/>
          </p:nvSpPr>
          <p:spPr>
            <a:xfrm>
              <a:off x="6614838" y="2235921"/>
              <a:ext cx="115756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রেডিয়াস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5461206" y="2435976"/>
              <a:ext cx="1168194" cy="40985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387466" y="2774028"/>
            <a:ext cx="2384934" cy="400110"/>
            <a:chOff x="5387466" y="2845832"/>
            <a:chExt cx="2384934" cy="400110"/>
          </a:xfrm>
        </p:grpSpPr>
        <p:sp>
          <p:nvSpPr>
            <p:cNvPr id="29" name="TextBox 28"/>
            <p:cNvSpPr txBox="1"/>
            <p:nvPr/>
          </p:nvSpPr>
          <p:spPr>
            <a:xfrm>
              <a:off x="6629400" y="2845832"/>
              <a:ext cx="114300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আলনা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387466" y="3045887"/>
              <a:ext cx="1241934" cy="2113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696565" y="3809786"/>
            <a:ext cx="2063546" cy="776440"/>
            <a:chOff x="5696565" y="3689866"/>
            <a:chExt cx="2063546" cy="776440"/>
          </a:xfrm>
        </p:grpSpPr>
        <p:sp>
          <p:nvSpPr>
            <p:cNvPr id="32" name="TextBox 31"/>
            <p:cNvSpPr txBox="1"/>
            <p:nvPr/>
          </p:nvSpPr>
          <p:spPr>
            <a:xfrm>
              <a:off x="6623869" y="4096974"/>
              <a:ext cx="1136242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ফ্যালাঞ্জেস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5696565" y="3689866"/>
              <a:ext cx="918273" cy="523101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855362" y="1680428"/>
            <a:ext cx="1053893" cy="1475824"/>
            <a:chOff x="7855362" y="1560508"/>
            <a:chExt cx="1053893" cy="1475824"/>
          </a:xfrm>
        </p:grpSpPr>
        <p:sp>
          <p:nvSpPr>
            <p:cNvPr id="35" name="TextBox 34"/>
            <p:cNvSpPr txBox="1"/>
            <p:nvPr/>
          </p:nvSpPr>
          <p:spPr>
            <a:xfrm>
              <a:off x="8223455" y="2044334"/>
              <a:ext cx="685800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বাহু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ight Brace 35"/>
            <p:cNvSpPr/>
            <p:nvPr/>
          </p:nvSpPr>
          <p:spPr>
            <a:xfrm>
              <a:off x="7855362" y="1560508"/>
              <a:ext cx="266700" cy="147582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10500" y="424720"/>
            <a:ext cx="1303520" cy="1022122"/>
            <a:chOff x="7810500" y="304800"/>
            <a:chExt cx="1303520" cy="1022122"/>
          </a:xfrm>
        </p:grpSpPr>
        <p:sp>
          <p:nvSpPr>
            <p:cNvPr id="38" name="Right Brace 37"/>
            <p:cNvSpPr/>
            <p:nvPr/>
          </p:nvSpPr>
          <p:spPr>
            <a:xfrm>
              <a:off x="7810500" y="304800"/>
              <a:ext cx="266700" cy="1022122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92082" y="465131"/>
              <a:ext cx="1021938" cy="5847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পেকটোরাল</a:t>
              </a:r>
              <a:endParaRPr lang="en-US" sz="1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গার্ডল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24401" y="2901223"/>
            <a:ext cx="3039914" cy="2343207"/>
            <a:chOff x="4724401" y="2781303"/>
            <a:chExt cx="3039914" cy="2343207"/>
          </a:xfrm>
        </p:grpSpPr>
        <p:sp>
          <p:nvSpPr>
            <p:cNvPr id="41" name="TextBox 40"/>
            <p:cNvSpPr txBox="1"/>
            <p:nvPr/>
          </p:nvSpPr>
          <p:spPr>
            <a:xfrm>
              <a:off x="6623869" y="4724400"/>
              <a:ext cx="1140446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ইলিয়াম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 flipV="1">
              <a:off x="4724401" y="2781303"/>
              <a:ext cx="1431300" cy="2054937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18216" y="4836240"/>
              <a:ext cx="496622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525297" y="3412881"/>
            <a:ext cx="3247103" cy="2451225"/>
            <a:chOff x="4525297" y="3292961"/>
            <a:chExt cx="3247103" cy="2451225"/>
          </a:xfrm>
        </p:grpSpPr>
        <p:sp>
          <p:nvSpPr>
            <p:cNvPr id="45" name="TextBox 44"/>
            <p:cNvSpPr txBox="1"/>
            <p:nvPr/>
          </p:nvSpPr>
          <p:spPr>
            <a:xfrm>
              <a:off x="6629400" y="5374854"/>
              <a:ext cx="1143000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পিউবিস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 flipV="1">
              <a:off x="4525297" y="3292961"/>
              <a:ext cx="2089542" cy="2272100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825248" y="3256540"/>
            <a:ext cx="1084007" cy="1321080"/>
            <a:chOff x="7825248" y="3136620"/>
            <a:chExt cx="1084007" cy="1321080"/>
          </a:xfrm>
        </p:grpSpPr>
        <p:sp>
          <p:nvSpPr>
            <p:cNvPr id="48" name="TextBox 47"/>
            <p:cNvSpPr txBox="1"/>
            <p:nvPr/>
          </p:nvSpPr>
          <p:spPr>
            <a:xfrm>
              <a:off x="8210550" y="3589085"/>
              <a:ext cx="698705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হাত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Right Brace 48"/>
            <p:cNvSpPr/>
            <p:nvPr/>
          </p:nvSpPr>
          <p:spPr>
            <a:xfrm>
              <a:off x="7825248" y="3136620"/>
              <a:ext cx="266700" cy="132108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10500" y="4797861"/>
            <a:ext cx="1181100" cy="1066245"/>
            <a:chOff x="7825248" y="4677941"/>
            <a:chExt cx="1181100" cy="1066245"/>
          </a:xfrm>
        </p:grpSpPr>
        <p:sp>
          <p:nvSpPr>
            <p:cNvPr id="13" name="TextBox 12"/>
            <p:cNvSpPr txBox="1"/>
            <p:nvPr/>
          </p:nvSpPr>
          <p:spPr>
            <a:xfrm>
              <a:off x="8136810" y="4869047"/>
              <a:ext cx="869538" cy="707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পেলভিক 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গার্ডল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Right Brace 49"/>
            <p:cNvSpPr/>
            <p:nvPr/>
          </p:nvSpPr>
          <p:spPr>
            <a:xfrm>
              <a:off x="7825248" y="4677941"/>
              <a:ext cx="251952" cy="1066245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19200" y="3842486"/>
            <a:ext cx="2590800" cy="349879"/>
            <a:chOff x="1219200" y="3642840"/>
            <a:chExt cx="2590800" cy="400110"/>
          </a:xfrm>
        </p:grpSpPr>
        <p:sp>
          <p:nvSpPr>
            <p:cNvPr id="52" name="TextBox 51"/>
            <p:cNvSpPr txBox="1"/>
            <p:nvPr/>
          </p:nvSpPr>
          <p:spPr>
            <a:xfrm>
              <a:off x="1219200" y="3642840"/>
              <a:ext cx="990600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ফিমার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209800" y="3842895"/>
              <a:ext cx="1600200" cy="108521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225344" y="4235668"/>
            <a:ext cx="2660856" cy="445176"/>
            <a:chOff x="1225344" y="4086257"/>
            <a:chExt cx="2660856" cy="445174"/>
          </a:xfrm>
        </p:grpSpPr>
        <p:sp>
          <p:nvSpPr>
            <p:cNvPr id="55" name="TextBox 54"/>
            <p:cNvSpPr txBox="1"/>
            <p:nvPr/>
          </p:nvSpPr>
          <p:spPr>
            <a:xfrm>
              <a:off x="1225344" y="4086257"/>
              <a:ext cx="984456" cy="4001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প্যাটেলা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6" name="Straight Arrow Connector 55"/>
            <p:cNvCxnSpPr>
              <a:stCxn id="55" idx="3"/>
            </p:cNvCxnSpPr>
            <p:nvPr/>
          </p:nvCxnSpPr>
          <p:spPr>
            <a:xfrm>
              <a:off x="2209800" y="4286310"/>
              <a:ext cx="1676400" cy="245121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1217970" y="4680844"/>
            <a:ext cx="3354030" cy="402281"/>
            <a:chOff x="1217970" y="4560924"/>
            <a:chExt cx="3354030" cy="402281"/>
          </a:xfrm>
        </p:grpSpPr>
        <p:sp>
          <p:nvSpPr>
            <p:cNvPr id="6" name="TextBox 5"/>
            <p:cNvSpPr txBox="1"/>
            <p:nvPr/>
          </p:nvSpPr>
          <p:spPr>
            <a:xfrm>
              <a:off x="1217970" y="4560924"/>
              <a:ext cx="99183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টিবিয়া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209800" y="4692689"/>
              <a:ext cx="2362200" cy="27051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225344" y="5127611"/>
            <a:ext cx="3499056" cy="400110"/>
            <a:chOff x="1225344" y="4963205"/>
            <a:chExt cx="3499056" cy="400110"/>
          </a:xfrm>
        </p:grpSpPr>
        <p:sp>
          <p:nvSpPr>
            <p:cNvPr id="59" name="TextBox 58"/>
            <p:cNvSpPr txBox="1"/>
            <p:nvPr/>
          </p:nvSpPr>
          <p:spPr>
            <a:xfrm>
              <a:off x="1225344" y="4963205"/>
              <a:ext cx="984456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ফিবুলা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2209800" y="5211063"/>
              <a:ext cx="2514600" cy="44724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206910" y="5571430"/>
            <a:ext cx="3365090" cy="485489"/>
            <a:chOff x="1206910" y="5407024"/>
            <a:chExt cx="3365090" cy="485489"/>
          </a:xfrm>
        </p:grpSpPr>
        <p:sp>
          <p:nvSpPr>
            <p:cNvPr id="62" name="TextBox 61"/>
            <p:cNvSpPr txBox="1"/>
            <p:nvPr/>
          </p:nvSpPr>
          <p:spPr>
            <a:xfrm>
              <a:off x="1206910" y="5407024"/>
              <a:ext cx="100289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টার্সাল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2209800" y="5621997"/>
              <a:ext cx="2362200" cy="27051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206910" y="6007069"/>
            <a:ext cx="3328219" cy="400110"/>
            <a:chOff x="1206910" y="5857653"/>
            <a:chExt cx="3328219" cy="400110"/>
          </a:xfrm>
        </p:grpSpPr>
        <p:sp>
          <p:nvSpPr>
            <p:cNvPr id="65" name="TextBox 64"/>
            <p:cNvSpPr txBox="1"/>
            <p:nvPr/>
          </p:nvSpPr>
          <p:spPr>
            <a:xfrm>
              <a:off x="1206910" y="5857653"/>
              <a:ext cx="100289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মেটাটার্সল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2209800" y="6057708"/>
              <a:ext cx="2325329" cy="4447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206910" y="6361653"/>
            <a:ext cx="3517490" cy="400110"/>
            <a:chOff x="1206910" y="6212237"/>
            <a:chExt cx="3517490" cy="400110"/>
          </a:xfrm>
        </p:grpSpPr>
        <p:sp>
          <p:nvSpPr>
            <p:cNvPr id="68" name="TextBox 67"/>
            <p:cNvSpPr txBox="1"/>
            <p:nvPr/>
          </p:nvSpPr>
          <p:spPr>
            <a:xfrm>
              <a:off x="1206910" y="6212237"/>
              <a:ext cx="100289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ফ্যালাঞ্জেস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2209800" y="6335027"/>
              <a:ext cx="2514600" cy="7726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90499" y="3842486"/>
            <a:ext cx="943898" cy="2889780"/>
            <a:chOff x="190499" y="3642839"/>
            <a:chExt cx="943898" cy="2969507"/>
          </a:xfrm>
        </p:grpSpPr>
        <p:sp>
          <p:nvSpPr>
            <p:cNvPr id="71" name="TextBox 70"/>
            <p:cNvSpPr txBox="1"/>
            <p:nvPr/>
          </p:nvSpPr>
          <p:spPr>
            <a:xfrm>
              <a:off x="190499" y="4924455"/>
              <a:ext cx="571501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পা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Right Brace 71"/>
            <p:cNvSpPr/>
            <p:nvPr/>
          </p:nvSpPr>
          <p:spPr>
            <a:xfrm flipH="1">
              <a:off x="848649" y="3642839"/>
              <a:ext cx="285748" cy="2969507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25343" y="378016"/>
            <a:ext cx="2660857" cy="400110"/>
            <a:chOff x="1225343" y="272844"/>
            <a:chExt cx="2660857" cy="400110"/>
          </a:xfrm>
        </p:grpSpPr>
        <p:sp>
          <p:nvSpPr>
            <p:cNvPr id="74" name="TextBox 73"/>
            <p:cNvSpPr txBox="1"/>
            <p:nvPr/>
          </p:nvSpPr>
          <p:spPr>
            <a:xfrm>
              <a:off x="1225343" y="272844"/>
              <a:ext cx="964801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করোটিকা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2209800" y="472899"/>
              <a:ext cx="1676400" cy="3195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241322" y="848062"/>
            <a:ext cx="2873478" cy="400110"/>
            <a:chOff x="1241322" y="742890"/>
            <a:chExt cx="2873478" cy="400110"/>
          </a:xfrm>
        </p:grpSpPr>
        <p:sp>
          <p:nvSpPr>
            <p:cNvPr id="77" name="TextBox 76"/>
            <p:cNvSpPr txBox="1"/>
            <p:nvPr/>
          </p:nvSpPr>
          <p:spPr>
            <a:xfrm>
              <a:off x="1241322" y="742890"/>
              <a:ext cx="952500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ম্যাক্সিলা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2209800" y="908194"/>
              <a:ext cx="1905000" cy="1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217970" y="1121858"/>
            <a:ext cx="3280290" cy="586925"/>
            <a:chOff x="1217970" y="1016686"/>
            <a:chExt cx="3280290" cy="586925"/>
          </a:xfrm>
        </p:grpSpPr>
        <p:sp>
          <p:nvSpPr>
            <p:cNvPr id="80" name="TextBox 79"/>
            <p:cNvSpPr txBox="1"/>
            <p:nvPr/>
          </p:nvSpPr>
          <p:spPr>
            <a:xfrm>
              <a:off x="1217970" y="1203501"/>
              <a:ext cx="991830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ম্যান্ডিবল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2209800" y="1016686"/>
              <a:ext cx="2288460" cy="386870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18131" y="345483"/>
            <a:ext cx="1131013" cy="1378048"/>
            <a:chOff x="18131" y="225563"/>
            <a:chExt cx="1131013" cy="1378048"/>
          </a:xfrm>
        </p:grpSpPr>
        <p:sp>
          <p:nvSpPr>
            <p:cNvPr id="83" name="TextBox 82"/>
            <p:cNvSpPr txBox="1"/>
            <p:nvPr/>
          </p:nvSpPr>
          <p:spPr>
            <a:xfrm>
              <a:off x="18131" y="755178"/>
              <a:ext cx="771526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করোটি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4" name="Right Brace 83"/>
            <p:cNvSpPr/>
            <p:nvPr/>
          </p:nvSpPr>
          <p:spPr>
            <a:xfrm flipH="1">
              <a:off x="806244" y="225563"/>
              <a:ext cx="342900" cy="137804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6910" y="1752076"/>
            <a:ext cx="3098390" cy="400110"/>
            <a:chOff x="1206910" y="1661652"/>
            <a:chExt cx="3098390" cy="400110"/>
          </a:xfrm>
        </p:grpSpPr>
        <p:sp>
          <p:nvSpPr>
            <p:cNvPr id="86" name="TextBox 85"/>
            <p:cNvSpPr txBox="1"/>
            <p:nvPr/>
          </p:nvSpPr>
          <p:spPr>
            <a:xfrm>
              <a:off x="1206910" y="1661652"/>
              <a:ext cx="1002890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স্টার্ণাম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7" name="Straight Arrow Connector 86"/>
            <p:cNvCxnSpPr>
              <a:stCxn id="86" idx="3"/>
            </p:cNvCxnSpPr>
            <p:nvPr/>
          </p:nvCxnSpPr>
          <p:spPr>
            <a:xfrm flipV="1">
              <a:off x="2209800" y="1723435"/>
              <a:ext cx="2095500" cy="138272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206910" y="2175418"/>
            <a:ext cx="2620298" cy="406745"/>
            <a:chOff x="1206910" y="2084994"/>
            <a:chExt cx="2620298" cy="406745"/>
          </a:xfrm>
        </p:grpSpPr>
        <p:sp>
          <p:nvSpPr>
            <p:cNvPr id="89" name="TextBox 88"/>
            <p:cNvSpPr txBox="1"/>
            <p:nvPr/>
          </p:nvSpPr>
          <p:spPr>
            <a:xfrm>
              <a:off x="1206910" y="2122407"/>
              <a:ext cx="1002890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রশ‌ু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কা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2209800" y="2084994"/>
              <a:ext cx="1617408" cy="25306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1200619" y="2534869"/>
            <a:ext cx="3104681" cy="411832"/>
            <a:chOff x="1200619" y="2444445"/>
            <a:chExt cx="3104681" cy="488318"/>
          </a:xfrm>
        </p:grpSpPr>
        <p:sp>
          <p:nvSpPr>
            <p:cNvPr id="92" name="TextBox 91"/>
            <p:cNvSpPr txBox="1"/>
            <p:nvPr/>
          </p:nvSpPr>
          <p:spPr>
            <a:xfrm>
              <a:off x="1200619" y="2563431"/>
              <a:ext cx="989525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কশেরুকা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V="1">
              <a:off x="2209800" y="2444445"/>
              <a:ext cx="2095500" cy="268655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8132" y="1805625"/>
            <a:ext cx="1091376" cy="758740"/>
            <a:chOff x="1" y="1685705"/>
            <a:chExt cx="1109506" cy="758740"/>
          </a:xfrm>
        </p:grpSpPr>
        <p:sp>
          <p:nvSpPr>
            <p:cNvPr id="95" name="TextBox 94"/>
            <p:cNvSpPr txBox="1"/>
            <p:nvPr/>
          </p:nvSpPr>
          <p:spPr>
            <a:xfrm>
              <a:off x="1" y="1892856"/>
              <a:ext cx="951887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বক্ষপি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ণ্জর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Right Brace 95"/>
            <p:cNvSpPr/>
            <p:nvPr/>
          </p:nvSpPr>
          <p:spPr>
            <a:xfrm flipH="1">
              <a:off x="951885" y="1685705"/>
              <a:ext cx="157622" cy="75874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-14748" y="2677934"/>
            <a:ext cx="1193389" cy="1087608"/>
            <a:chOff x="-14748" y="2558014"/>
            <a:chExt cx="1193389" cy="1087608"/>
          </a:xfrm>
        </p:grpSpPr>
        <p:sp>
          <p:nvSpPr>
            <p:cNvPr id="98" name="TextBox 97"/>
            <p:cNvSpPr txBox="1"/>
            <p:nvPr/>
          </p:nvSpPr>
          <p:spPr>
            <a:xfrm>
              <a:off x="-14748" y="2936565"/>
              <a:ext cx="764919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মেরুদন্ড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9" name="Right Brace 98"/>
            <p:cNvSpPr/>
            <p:nvPr/>
          </p:nvSpPr>
          <p:spPr>
            <a:xfrm flipH="1">
              <a:off x="759541" y="2558014"/>
              <a:ext cx="419100" cy="1087608"/>
            </a:xfrm>
            <a:prstGeom prst="rightBrace">
              <a:avLst>
                <a:gd name="adj1" fmla="val 8333"/>
                <a:gd name="adj2" fmla="val 51356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916136" y="6407179"/>
            <a:ext cx="23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চিত্র :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মানব কঙ্কা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ল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ea typeface="MS Mincho" pitchFamily="49" charset="-128"/>
              <a:cs typeface="NikoshBAN" pitchFamily="2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200618" y="2939320"/>
            <a:ext cx="3089934" cy="428778"/>
            <a:chOff x="1200618" y="2826782"/>
            <a:chExt cx="3089934" cy="428778"/>
          </a:xfrm>
        </p:grpSpPr>
        <p:sp>
          <p:nvSpPr>
            <p:cNvPr id="102" name="TextBox 101"/>
            <p:cNvSpPr txBox="1"/>
            <p:nvPr/>
          </p:nvSpPr>
          <p:spPr>
            <a:xfrm>
              <a:off x="1200618" y="2886228"/>
              <a:ext cx="1009181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স্যাক্রাম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V="1">
              <a:off x="2195051" y="2826782"/>
              <a:ext cx="2095501" cy="244112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1194114" y="3221738"/>
            <a:ext cx="3156156" cy="575138"/>
            <a:chOff x="1200618" y="2680422"/>
            <a:chExt cx="3156156" cy="575138"/>
          </a:xfrm>
        </p:grpSpPr>
        <p:sp>
          <p:nvSpPr>
            <p:cNvPr id="110" name="TextBox 109"/>
            <p:cNvSpPr txBox="1"/>
            <p:nvPr/>
          </p:nvSpPr>
          <p:spPr>
            <a:xfrm>
              <a:off x="1200618" y="2886228"/>
              <a:ext cx="1009181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কক্কিক্স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V="1">
              <a:off x="2195051" y="2680422"/>
              <a:ext cx="2161723" cy="390472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>
          <a:xfrm>
            <a:off x="3810000" y="6292120"/>
            <a:ext cx="1828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05184" y="-17152"/>
            <a:ext cx="344072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মানব কঙ্কা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লের বিভিন্ন অংশের পরিচয়:</a:t>
            </a:r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ea typeface="MS Mincho" pitchFamily="49" charset="-128"/>
              <a:cs typeface="NikoshBAN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-134910" y="-59960"/>
            <a:ext cx="9372600" cy="7010400"/>
          </a:xfrm>
          <a:prstGeom prst="rect">
            <a:avLst/>
          </a:prstGeom>
          <a:noFill/>
          <a:ln w="168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Date Placeholder 10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65FF-308C-40DB-BD26-E2CC35B9DF36}" type="datetime13">
              <a:rPr lang="en-US" smtClean="0"/>
              <a:t>11:45:39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mananato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35589"/>
            <a:ext cx="3200661" cy="5089011"/>
          </a:xfrm>
          <a:prstGeom prst="rect">
            <a:avLst/>
          </a:prstGeom>
          <a:ln w="57150">
            <a:solidFill>
              <a:srgbClr val="FF00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3886201" y="1231297"/>
            <a:ext cx="4876800" cy="5078313"/>
          </a:xfrm>
          <a:prstGeom prst="rect">
            <a:avLst/>
          </a:prstGeom>
          <a:noFill/>
          <a:ln w="5715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7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BD" sz="27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কঙ্কাল 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আমাদের অতি প্রয়োজনীয় 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অঙ্গ। কঙ্কালের কারণে আমাদের দেহ কাঠামো ঠিক থাকে। আমাদের  দেহে মোট ২০৬ টি হাড় বা অস্থি রয়েছে।</a:t>
            </a:r>
            <a:r>
              <a:rPr lang="bn-BD" sz="2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হাড়গুলি কোনটি লম্বা এবং কোনটি ছোট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সবচেয়ে 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বড় অস্থির নাম ফিমার এবং সবচেয়ে ছোট অস্থির 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স্টেপস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মানব কংকাল ৪ ভাগে বিভক্ত। যথা-১&gt; মাথার খুলি, ২&gt; 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দেহকান্ড, ৩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&gt; উর্ধ্বঙ্গ এবং ৪&gt; নিম্নাঙ্গ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কংকাল আমাদের ত্বক থেকে শুরু করে দেহের ভিতরে যাবতীয় নরম অঙ্গ ধারণ করে আছে। নিচে মানব কংকালের কাজ সংক্ষেপে আলোচনা করা হলো:</a:t>
            </a:r>
            <a:endParaRPr lang="bn-BD" sz="27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648" y="25075"/>
            <a:ext cx="9143428" cy="6750333"/>
            <a:chOff x="-12648" y="25075"/>
            <a:chExt cx="9143428" cy="675033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37" y="164646"/>
              <a:ext cx="8783586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-12648" y="25075"/>
              <a:ext cx="9143428" cy="6750333"/>
              <a:chOff x="-11691" y="13855"/>
              <a:chExt cx="9072564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Left-Right Arrow 7"/>
          <p:cNvSpPr/>
          <p:nvPr/>
        </p:nvSpPr>
        <p:spPr>
          <a:xfrm>
            <a:off x="1981200" y="164646"/>
            <a:ext cx="4876800" cy="711220"/>
          </a:xfrm>
          <a:prstGeom prst="leftRightArrow">
            <a:avLst>
              <a:gd name="adj1" fmla="val 89669"/>
              <a:gd name="adj2" fmla="val 0"/>
            </a:avLst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কঙ্কালের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বিবরণ ও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3003</TotalTime>
  <Words>748</Words>
  <Application>Microsoft Office PowerPoint</Application>
  <PresentationFormat>On-screen Show (4:3)</PresentationFormat>
  <Paragraphs>151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MS Mincho</vt:lpstr>
      <vt:lpstr>Calibri</vt:lpstr>
      <vt:lpstr>Cambria Math</vt:lpstr>
      <vt:lpstr>Georgia</vt:lpstr>
      <vt:lpstr>Mongolian Baiti</vt:lpstr>
      <vt:lpstr>NikoshBAN</vt:lpstr>
      <vt:lpstr>Times New Roman</vt:lpstr>
      <vt:lpstr>Trebuchet MS</vt:lpstr>
      <vt:lpstr>Vrinda</vt:lpstr>
      <vt:lpstr>Wingdings</vt:lpstr>
      <vt:lpstr>Wingdings 2</vt:lpstr>
      <vt:lpstr>Wingdings 3</vt:lpstr>
      <vt:lpstr>Slipstream</vt:lpstr>
      <vt:lpstr>Packager Shell Object</vt:lpstr>
      <vt:lpstr>Picture (32-bit)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QC</cp:lastModifiedBy>
  <cp:revision>618</cp:revision>
  <dcterms:created xsi:type="dcterms:W3CDTF">2006-08-16T00:00:00Z</dcterms:created>
  <dcterms:modified xsi:type="dcterms:W3CDTF">2016-09-16T06:57:15Z</dcterms:modified>
</cp:coreProperties>
</file>