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8" r:id="rId4"/>
    <p:sldId id="284" r:id="rId5"/>
    <p:sldId id="259" r:id="rId6"/>
    <p:sldId id="260" r:id="rId7"/>
    <p:sldId id="285" r:id="rId8"/>
    <p:sldId id="265" r:id="rId9"/>
    <p:sldId id="263" r:id="rId10"/>
    <p:sldId id="264" r:id="rId11"/>
    <p:sldId id="262" r:id="rId12"/>
    <p:sldId id="277" r:id="rId13"/>
    <p:sldId id="282" r:id="rId14"/>
    <p:sldId id="266" r:id="rId15"/>
    <p:sldId id="276" r:id="rId16"/>
    <p:sldId id="267" r:id="rId17"/>
    <p:sldId id="268" r:id="rId18"/>
    <p:sldId id="283" r:id="rId19"/>
    <p:sldId id="280" r:id="rId20"/>
    <p:sldId id="274" r:id="rId21"/>
    <p:sldId id="271" r:id="rId22"/>
    <p:sldId id="269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1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2AEDF-A3F5-40A8-8E45-A75468933323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7C164-00AB-48C3-8962-BBC2B9187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2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C164-00AB-48C3-8962-BBC2B91878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40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7C164-00AB-48C3-8962-BBC2B91878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16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B2224-4160-4D2B-994F-3C260940E3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5C11F-D538-4DB4-A696-E33A73B6CD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C4275-756D-46A5-9B81-3F02522D9E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9EF045-A5DF-4888-B695-3CDEA46F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E263-39FF-423A-BADA-7BAD2B6F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A711F-246A-414C-9D0C-700F0A0E6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2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AE741-E6BC-4439-AF2E-BD2877E6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EECBE-45E7-4346-8DAC-4523F6DF0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4B2F6-F840-45F6-8732-7B9D0FA3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3834E-0F16-4938-84F9-67216B3EE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253EE-85A1-4FC4-9860-DB9F51506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0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8D50A-4FB2-44A9-83F7-BE367F5664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D0067-2219-4DB9-99C7-E3A0CCCAC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5A72E-15E7-4F58-BA77-D2D2BAFC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C71B1-25AB-4FA7-9C61-DCAFCF74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58247C-BF94-49E4-8CE3-E6D1ACBCD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6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18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07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130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7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1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369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96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93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1542-8316-42A3-ABB6-8D731733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E062-9FFE-4CD0-9771-40E437091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AA244-C501-4FC5-955B-564411904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6DDEC-2125-49FF-ABE5-313E48FA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596B2-A5A1-4E7D-A9E8-4860B2453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76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07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23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962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506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5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33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69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263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7422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7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23EB-5EE9-450F-98BF-E8728C45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B196A-7E64-4EBC-8341-DD8DE59D6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32F75-FCE1-40BC-AF98-EE213B922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A04B-878C-4BC3-AACA-56BA3D988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EAE5F-C133-406A-90BE-7E2449AA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940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99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36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331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48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382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63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9318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981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230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793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4EF08-71DD-4B54-98E3-FEBF1CAA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7A799-0218-4F7F-A863-69C81FA1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FE88F-8449-4001-9ED7-695D2713A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817C8-AE9E-4A60-A37D-2C841C94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C2B191-3230-476D-AA01-B903FE04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91134-4ECA-4C80-9806-19FFEAEB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6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5A1C9-74B8-4A46-A58C-8A0AEEAF1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A4C25-F418-4EED-B9F5-7313D083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E916C-10AF-482D-8E7C-6DBB2904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F7C17-F8EB-4984-9886-8F8E0535A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C539C4-27CA-4A23-9845-CA3C73DAD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BD15E8-FA38-483B-9FC4-7277AEBD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A7E2C-11D1-4B71-88AF-8EA474FBA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C546E-7C6B-4E22-8119-ED6BC0F0B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35679-5392-416B-93E8-989D1437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300F4-F11A-4474-B2EA-54398456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B9C02-6301-4CB6-9837-4E984546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8B942-01AB-4A28-B602-EFF52A580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7DE06-EB45-4D59-9338-5EA41BF2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5E4ADA-235F-4B0C-86C6-46AF013D5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D034A-30C8-41A7-AEFB-ECEF4092E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0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07A99-B0F0-4BD7-86C4-E9966643B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0D9DB-36FE-416C-8D3C-726A9343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31F7E-F267-45D1-9864-0E6CCFAF0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A51A44-C1D2-4AB3-9231-89563EC2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45E01E-1A31-4290-B158-99B6577DB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F0139-042B-4212-86BA-A1C42A095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2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B4AB-D635-46AB-9221-724282018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FF9B63-1CA5-4A28-B334-9FFAFD6D7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87D33-E491-40B7-8FF3-A5C54D4CD3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FF2F0-F796-480F-9BA5-D918EFE8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AE417-F453-4A85-B1B6-169F2885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6633A0-33D9-4976-B434-DF1B406F8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9D0649-3874-4C07-AC72-A725AC5A1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06C0A-BEC8-45D9-8F4A-1180AB638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1128B-1FB7-4C24-8532-875502005D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1B862-03C6-4586-B159-7F5E8904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FDD05-D788-492D-B7B9-15E9A83A7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64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12FE4D-E25A-4ABE-A226-1066C2CFE715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F9B2D5-0FE2-4E5B-A7A7-55494006D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5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ebp"/><Relationship Id="rId2" Type="http://schemas.openxmlformats.org/officeDocument/2006/relationships/image" Target="../media/image18.web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5DBAD3-A5AE-4412-8564-C788E60FC5D2}"/>
              </a:ext>
            </a:extLst>
          </p:cNvPr>
          <p:cNvSpPr txBox="1">
            <a:spLocks/>
          </p:cNvSpPr>
          <p:nvPr/>
        </p:nvSpPr>
        <p:spPr>
          <a:xfrm>
            <a:off x="886265" y="292478"/>
            <a:ext cx="10396024" cy="1297171"/>
          </a:xfrm>
          <a:prstGeom prst="rect">
            <a:avLst/>
          </a:prstGeom>
          <a:gradFill flip="none" rotWithShape="1">
            <a:gsLst>
              <a:gs pos="99218">
                <a:srgbClr val="B1C4E6"/>
              </a:gs>
              <a:gs pos="98437">
                <a:srgbClr val="B6C8E8"/>
              </a:gs>
              <a:gs pos="96875">
                <a:srgbClr val="C0D0EB"/>
              </a:gs>
              <a:gs pos="100000">
                <a:schemeClr val="accent1">
                  <a:lumMod val="45000"/>
                  <a:lumOff val="55000"/>
                </a:schemeClr>
              </a:gs>
              <a:gs pos="93750">
                <a:srgbClr val="7030A0"/>
              </a:gs>
              <a:gs pos="74000">
                <a:schemeClr val="bg1"/>
              </a:gs>
              <a:gs pos="83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rgbClr val="A23C33">
                <a:satMod val="175000"/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375D0-389E-4CE8-A755-3EB2F1D71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3" y="2061722"/>
            <a:ext cx="4405043" cy="381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A267C-6A5C-438B-A3DE-EB844360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4" y="2061722"/>
            <a:ext cx="4405043" cy="381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5944AB-7D5A-471D-BC61-751E57E9EB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4" t="15499" r="-624" b="56713"/>
          <a:stretch/>
        </p:blipFill>
        <p:spPr>
          <a:xfrm rot="5400000">
            <a:off x="5752670" y="444934"/>
            <a:ext cx="6884257" cy="599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2F2A12-8BE3-45C3-8D2A-6280628C7F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4" t="62190" r="-744" b="5526"/>
          <a:stretch/>
        </p:blipFill>
        <p:spPr>
          <a:xfrm rot="5400000">
            <a:off x="-347636" y="352648"/>
            <a:ext cx="6907385" cy="621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768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F67B54-39C8-4988-9686-6513F6EB9247}"/>
              </a:ext>
            </a:extLst>
          </p:cNvPr>
          <p:cNvSpPr txBox="1"/>
          <p:nvPr/>
        </p:nvSpPr>
        <p:spPr>
          <a:xfrm>
            <a:off x="5279480" y="258714"/>
            <a:ext cx="1925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98A8F-3E98-447F-BB61-D43D52B7D124}"/>
              </a:ext>
            </a:extLst>
          </p:cNvPr>
          <p:cNvSpPr txBox="1"/>
          <p:nvPr/>
        </p:nvSpPr>
        <p:spPr>
          <a:xfrm>
            <a:off x="900339" y="4850375"/>
            <a:ext cx="45743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ঐশী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শস্যদানা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।”  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84181-FCDA-4EB9-8CA1-669C99D0D1EA}"/>
              </a:ext>
            </a:extLst>
          </p:cNvPr>
          <p:cNvSpPr txBox="1"/>
          <p:nvPr/>
        </p:nvSpPr>
        <p:spPr>
          <a:xfrm>
            <a:off x="7376127" y="4889599"/>
            <a:ext cx="3903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আমগাছের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মোচাক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04FAB-6576-4DAB-ACF0-F38B760F0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27" y="1096591"/>
            <a:ext cx="3638429" cy="36966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133828-D7B5-461C-9457-8837AB164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44" y="1096591"/>
            <a:ext cx="4020133" cy="36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E598A8F-3E98-447F-BB61-D43D52B7D124}"/>
              </a:ext>
            </a:extLst>
          </p:cNvPr>
          <p:cNvSpPr txBox="1"/>
          <p:nvPr/>
        </p:nvSpPr>
        <p:spPr>
          <a:xfrm>
            <a:off x="935502" y="5038077"/>
            <a:ext cx="445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পিঁপড়ে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84181-FCDA-4EB9-8CA1-669C99D0D1EA}"/>
              </a:ext>
            </a:extLst>
          </p:cNvPr>
          <p:cNvSpPr txBox="1"/>
          <p:nvPr/>
        </p:nvSpPr>
        <p:spPr>
          <a:xfrm>
            <a:off x="6903678" y="5038078"/>
            <a:ext cx="4452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“”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C8285-099C-4F23-ADA2-A81972D4B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78" y="533905"/>
            <a:ext cx="4330876" cy="4278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A0FCEE-1148-46C5-9DDE-84965A86E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98" y="533904"/>
            <a:ext cx="4552028" cy="42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594338" y="240295"/>
            <a:ext cx="9003323" cy="1391557"/>
          </a:xfrm>
          <a:prstGeom prst="wave">
            <a:avLst>
              <a:gd name="adj1" fmla="val 12500"/>
              <a:gd name="adj2" fmla="val 632"/>
            </a:avLst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FF0000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দের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সরব পাঠ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916" y="1801325"/>
            <a:ext cx="6598746" cy="475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22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12473" y="196948"/>
            <a:ext cx="11478226" cy="5577282"/>
            <a:chOff x="154443" y="639861"/>
            <a:chExt cx="11478226" cy="5577282"/>
          </a:xfrm>
          <a:gradFill>
            <a:gsLst>
              <a:gs pos="50000">
                <a:schemeClr val="bg1"/>
              </a:gs>
              <a:gs pos="92920">
                <a:srgbClr val="002060"/>
              </a:gs>
              <a:gs pos="6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" name="Oval 1"/>
            <p:cNvSpPr/>
            <p:nvPr/>
          </p:nvSpPr>
          <p:spPr>
            <a:xfrm>
              <a:off x="842302" y="639861"/>
              <a:ext cx="10269416" cy="1266092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শিক্ষার্থীদের নীরব পাঠ </a:t>
              </a:r>
              <a:endPara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09"/>
            <a:stretch/>
          </p:blipFill>
          <p:spPr>
            <a:xfrm>
              <a:off x="6005514" y="2370246"/>
              <a:ext cx="5627155" cy="3846897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75"/>
            <a:stretch/>
          </p:blipFill>
          <p:spPr>
            <a:xfrm>
              <a:off x="154443" y="2370246"/>
              <a:ext cx="5851071" cy="3832607"/>
            </a:xfrm>
            <a:prstGeom prst="rect">
              <a:avLst/>
            </a:prstGeom>
            <a:grpFill/>
            <a:ln>
              <a:solidFill>
                <a:srgbClr val="00B0F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2823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966085" y="2906915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996664" y="3691295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922149" y="272931"/>
            <a:ext cx="10347702" cy="1245398"/>
          </a:xfrm>
          <a:solidFill>
            <a:schemeClr val="accent2">
              <a:lumMod val="60000"/>
              <a:lumOff val="4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শব্দের অর্থ জেনে নেই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104A9-9420-404E-829C-03E0ADAE2CD4}"/>
              </a:ext>
            </a:extLst>
          </p:cNvPr>
          <p:cNvSpPr txBox="1"/>
          <p:nvPr/>
        </p:nvSpPr>
        <p:spPr>
          <a:xfrm>
            <a:off x="1705247" y="3511447"/>
            <a:ext cx="127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6AB676-1F2E-42F7-9EB1-1366A6077A82}"/>
              </a:ext>
            </a:extLst>
          </p:cNvPr>
          <p:cNvSpPr txBox="1"/>
          <p:nvPr/>
        </p:nvSpPr>
        <p:spPr>
          <a:xfrm>
            <a:off x="6772449" y="3543286"/>
            <a:ext cx="370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C4591-605A-442E-9189-84D3A92D1C00}"/>
              </a:ext>
            </a:extLst>
          </p:cNvPr>
          <p:cNvSpPr txBox="1"/>
          <p:nvPr/>
        </p:nvSpPr>
        <p:spPr>
          <a:xfrm>
            <a:off x="2021706" y="1841795"/>
            <a:ext cx="974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FF7A53-4219-4CFC-8E98-46EB449495E9}"/>
              </a:ext>
            </a:extLst>
          </p:cNvPr>
          <p:cNvSpPr txBox="1"/>
          <p:nvPr/>
        </p:nvSpPr>
        <p:spPr>
          <a:xfrm>
            <a:off x="7535096" y="1874312"/>
            <a:ext cx="726831" cy="661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8FCD64-07B2-4D8B-8666-6021850A48DC}"/>
              </a:ext>
            </a:extLst>
          </p:cNvPr>
          <p:cNvSpPr txBox="1"/>
          <p:nvPr/>
        </p:nvSpPr>
        <p:spPr>
          <a:xfrm>
            <a:off x="6861791" y="2756822"/>
            <a:ext cx="4181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উড়তে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9D8955-5ED1-4A98-B814-7108FF45DB15}"/>
              </a:ext>
            </a:extLst>
          </p:cNvPr>
          <p:cNvSpPr txBox="1"/>
          <p:nvPr/>
        </p:nvSpPr>
        <p:spPr>
          <a:xfrm>
            <a:off x="1954793" y="2726454"/>
            <a:ext cx="1278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2359D7-D7DA-4BB3-8C50-CD7C6ACA2589}"/>
              </a:ext>
            </a:extLst>
          </p:cNvPr>
          <p:cNvSpPr txBox="1"/>
          <p:nvPr/>
        </p:nvSpPr>
        <p:spPr>
          <a:xfrm>
            <a:off x="1599246" y="4300783"/>
            <a:ext cx="134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7" name="Right Arrow 5">
            <a:extLst>
              <a:ext uri="{FF2B5EF4-FFF2-40B4-BE49-F238E27FC236}">
                <a16:creationId xmlns:a16="http://schemas.microsoft.com/office/drawing/2014/main" id="{8A8B48A0-AA5F-4B17-8DFF-6CCFAD124B6F}"/>
              </a:ext>
            </a:extLst>
          </p:cNvPr>
          <p:cNvSpPr/>
          <p:nvPr/>
        </p:nvSpPr>
        <p:spPr>
          <a:xfrm>
            <a:off x="2996664" y="4452792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2EF62A-1D5D-4163-9939-B4F602F8AAB1}"/>
              </a:ext>
            </a:extLst>
          </p:cNvPr>
          <p:cNvSpPr txBox="1"/>
          <p:nvPr/>
        </p:nvSpPr>
        <p:spPr>
          <a:xfrm>
            <a:off x="6861790" y="4318480"/>
            <a:ext cx="13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মধুচক্র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30CA0-4893-4B7E-85A0-AF145B2B10D8}"/>
              </a:ext>
            </a:extLst>
          </p:cNvPr>
          <p:cNvSpPr txBox="1"/>
          <p:nvPr/>
        </p:nvSpPr>
        <p:spPr>
          <a:xfrm>
            <a:off x="1823703" y="5042737"/>
            <a:ext cx="1041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ight Arrow 5">
            <a:extLst>
              <a:ext uri="{FF2B5EF4-FFF2-40B4-BE49-F238E27FC236}">
                <a16:creationId xmlns:a16="http://schemas.microsoft.com/office/drawing/2014/main" id="{E54F1E99-5ADB-4EAF-A413-6EB4FBC96DF9}"/>
              </a:ext>
            </a:extLst>
          </p:cNvPr>
          <p:cNvSpPr/>
          <p:nvPr/>
        </p:nvSpPr>
        <p:spPr>
          <a:xfrm>
            <a:off x="2996664" y="5184572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5BB2EC-35F3-4B64-95D3-1391BB79F9B6}"/>
              </a:ext>
            </a:extLst>
          </p:cNvPr>
          <p:cNvSpPr txBox="1"/>
          <p:nvPr/>
        </p:nvSpPr>
        <p:spPr>
          <a:xfrm>
            <a:off x="6861790" y="5096403"/>
            <a:ext cx="1346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5FFFB9-1944-43EB-B960-0C796CFB0359}"/>
              </a:ext>
            </a:extLst>
          </p:cNvPr>
          <p:cNvSpPr txBox="1"/>
          <p:nvPr/>
        </p:nvSpPr>
        <p:spPr>
          <a:xfrm>
            <a:off x="2000341" y="5784691"/>
            <a:ext cx="945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3" name="Right Arrow 5">
            <a:extLst>
              <a:ext uri="{FF2B5EF4-FFF2-40B4-BE49-F238E27FC236}">
                <a16:creationId xmlns:a16="http://schemas.microsoft.com/office/drawing/2014/main" id="{16AA6AE1-ED82-478E-AC76-CC4CD4A459E6}"/>
              </a:ext>
            </a:extLst>
          </p:cNvPr>
          <p:cNvSpPr/>
          <p:nvPr/>
        </p:nvSpPr>
        <p:spPr>
          <a:xfrm>
            <a:off x="2966085" y="5889008"/>
            <a:ext cx="3700463" cy="328614"/>
          </a:xfrm>
          <a:prstGeom prst="rightArrow">
            <a:avLst>
              <a:gd name="adj1" fmla="val 18000"/>
              <a:gd name="adj2" fmla="val 108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E87B52-9297-45A4-B824-6406DEB848E0}"/>
              </a:ext>
            </a:extLst>
          </p:cNvPr>
          <p:cNvSpPr txBox="1"/>
          <p:nvPr/>
        </p:nvSpPr>
        <p:spPr>
          <a:xfrm>
            <a:off x="6849725" y="5742734"/>
            <a:ext cx="193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2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" grpId="0"/>
      <p:bldP spid="14" grpId="0"/>
      <p:bldP spid="20" grpId="0"/>
      <p:bldP spid="22" grpId="0"/>
      <p:bldP spid="15" grpId="0"/>
      <p:bldP spid="17" grpId="0"/>
      <p:bldP spid="18" grpId="0"/>
      <p:bldP spid="37" grpId="0" animBg="1"/>
      <p:bldP spid="38" grpId="0"/>
      <p:bldP spid="39" grpId="0"/>
      <p:bldP spid="40" grpId="0" animBg="1"/>
      <p:bldP spid="41" grpId="0"/>
      <p:bldP spid="42" grpId="0"/>
      <p:bldP spid="43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0615" y="418514"/>
            <a:ext cx="10489811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করি </a:t>
            </a: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kumimoji="0" lang="bn-IN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84668" y="3829768"/>
            <a:ext cx="1373946" cy="852574"/>
          </a:xfrm>
          <a:prstGeom prst="roundRect">
            <a:avLst/>
          </a:prstGeom>
          <a:solidFill>
            <a:srgbClr val="C0504D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 err="1"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r>
              <a:rPr lang="en-US" sz="3200" kern="0" noProof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28316" y="3829768"/>
            <a:ext cx="1704341" cy="804299"/>
          </a:xfrm>
          <a:prstGeom prst="roundRect">
            <a:avLst/>
          </a:prstGeom>
          <a:solidFill>
            <a:srgbClr val="8064A2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+</a:t>
            </a:r>
            <a:r>
              <a:rPr lang="en-US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kern="0" noProof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kern="0" dirty="0">
                <a:solidFill>
                  <a:srgbClr val="F79646">
                    <a:lumMod val="75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018889" y="3829769"/>
            <a:ext cx="4184198" cy="8385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IN" sz="32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64116" y="3829768"/>
            <a:ext cx="1600200" cy="8090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32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987B0E-29DF-472B-B120-82AD78709332}"/>
              </a:ext>
            </a:extLst>
          </p:cNvPr>
          <p:cNvSpPr txBox="1"/>
          <p:nvPr/>
        </p:nvSpPr>
        <p:spPr>
          <a:xfrm>
            <a:off x="975359" y="1972865"/>
            <a:ext cx="957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</a:p>
        </p:txBody>
      </p:sp>
    </p:spTree>
    <p:extLst>
      <p:ext uri="{BB962C8B-B14F-4D97-AF65-F5344CB8AC3E}">
        <p14:creationId xmlns:p14="http://schemas.microsoft.com/office/powerpoint/2010/main" val="310726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4850" y="418513"/>
            <a:ext cx="9294056" cy="12555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glow rad="1397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kern="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284850" y="2428420"/>
            <a:ext cx="9294056" cy="29032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40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অন্যজন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শুনবে</a:t>
            </a:r>
            <a:endParaRPr lang="en-US" sz="4000" kern="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ও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আঙুল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4000" kern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kern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মেলাবে</a:t>
            </a:r>
            <a:r>
              <a:rPr lang="en-US" sz="4000" kern="0" noProof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780883" y="251226"/>
            <a:ext cx="10697013" cy="930460"/>
          </a:xfrm>
          <a:prstGeom prst="verticalScroll">
            <a:avLst>
              <a:gd name="adj" fmla="val 0"/>
            </a:avLst>
          </a:prstGeom>
          <a:gradFill flip="none" rotWithShape="1">
            <a:gsLst>
              <a:gs pos="53000">
                <a:schemeClr val="bg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C7179F-95F4-488E-BDA8-250DC0BD3E47}"/>
              </a:ext>
            </a:extLst>
          </p:cNvPr>
          <p:cNvSpPr txBox="1"/>
          <p:nvPr/>
        </p:nvSpPr>
        <p:spPr>
          <a:xfrm>
            <a:off x="780883" y="1606777"/>
            <a:ext cx="9146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8B2F9A-2EE7-43D7-9191-767124F7E0D6}"/>
              </a:ext>
            </a:extLst>
          </p:cNvPr>
          <p:cNvSpPr txBox="1"/>
          <p:nvPr/>
        </p:nvSpPr>
        <p:spPr>
          <a:xfrm>
            <a:off x="1291883" y="2420824"/>
            <a:ext cx="70643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মৌচাকটি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(ঘ)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মৌমাছিরা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(ঙ)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9078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708251" y="261938"/>
            <a:ext cx="10511291" cy="1450748"/>
          </a:xfrm>
          <a:prstGeom prst="flowChartPunchedTape">
            <a:avLst/>
          </a:prstGeom>
          <a:gradFill>
            <a:gsLst>
              <a:gs pos="87000">
                <a:srgbClr val="FFFF00"/>
              </a:gs>
              <a:gs pos="53000">
                <a:schemeClr val="bg1"/>
              </a:gs>
            </a:gsLst>
            <a:path path="shape">
              <a:fillToRect l="50000" t="50000" r="50000" b="50000"/>
            </a:path>
          </a:gradFill>
          <a:ln w="38100" cap="flat" cmpd="sng" algn="ctr">
            <a:noFill/>
            <a:prstDash val="sysDash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নিরাময়মূলক ব্যবস্থা 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8251" y="1943846"/>
            <a:ext cx="4521654" cy="43698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 cap="flat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পারগ শিক্ষার্থীদের সহায়তায় </a:t>
            </a:r>
            <a:r>
              <a:rPr lang="en-US" sz="4000" kern="0" noProof="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র্বল শিক্ষার্থীদের পাঠ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বুঝতে সাহায্য করব। প্রয়োজনে নিজে সহায়তা করব।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820" y="2292189"/>
            <a:ext cx="5342356" cy="38473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46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88362" y="840010"/>
            <a:ext cx="9500658" cy="1193742"/>
          </a:xfrm>
          <a:prstGeom prst="rect">
            <a:avLst/>
          </a:prstGeom>
          <a:gradFill>
            <a:gsLst>
              <a:gs pos="70000">
                <a:schemeClr val="bg2"/>
              </a:gs>
              <a:gs pos="96000">
                <a:srgbClr val="FFFF00"/>
              </a:gs>
            </a:gsLst>
            <a:path path="shape">
              <a:fillToRect l="50000" t="50000" r="50000" b="50000"/>
            </a:path>
          </a:gradFill>
          <a:effectLst>
            <a:glow rad="228600">
              <a:srgbClr val="C0504D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ওয়ানডে ওয়ান ওয়ার্ড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21433" y="3234631"/>
            <a:ext cx="3009901" cy="388733"/>
          </a:xfrm>
          <a:prstGeom prst="rightArrow">
            <a:avLst>
              <a:gd name="adj1" fmla="val 17957"/>
              <a:gd name="adj2" fmla="val 130107"/>
            </a:avLst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38852" y="3003632"/>
            <a:ext cx="1505452" cy="850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36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BD" sz="3600" b="0" i="0" u="none" strike="noStrike" kern="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08463" y="3037863"/>
            <a:ext cx="2128085" cy="8507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C0504D">
                <a:lumMod val="60000"/>
                <a:lumOff val="40000"/>
              </a:srgbClr>
            </a:solidFill>
            <a:prstDash val="sysDash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কুঁড়ি</a:t>
            </a:r>
            <a:r>
              <a:rPr lang="en-US" sz="36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kern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83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65DBAD3-A5AE-4412-8564-C788E60FC5D2}"/>
              </a:ext>
            </a:extLst>
          </p:cNvPr>
          <p:cNvSpPr txBox="1">
            <a:spLocks/>
          </p:cNvSpPr>
          <p:nvPr/>
        </p:nvSpPr>
        <p:spPr>
          <a:xfrm>
            <a:off x="886265" y="292478"/>
            <a:ext cx="10396024" cy="1297171"/>
          </a:xfrm>
          <a:prstGeom prst="rect">
            <a:avLst/>
          </a:prstGeom>
          <a:gradFill flip="none" rotWithShape="1">
            <a:gsLst>
              <a:gs pos="99218">
                <a:srgbClr val="B1C4E6"/>
              </a:gs>
              <a:gs pos="98437">
                <a:srgbClr val="B6C8E8"/>
              </a:gs>
              <a:gs pos="96875">
                <a:srgbClr val="C0D0EB"/>
              </a:gs>
              <a:gs pos="100000">
                <a:schemeClr val="accent1">
                  <a:lumMod val="45000"/>
                  <a:lumOff val="55000"/>
                </a:schemeClr>
              </a:gs>
              <a:gs pos="93750">
                <a:srgbClr val="7030A0"/>
              </a:gs>
              <a:gs pos="74000">
                <a:schemeClr val="bg1"/>
              </a:gs>
              <a:gs pos="83000">
                <a:srgbClr val="FF0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glow rad="139700">
              <a:srgbClr val="A23C33">
                <a:satMod val="175000"/>
                <a:alpha val="40000"/>
              </a:srgb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normalizeH="0" baseline="0" noProof="0" dirty="0" err="1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normalizeH="0" baseline="0" noProof="0" dirty="0">
                <a:ln/>
                <a:solidFill>
                  <a:srgbClr val="002060"/>
                </a:solidFill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8375D0-389E-4CE8-A755-3EB2F1D71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213" y="2061722"/>
            <a:ext cx="4405043" cy="381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A267C-6A5C-438B-A3DE-EB84436049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44" y="2061722"/>
            <a:ext cx="4405043" cy="3818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3742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640C369-FEAC-400E-B139-AF27EB99A5CD}"/>
              </a:ext>
            </a:extLst>
          </p:cNvPr>
          <p:cNvSpPr txBox="1"/>
          <p:nvPr/>
        </p:nvSpPr>
        <p:spPr>
          <a:xfrm>
            <a:off x="855897" y="2124934"/>
            <a:ext cx="10583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আলোচ্য পাঠ্যাংশটুকু বাড়ি থেকে ভালোভাবে পড়ি আসবে।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আলোচ্য পাঠ্যাংশটুকু থেকে তোমাদের বাংলা খাতায় এক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লিখে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আসবে।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endParaRPr lang="bn-BD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bbon: Tilted Down 4">
            <a:extLst>
              <a:ext uri="{FF2B5EF4-FFF2-40B4-BE49-F238E27FC236}">
                <a16:creationId xmlns:a16="http://schemas.microsoft.com/office/drawing/2014/main" id="{BF2057C9-9716-4D3C-99A1-A50C6372BF6A}"/>
              </a:ext>
            </a:extLst>
          </p:cNvPr>
          <p:cNvSpPr/>
          <p:nvPr/>
        </p:nvSpPr>
        <p:spPr>
          <a:xfrm>
            <a:off x="801859" y="386544"/>
            <a:ext cx="10637408" cy="1268085"/>
          </a:xfrm>
          <a:prstGeom prst="ribbon">
            <a:avLst>
              <a:gd name="adj1" fmla="val 17641"/>
              <a:gd name="adj2" fmla="val 3924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0B2E0-8133-4713-B2A7-DAB0867EACE2}"/>
              </a:ext>
            </a:extLst>
          </p:cNvPr>
          <p:cNvSpPr txBox="1"/>
          <p:nvPr/>
        </p:nvSpPr>
        <p:spPr>
          <a:xfrm>
            <a:off x="801859" y="4580397"/>
            <a:ext cx="1012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শব্দগুলো দিয়ে একটি করে বাক্য তৈরি ক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BFF9D-F57A-41A0-938B-F9D320FF698D}"/>
              </a:ext>
            </a:extLst>
          </p:cNvPr>
          <p:cNvSpPr txBox="1"/>
          <p:nvPr/>
        </p:nvSpPr>
        <p:spPr>
          <a:xfrm>
            <a:off x="1574465" y="5373867"/>
            <a:ext cx="677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 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মুকুল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3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177727" y="215916"/>
            <a:ext cx="9302704" cy="1317461"/>
          </a:xfrm>
          <a:prstGeom prst="doubleWave">
            <a:avLst>
              <a:gd name="adj1" fmla="val 6250"/>
              <a:gd name="adj2" fmla="val 242"/>
            </a:avLst>
          </a:prstGeom>
          <a:gradFill>
            <a:gsLst>
              <a:gs pos="56000">
                <a:schemeClr val="bg1"/>
              </a:gs>
              <a:gs pos="92920">
                <a:srgbClr val="C00000"/>
              </a:gs>
              <a:gs pos="86000">
                <a:srgbClr val="FF0000"/>
              </a:gs>
            </a:gsLst>
            <a:path path="shape">
              <a:fillToRect l="50000" t="50000" r="50000" b="50000"/>
            </a:path>
          </a:gradFill>
          <a:ln w="25400" cap="flat" cmpd="sng" algn="ctr">
            <a:noFill/>
            <a:prstDash val="solid"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AA6A88-7303-47B9-AB35-0EB306722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63"/>
          <a:stretch/>
        </p:blipFill>
        <p:spPr>
          <a:xfrm>
            <a:off x="6037815" y="2162707"/>
            <a:ext cx="4063583" cy="395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1D98AB-CF7A-40C2-AD94-B6B8D9303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89"/>
          <a:stretch/>
        </p:blipFill>
        <p:spPr>
          <a:xfrm>
            <a:off x="1847237" y="2162708"/>
            <a:ext cx="4190578" cy="395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51044" y="346480"/>
            <a:ext cx="10501584" cy="989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01600">
              <a:srgbClr val="A23C33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i="0" u="none" strike="noStrike" kern="1200" normalizeH="0" baseline="0" noProof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kumimoji="0" lang="en-US" sz="4800" i="0" u="none" strike="noStrike" kern="1200" normalizeH="0" baseline="0" noProof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51044" y="2038050"/>
            <a:ext cx="6553368" cy="39248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মোঃ শওকত আলী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সরকারি প্রাথমিক বিদ্যালয়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kumimoji="0" lang="bn-IN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তারাগঞ্জ, রংপুর। </a:t>
            </a:r>
            <a:r>
              <a:rPr kumimoji="0" lang="en-US" sz="3600" i="0" u="none" strike="noStrike" kern="1200" normalizeH="0" baseline="0" noProof="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E25EC-3279-402F-A11B-9AB2BBF06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959" y="2172576"/>
            <a:ext cx="3101930" cy="353890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321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9195" y="295901"/>
            <a:ext cx="10710005" cy="1184556"/>
          </a:xfrm>
          <a:prstGeom prst="rect">
            <a:avLst/>
          </a:prstGeom>
          <a:gradFill>
            <a:gsLst>
              <a:gs pos="99218">
                <a:srgbClr val="FFFF00"/>
              </a:gs>
              <a:gs pos="98437">
                <a:srgbClr val="B6C8E8"/>
              </a:gs>
              <a:gs pos="96875">
                <a:srgbClr val="C0D0EB"/>
              </a:gs>
              <a:gs pos="100000">
                <a:schemeClr val="accent1">
                  <a:lumMod val="45000"/>
                  <a:lumOff val="55000"/>
                </a:schemeClr>
              </a:gs>
              <a:gs pos="93750">
                <a:srgbClr val="FFFF00"/>
              </a:gs>
              <a:gs pos="64000">
                <a:schemeClr val="accent6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01600">
              <a:srgbClr val="DEB340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i="0" u="none" strike="noStrike" kern="120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kumimoji="0" lang="en-US" sz="4800" i="0" u="none" strike="noStrike" kern="1200" normalizeH="0" baseline="0" noProof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77016-6E2F-48A6-9E56-536D0F53F503}"/>
              </a:ext>
            </a:extLst>
          </p:cNvPr>
          <p:cNvSpPr txBox="1"/>
          <p:nvPr/>
        </p:nvSpPr>
        <p:spPr>
          <a:xfrm>
            <a:off x="669195" y="2231170"/>
            <a:ext cx="7603947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ঐশী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/২০২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খ্রিঃ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F3DE6-E1E1-4517-B452-E56034034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46" y="2428119"/>
            <a:ext cx="2278743" cy="298794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178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5319" y="187497"/>
            <a:ext cx="11086459" cy="1317746"/>
          </a:xfrm>
          <a:gradFill>
            <a:gsLst>
              <a:gs pos="99218">
                <a:schemeClr val="accent2">
                  <a:lumMod val="60000"/>
                  <a:lumOff val="40000"/>
                </a:schemeClr>
              </a:gs>
              <a:gs pos="98437">
                <a:srgbClr val="B6C8E8"/>
              </a:gs>
              <a:gs pos="96875">
                <a:srgbClr val="C0D0EB"/>
              </a:gs>
              <a:gs pos="93000">
                <a:srgbClr val="FF0000"/>
              </a:gs>
              <a:gs pos="61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bn-IN" dirty="0">
                <a:solidFill>
                  <a:srgbClr val="00B050"/>
                </a:solidFill>
                <a:latin typeface="NikoshBAN" panose="02000000000000000000"/>
                <a:cs typeface="NikoshBAN" panose="02000000000000000000" pitchFamily="2" charset="0"/>
              </a:rPr>
              <a:t>শিখনফল  </a:t>
            </a:r>
            <a:endParaRPr lang="en-US" dirty="0">
              <a:solidFill>
                <a:srgbClr val="00B050"/>
              </a:solidFill>
              <a:latin typeface="NikoshBAN" panose="02000000000000000000"/>
              <a:cs typeface="NikoshBAN" panose="02000000000000000000" pitchFamily="2" charset="0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D1D318A-5C02-4287-B2C6-BCEE394B8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28694"/>
              </p:ext>
            </p:extLst>
          </p:nvPr>
        </p:nvGraphicFramePr>
        <p:xfrm>
          <a:off x="561590" y="1807698"/>
          <a:ext cx="11030188" cy="4635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6669">
                  <a:extLst>
                    <a:ext uri="{9D8B030D-6E8A-4147-A177-3AD203B41FA5}">
                      <a16:colId xmlns:a16="http://schemas.microsoft.com/office/drawing/2014/main" val="3180122702"/>
                    </a:ext>
                  </a:extLst>
                </a:gridCol>
                <a:gridCol w="5303519">
                  <a:extLst>
                    <a:ext uri="{9D8B030D-6E8A-4147-A177-3AD203B41FA5}">
                      <a16:colId xmlns:a16="http://schemas.microsoft.com/office/drawing/2014/main" val="4104011500"/>
                    </a:ext>
                  </a:extLst>
                </a:gridCol>
              </a:tblGrid>
              <a:tr h="46353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শোনা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যুক্তব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র্ণসহযোগে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শব্দ শুনে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শদ্ধভাবে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১.১.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যুক্তবর্ণসহযোগে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তৈরি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শব্দযুক্ত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২.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অধীত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বর্ণনামূলক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আদেশ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পালন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৩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নির্দেশ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পালন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৪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প্রশ্ন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বুঝতে পারবে।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৩. ১. ১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কথোপকথন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৩. ১. ২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১.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যুক্তবর্ণ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শব্দযুক্ত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4.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গল্পের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২. 5.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কথোপকথনে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অংশগ্রহণ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শ্রেণিকক্ষে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নিজের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3. ১. 2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সহপাঠীদের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পরিচয়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দিতে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3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7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D1D318A-5C02-4287-B2C6-BCEE394B8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447556"/>
              </p:ext>
            </p:extLst>
          </p:nvPr>
        </p:nvGraphicFramePr>
        <p:xfrm>
          <a:off x="641131" y="835572"/>
          <a:ext cx="11135711" cy="52656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36056">
                  <a:extLst>
                    <a:ext uri="{9D8B030D-6E8A-4147-A177-3AD203B41FA5}">
                      <a16:colId xmlns:a16="http://schemas.microsoft.com/office/drawing/2014/main" val="3180122702"/>
                    </a:ext>
                  </a:extLst>
                </a:gridCol>
                <a:gridCol w="5199655">
                  <a:extLst>
                    <a:ext uri="{9D8B030D-6E8A-4147-A177-3AD203B41FA5}">
                      <a16:colId xmlns:a16="http://schemas.microsoft.com/office/drawing/2014/main" val="4104011500"/>
                    </a:ext>
                  </a:extLst>
                </a:gridCol>
              </a:tblGrid>
              <a:tr h="52656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৩.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৪.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পাঠ্যপুস্তকের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শ্রবণযোগ্য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স্বরে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৪.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পাঠে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ব্যবহৃত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শ্রবণযোগ্য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স্পষ্ট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স্বরে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শুদ্ধ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endPara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১. ৫.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বিরামচিহ্ন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(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দাঁড়ি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কমা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,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প্রশ্নচিহ্ন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)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চিনে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সাবলীলভাবে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চরণ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২.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5.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কথোপকথনের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আকারে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2. 5.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৩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সহজ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প্রমিত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উচ্চারণে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2. 5. 4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সহজ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বিষয়ের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বর্ণনা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বুঝতে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3. 3. 1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নিজের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হাতের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অনুচ্ছেদ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3. 3.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2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অন্যের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(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শিক্ষক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ও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সহপাঠীদের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)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হাতের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অনুচ্ছেদ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পড়তে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লেখা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৪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1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ভেঙে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</a:t>
                      </a:r>
                      <a:endParaRPr kumimoji="0" lang="b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১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4.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bn-I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</a:t>
                      </a:r>
                      <a:r>
                        <a:rPr kumimoji="0" lang="en-US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        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৪. ৩ 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যুক্তব্যঞ্জন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সহযোগে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গঠিত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দিয়ে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 </a:t>
                      </a:r>
                    </a:p>
                    <a:p>
                      <a:pPr marL="0" indent="0">
                        <a:buNone/>
                      </a:pPr>
                      <a:endParaRPr lang="en-US" sz="2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১. ৬. ১ 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বিরামচিহ্ন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দাঁড়ি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কমা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প্রশ্নচিহ্ন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৩. ১. ১ 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ছবিতে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দেখা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সহজ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বর্ণনায়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লিখতে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পারবে</a:t>
                      </a:r>
                      <a:r>
                        <a:rPr lang="en-US" sz="2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138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165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110929" y="2268415"/>
            <a:ext cx="7426966" cy="16986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5875" cap="flat" cmpd="sng" algn="ctr">
            <a:solidFill>
              <a:srgbClr val="3C9770"/>
            </a:solidFill>
            <a:prstDash val="solid"/>
          </a:ln>
          <a:effectLst>
            <a:glow rad="139700">
              <a:srgbClr val="A23C33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noProof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noProof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noProof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noProof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noProof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noProof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noProof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noProof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noProof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kumimoji="0" lang="bn-IN" sz="5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 w="3175" cmpd="sng"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F8F19E-E93C-40B1-AE24-D50C61865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3" y="679821"/>
            <a:ext cx="6109287" cy="5498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86577-8856-4A0C-9848-0533A7EAD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90" y="425133"/>
            <a:ext cx="5913120" cy="6007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72205E-A5C8-4950-A54C-C99AACAA2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2" y="679821"/>
            <a:ext cx="6109287" cy="57427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06D1F9-B25A-4194-BDB6-16119A472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1" y="435449"/>
            <a:ext cx="6109287" cy="603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1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25802" y="0"/>
            <a:ext cx="10121336" cy="2278966"/>
          </a:xfrm>
          <a:prstGeom prst="horizontalScroll">
            <a:avLst>
              <a:gd name="adj" fmla="val 25000"/>
            </a:avLst>
          </a:prstGeom>
          <a:gradFill>
            <a:gsLst>
              <a:gs pos="47000">
                <a:schemeClr val="bg1"/>
              </a:gs>
              <a:gs pos="92000">
                <a:srgbClr val="C00000"/>
              </a:gs>
              <a:gs pos="78000">
                <a:schemeClr val="accent4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nut 2"/>
          <p:cNvSpPr/>
          <p:nvPr/>
        </p:nvSpPr>
        <p:spPr>
          <a:xfrm>
            <a:off x="1125801" y="2469133"/>
            <a:ext cx="10121335" cy="3585729"/>
          </a:xfrm>
          <a:prstGeom prst="donut">
            <a:avLst>
              <a:gd name="adj" fmla="val 8201"/>
            </a:avLst>
          </a:prstGeom>
          <a:gradFill>
            <a:gsLst>
              <a:gs pos="90000">
                <a:schemeClr val="accent6">
                  <a:lumMod val="75000"/>
                </a:schemeClr>
              </a:gs>
              <a:gs pos="25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 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ঐশী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25801" y="2469133"/>
            <a:ext cx="10121337" cy="3585729"/>
          </a:xfrm>
          <a:prstGeom prst="ellipse">
            <a:avLst/>
          </a:prstGeom>
          <a:gradFill flip="none" rotWithShape="1">
            <a:gsLst>
              <a:gs pos="90000">
                <a:schemeClr val="accent6">
                  <a:lumMod val="75000"/>
                </a:schemeClr>
              </a:gs>
              <a:gs pos="25000">
                <a:srgbClr val="C0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829993" y="214312"/>
            <a:ext cx="10677379" cy="1192457"/>
          </a:xfrm>
          <a:prstGeom prst="verticalScroll">
            <a:avLst/>
          </a:prstGeom>
          <a:gradFill flip="none" rotWithShape="1">
            <a:gsLst>
              <a:gs pos="41000">
                <a:schemeClr val="bg1"/>
              </a:gs>
              <a:gs pos="83000">
                <a:srgbClr val="FFFF00"/>
              </a:gs>
              <a:gs pos="100000">
                <a:srgbClr val="7030A0"/>
              </a:gs>
            </a:gsLst>
            <a:path path="shape">
              <a:fillToRect l="50000" t="50000" r="50000" b="50000"/>
            </a:path>
            <a:tileRect/>
          </a:gradFill>
          <a:ln w="2857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শিক্ষকের আদর্শ পাঠ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05" y="1767373"/>
            <a:ext cx="8764173" cy="4722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580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776</Words>
  <Application>Microsoft Office PowerPoint</Application>
  <PresentationFormat>Widescreen</PresentationFormat>
  <Paragraphs>131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Garamond</vt:lpstr>
      <vt:lpstr>NikoshBAN</vt:lpstr>
      <vt:lpstr>Wingdings</vt:lpstr>
      <vt:lpstr>Office Theme</vt:lpstr>
      <vt:lpstr>Retrospect</vt:lpstr>
      <vt:lpstr>Organic</vt:lpstr>
      <vt:lpstr>PowerPoint Presentation</vt:lpstr>
      <vt:lpstr>PowerPoint Presentation</vt:lpstr>
      <vt:lpstr>PowerPoint Presentation</vt:lpstr>
      <vt:lpstr>PowerPoint Presentation</vt:lpstr>
      <vt:lpstr>শিখনফল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কিছু শব্দের অর্থ জেনে নেই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SHOWKAT ALI</dc:creator>
  <cp:lastModifiedBy>MD. SHOWKAT ALI</cp:lastModifiedBy>
  <cp:revision>49</cp:revision>
  <dcterms:created xsi:type="dcterms:W3CDTF">2021-01-18T05:42:21Z</dcterms:created>
  <dcterms:modified xsi:type="dcterms:W3CDTF">2021-01-25T23:55:56Z</dcterms:modified>
</cp:coreProperties>
</file>